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8" r:id="rId2"/>
    <p:sldId id="402" r:id="rId3"/>
    <p:sldId id="419" r:id="rId4"/>
    <p:sldId id="403" r:id="rId5"/>
    <p:sldId id="404" r:id="rId6"/>
    <p:sldId id="422" r:id="rId7"/>
    <p:sldId id="421" r:id="rId8"/>
    <p:sldId id="430" r:id="rId9"/>
    <p:sldId id="427" r:id="rId10"/>
    <p:sldId id="405" r:id="rId11"/>
    <p:sldId id="426" r:id="rId12"/>
    <p:sldId id="428" r:id="rId13"/>
    <p:sldId id="406" r:id="rId14"/>
    <p:sldId id="407" r:id="rId15"/>
    <p:sldId id="408" r:id="rId16"/>
    <p:sldId id="423" r:id="rId17"/>
    <p:sldId id="424" r:id="rId18"/>
    <p:sldId id="425" r:id="rId19"/>
    <p:sldId id="431" r:id="rId20"/>
    <p:sldId id="389" r:id="rId21"/>
    <p:sldId id="429" r:id="rId22"/>
    <p:sldId id="432" r:id="rId23"/>
    <p:sldId id="369" r:id="rId24"/>
    <p:sldId id="383" r:id="rId25"/>
    <p:sldId id="380" r:id="rId26"/>
    <p:sldId id="376" r:id="rId27"/>
    <p:sldId id="384" r:id="rId28"/>
    <p:sldId id="385" r:id="rId29"/>
    <p:sldId id="386" r:id="rId30"/>
    <p:sldId id="374" r:id="rId31"/>
    <p:sldId id="382" r:id="rId32"/>
    <p:sldId id="381" r:id="rId33"/>
  </p:sldIdLst>
  <p:sldSz cx="18288000" cy="10287000"/>
  <p:notesSz cx="6797675" cy="9926638"/>
  <p:embeddedFontLst>
    <p:embeddedFont>
      <p:font typeface="Calibri" panose="020F0502020204030204" pitchFamily="34" charset="0"/>
      <p:regular r:id="rId35"/>
      <p:bold r:id="rId36"/>
      <p:italic r:id="rId37"/>
      <p:boldItalic r:id="rId38"/>
    </p:embeddedFont>
    <p:embeddedFont>
      <p:font typeface="URWGroteskT" panose="020B0602030703020804" pitchFamily="34" charset="0"/>
      <p:regular r:id="rId39"/>
      <p:bold r:id="rId40"/>
      <p:italic r:id="rId41"/>
      <p:boldItalic r:id="rId42"/>
    </p:embeddedFont>
    <p:embeddedFont>
      <p:font typeface="URWGroteskTExtLig" pitchFamily="2" charset="0"/>
      <p:regular r:id="rId43"/>
      <p:italic r:id="rId44"/>
    </p:embeddedFont>
    <p:embeddedFont>
      <p:font typeface="URWGroteskTExtLigExtNar" pitchFamily="2" charset="0"/>
      <p:regular r:id="rId45"/>
      <p:italic r:id="rId46"/>
    </p:embeddedFont>
    <p:embeddedFont>
      <p:font typeface="URWGroteskTLigExtNar" pitchFamily="2" charset="0"/>
      <p:regular r:id="rId47"/>
      <p: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643"/>
    <a:srgbClr val="005B38"/>
    <a:srgbClr val="9CDF80"/>
    <a:srgbClr val="47BC8A"/>
    <a:srgbClr val="F2F5F4"/>
    <a:srgbClr val="AFCA0B"/>
    <a:srgbClr val="78BC8B"/>
    <a:srgbClr val="3D8EB4"/>
    <a:srgbClr val="AEE099"/>
    <a:srgbClr val="39AEA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67" autoAdjust="0"/>
  </p:normalViewPr>
  <p:slideViewPr>
    <p:cSldViewPr>
      <p:cViewPr varScale="1">
        <p:scale>
          <a:sx n="70" d="100"/>
          <a:sy n="70" d="100"/>
        </p:scale>
        <p:origin x="2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7E3054E-B943-42CA-8E85-2BCDA9831A12}" type="datetimeFigureOut">
              <a:rPr lang="de-DE" smtClean="0"/>
              <a:t>20.02.2024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4F092D2-DD69-4F6D-ACC6-AEE8773E9F4B}" type="slidenum">
              <a:rPr lang="de-DE" smtClean="0"/>
              <a:t>‹Nr.›</a:t>
            </a:fld>
            <a:endParaRPr lang="de-DE"/>
          </a:p>
        </p:txBody>
      </p:sp>
    </p:spTree>
    <p:extLst>
      <p:ext uri="{BB962C8B-B14F-4D97-AF65-F5344CB8AC3E}">
        <p14:creationId xmlns:p14="http://schemas.microsoft.com/office/powerpoint/2010/main" val="49151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532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20</a:t>
            </a:fld>
            <a:endParaRPr lang="de-DE"/>
          </a:p>
        </p:txBody>
      </p:sp>
    </p:spTree>
    <p:extLst>
      <p:ext uri="{BB962C8B-B14F-4D97-AF65-F5344CB8AC3E}">
        <p14:creationId xmlns:p14="http://schemas.microsoft.com/office/powerpoint/2010/main" val="257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302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23</a:t>
            </a:fld>
            <a:endParaRPr lang="de-DE"/>
          </a:p>
        </p:txBody>
      </p:sp>
    </p:spTree>
    <p:extLst>
      <p:ext uri="{BB962C8B-B14F-4D97-AF65-F5344CB8AC3E}">
        <p14:creationId xmlns:p14="http://schemas.microsoft.com/office/powerpoint/2010/main" val="807230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24</a:t>
            </a:fld>
            <a:endParaRPr lang="de-DE"/>
          </a:p>
        </p:txBody>
      </p:sp>
    </p:spTree>
    <p:extLst>
      <p:ext uri="{BB962C8B-B14F-4D97-AF65-F5344CB8AC3E}">
        <p14:creationId xmlns:p14="http://schemas.microsoft.com/office/powerpoint/2010/main" val="3613423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25</a:t>
            </a:fld>
            <a:endParaRPr lang="de-DE"/>
          </a:p>
        </p:txBody>
      </p:sp>
    </p:spTree>
    <p:extLst>
      <p:ext uri="{BB962C8B-B14F-4D97-AF65-F5344CB8AC3E}">
        <p14:creationId xmlns:p14="http://schemas.microsoft.com/office/powerpoint/2010/main" val="3076783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26</a:t>
            </a:fld>
            <a:endParaRPr lang="de-DE"/>
          </a:p>
        </p:txBody>
      </p:sp>
    </p:spTree>
    <p:extLst>
      <p:ext uri="{BB962C8B-B14F-4D97-AF65-F5344CB8AC3E}">
        <p14:creationId xmlns:p14="http://schemas.microsoft.com/office/powerpoint/2010/main" val="3118708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27</a:t>
            </a:fld>
            <a:endParaRPr lang="de-DE"/>
          </a:p>
        </p:txBody>
      </p:sp>
    </p:spTree>
    <p:extLst>
      <p:ext uri="{BB962C8B-B14F-4D97-AF65-F5344CB8AC3E}">
        <p14:creationId xmlns:p14="http://schemas.microsoft.com/office/powerpoint/2010/main" val="2768337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28</a:t>
            </a:fld>
            <a:endParaRPr lang="de-DE"/>
          </a:p>
        </p:txBody>
      </p:sp>
    </p:spTree>
    <p:extLst>
      <p:ext uri="{BB962C8B-B14F-4D97-AF65-F5344CB8AC3E}">
        <p14:creationId xmlns:p14="http://schemas.microsoft.com/office/powerpoint/2010/main" val="2551393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29</a:t>
            </a:fld>
            <a:endParaRPr lang="de-DE"/>
          </a:p>
        </p:txBody>
      </p:sp>
    </p:spTree>
    <p:extLst>
      <p:ext uri="{BB962C8B-B14F-4D97-AF65-F5344CB8AC3E}">
        <p14:creationId xmlns:p14="http://schemas.microsoft.com/office/powerpoint/2010/main" val="1508643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30</a:t>
            </a:fld>
            <a:endParaRPr lang="de-DE"/>
          </a:p>
        </p:txBody>
      </p:sp>
    </p:spTree>
    <p:extLst>
      <p:ext uri="{BB962C8B-B14F-4D97-AF65-F5344CB8AC3E}">
        <p14:creationId xmlns:p14="http://schemas.microsoft.com/office/powerpoint/2010/main" val="372395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31</a:t>
            </a:fld>
            <a:endParaRPr lang="de-DE"/>
          </a:p>
        </p:txBody>
      </p:sp>
    </p:spTree>
    <p:extLst>
      <p:ext uri="{BB962C8B-B14F-4D97-AF65-F5344CB8AC3E}">
        <p14:creationId xmlns:p14="http://schemas.microsoft.com/office/powerpoint/2010/main" val="985709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32</a:t>
            </a:fld>
            <a:endParaRPr lang="de-DE"/>
          </a:p>
        </p:txBody>
      </p:sp>
    </p:spTree>
    <p:extLst>
      <p:ext uri="{BB962C8B-B14F-4D97-AF65-F5344CB8AC3E}">
        <p14:creationId xmlns:p14="http://schemas.microsoft.com/office/powerpoint/2010/main" val="126905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89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‹Nr.›</a:t>
            </a:fld>
            <a:endParaRPr lang="en-US"/>
          </a:p>
        </p:txBody>
      </p:sp>
      <p:sp>
        <p:nvSpPr>
          <p:cNvPr id="8" name="Rechteck 7">
            <a:extLst>
              <a:ext uri="{FF2B5EF4-FFF2-40B4-BE49-F238E27FC236}">
                <a16:creationId xmlns:a16="http://schemas.microsoft.com/office/drawing/2014/main" id="{FAC4BB7C-4358-4A98-B0D9-85069D42E762}"/>
              </a:ext>
            </a:extLst>
          </p:cNvPr>
          <p:cNvSpPr/>
          <p:nvPr userDrawn="1"/>
        </p:nvSpPr>
        <p:spPr>
          <a:xfrm>
            <a:off x="0" y="0"/>
            <a:ext cx="18288000" cy="872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Abgerundetes Rechteck 5">
            <a:extLst>
              <a:ext uri="{FF2B5EF4-FFF2-40B4-BE49-F238E27FC236}">
                <a16:creationId xmlns:a16="http://schemas.microsoft.com/office/drawing/2014/main" id="{9CCFEF96-0578-4230-A06B-D8FE0A32957C}"/>
              </a:ext>
            </a:extLst>
          </p:cNvPr>
          <p:cNvSpPr/>
          <p:nvPr userDrawn="1"/>
        </p:nvSpPr>
        <p:spPr>
          <a:xfrm>
            <a:off x="-379809" y="673893"/>
            <a:ext cx="15999618" cy="1313657"/>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r>
              <a:rPr lang="de-DE" sz="4950" dirty="0">
                <a:latin typeface="+mj-lt"/>
              </a:rPr>
              <a:t>FAIR.STARK.MITEINANDER.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A59348C-F5AF-43AA-8697-8BD47FCF68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8288000" cy="10286999"/>
          </a:xfrm>
          <a:prstGeom prst="rect">
            <a:avLst/>
          </a:prstGeom>
        </p:spPr>
      </p:pic>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2/20/2024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BC2EC4E-01AE-4367-A616-1A3AE4E6237A}"/>
              </a:ext>
            </a:extLst>
          </p:cNvPr>
          <p:cNvSpPr/>
          <p:nvPr userDrawn="1"/>
        </p:nvSpPr>
        <p:spPr>
          <a:xfrm>
            <a:off x="0" y="0"/>
            <a:ext cx="18288000" cy="85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700"/>
          </a:p>
        </p:txBody>
      </p:sp>
    </p:spTree>
    <p:extLst>
      <p:ext uri="{BB962C8B-B14F-4D97-AF65-F5344CB8AC3E}">
        <p14:creationId xmlns:p14="http://schemas.microsoft.com/office/powerpoint/2010/main" val="3950777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Grafik 6">
            <a:extLst>
              <a:ext uri="{FF2B5EF4-FFF2-40B4-BE49-F238E27FC236}">
                <a16:creationId xmlns:a16="http://schemas.microsoft.com/office/drawing/2014/main" id="{7E8BB3FC-3265-4BCD-82F5-51C955681BB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1771"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platzhalter 1">
            <a:extLst>
              <a:ext uri="{FF2B5EF4-FFF2-40B4-BE49-F238E27FC236}">
                <a16:creationId xmlns:a16="http://schemas.microsoft.com/office/drawing/2014/main" id="{C5C0E5E7-BDE5-4BF7-BB43-C0FE02FABC71}"/>
              </a:ext>
            </a:extLst>
          </p:cNvPr>
          <p:cNvSpPr>
            <a:spLocks noGrp="1"/>
          </p:cNvSpPr>
          <p:nvPr>
            <p:ph type="title"/>
          </p:nvPr>
        </p:nvSpPr>
        <p:spPr bwMode="auto">
          <a:xfrm>
            <a:off x="-1447800" y="806824"/>
            <a:ext cx="16459200" cy="152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8" name="Textplatzhalter 2">
            <a:extLst>
              <a:ext uri="{FF2B5EF4-FFF2-40B4-BE49-F238E27FC236}">
                <a16:creationId xmlns:a16="http://schemas.microsoft.com/office/drawing/2014/main" id="{D5FA3634-380F-48BA-A7FF-33A50F7C6EDA}"/>
              </a:ext>
            </a:extLst>
          </p:cNvPr>
          <p:cNvSpPr>
            <a:spLocks noGrp="1"/>
          </p:cNvSpPr>
          <p:nvPr>
            <p:ph type="body" idx="1"/>
          </p:nvPr>
        </p:nvSpPr>
        <p:spPr bwMode="auto">
          <a:xfrm>
            <a:off x="914400" y="2132387"/>
            <a:ext cx="16459200" cy="60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9" name="Fußzeilenplatzhalter 4">
            <a:extLst>
              <a:ext uri="{FF2B5EF4-FFF2-40B4-BE49-F238E27FC236}">
                <a16:creationId xmlns:a16="http://schemas.microsoft.com/office/drawing/2014/main" id="{626F5123-0648-4C92-A37D-D32784BE2479}"/>
              </a:ext>
            </a:extLst>
          </p:cNvPr>
          <p:cNvSpPr>
            <a:spLocks noGrp="1"/>
          </p:cNvSpPr>
          <p:nvPr>
            <p:ph type="ftr" sz="quarter" idx="3"/>
          </p:nvPr>
        </p:nvSpPr>
        <p:spPr>
          <a:xfrm>
            <a:off x="2029279" y="2732767"/>
            <a:ext cx="8499476" cy="48583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lumMod val="65000"/>
                    <a:lumOff val="35000"/>
                  </a:schemeClr>
                </a:solidFill>
                <a:latin typeface="+mn-lt"/>
                <a:cs typeface="+mn-cs"/>
              </a:defRPr>
            </a:lvl1pPr>
          </a:lstStyle>
          <a:p>
            <a:pPr>
              <a:defRPr/>
            </a:pPr>
            <a:endParaRPr lang="de-DE"/>
          </a:p>
        </p:txBody>
      </p:sp>
      <p:sp>
        <p:nvSpPr>
          <p:cNvPr id="11" name="Foliennummernplatzhalter 5">
            <a:extLst>
              <a:ext uri="{FF2B5EF4-FFF2-40B4-BE49-F238E27FC236}">
                <a16:creationId xmlns:a16="http://schemas.microsoft.com/office/drawing/2014/main" id="{FD00D67C-0E2B-448D-9845-412684BBC371}"/>
              </a:ext>
            </a:extLst>
          </p:cNvPr>
          <p:cNvSpPr>
            <a:spLocks noGrp="1"/>
          </p:cNvSpPr>
          <p:nvPr>
            <p:ph type="sldNum" sz="quarter" idx="4"/>
          </p:nvPr>
        </p:nvSpPr>
        <p:spPr>
          <a:xfrm>
            <a:off x="6531429" y="2732767"/>
            <a:ext cx="4267200" cy="48583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595959"/>
                </a:solidFill>
              </a:defRPr>
            </a:lvl1pPr>
          </a:lstStyle>
          <a:p>
            <a:pPr>
              <a:defRPr/>
            </a:pPr>
            <a:fld id="{FCF2E945-FCC7-42CC-A5E5-27C167C5EAE6}" type="slidenum">
              <a:rPr lang="de-DE" altLang="de-DE"/>
              <a:pPr>
                <a:defRPr/>
              </a:pPr>
              <a:t>‹Nr.›</a:t>
            </a:fld>
            <a:endParaRPr lang="de-DE" altLang="de-DE"/>
          </a:p>
        </p:txBody>
      </p:sp>
      <p:pic>
        <p:nvPicPr>
          <p:cNvPr id="12" name="Picture 2" descr="Deutsche Wanderjugend">
            <a:extLst>
              <a:ext uri="{FF2B5EF4-FFF2-40B4-BE49-F238E27FC236}">
                <a16:creationId xmlns:a16="http://schemas.microsoft.com/office/drawing/2014/main" id="{A46F8869-7344-426D-9BE4-7DA9A7A342B0}"/>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62000" y="9048375"/>
            <a:ext cx="34480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anderjugend.de/e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fair-stark-mieteinander.de/" TargetMode="External"/><Relationship Id="rId7"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tiff"/></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wanderjugend.de/deutsche-wanderjugend/mitmachen/freundschaftsboer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anderjugend.de/verteilmateria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hyperlink" Target="https://wanderjugend.de/deutsche-wanderjugend/service/ausleihmateria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hyperlink" Target="https://wanderjugend.de/fileadmin/user_upload/Bundesverband/Downloads/DWJ_Gestaltungsrichtlinien_04-2023.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sv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mailto:tobias.dettinger@wanderjugend.de" TargetMode="External"/><Relationship Id="rId3" Type="http://schemas.openxmlformats.org/officeDocument/2006/relationships/hyperlink" Target="mailto:kevin.mendl@wanderjugend.de" TargetMode="External"/><Relationship Id="rId7" Type="http://schemas.openxmlformats.org/officeDocument/2006/relationships/hyperlink" Target="mailto:amelie.wuest@wanderjugend.d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mailto:ludwig.lang@wanderjugend.de" TargetMode="External"/><Relationship Id="rId5" Type="http://schemas.openxmlformats.org/officeDocument/2006/relationships/hyperlink" Target="mailto:robert.becker@wanderjugend.de" TargetMode="External"/><Relationship Id="rId4" Type="http://schemas.openxmlformats.org/officeDocument/2006/relationships/hyperlink" Target="mailto:jana.lessenich@wanderjugend.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7A46174-4D38-418D-9DBF-9A538E7601D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971800" y="5762625"/>
            <a:ext cx="2777809" cy="1970508"/>
          </a:xfrm>
          <a:prstGeom prst="rect">
            <a:avLst/>
          </a:prstGeom>
        </p:spPr>
      </p:pic>
      <p:pic>
        <p:nvPicPr>
          <p:cNvPr id="10" name="Picture 4">
            <a:extLst>
              <a:ext uri="{FF2B5EF4-FFF2-40B4-BE49-F238E27FC236}">
                <a16:creationId xmlns:a16="http://schemas.microsoft.com/office/drawing/2014/main" id="{C709BD2D-5B2E-4314-8D22-8DB2B64EB2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71265" y="5762625"/>
            <a:ext cx="2777809" cy="1970508"/>
          </a:xfrm>
          <a:prstGeom prst="rect">
            <a:avLst/>
          </a:prstGeom>
        </p:spPr>
      </p:pic>
      <p:pic>
        <p:nvPicPr>
          <p:cNvPr id="11" name="Picture 5">
            <a:extLst>
              <a:ext uri="{FF2B5EF4-FFF2-40B4-BE49-F238E27FC236}">
                <a16:creationId xmlns:a16="http://schemas.microsoft.com/office/drawing/2014/main" id="{995B142D-2E3A-4C70-982B-9BFF2507CEC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368174" y="5762625"/>
            <a:ext cx="2777809" cy="1970508"/>
          </a:xfrm>
          <a:prstGeom prst="rect">
            <a:avLst/>
          </a:prstGeom>
        </p:spPr>
      </p:pic>
      <p:pic>
        <p:nvPicPr>
          <p:cNvPr id="12" name="Picture 6">
            <a:extLst>
              <a:ext uri="{FF2B5EF4-FFF2-40B4-BE49-F238E27FC236}">
                <a16:creationId xmlns:a16="http://schemas.microsoft.com/office/drawing/2014/main" id="{17686C66-36DA-4934-8F1F-4E1A1FB58D2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2718620" y="5753100"/>
            <a:ext cx="2777809" cy="1970508"/>
          </a:xfrm>
          <a:prstGeom prst="rect">
            <a:avLst/>
          </a:prstGeom>
        </p:spPr>
      </p:pic>
      <p:sp>
        <p:nvSpPr>
          <p:cNvPr id="13" name="TextBox 7">
            <a:extLst>
              <a:ext uri="{FF2B5EF4-FFF2-40B4-BE49-F238E27FC236}">
                <a16:creationId xmlns:a16="http://schemas.microsoft.com/office/drawing/2014/main" id="{975C0400-3865-4F68-816D-4B14C0670F14}"/>
              </a:ext>
            </a:extLst>
          </p:cNvPr>
          <p:cNvSpPr txBox="1"/>
          <p:nvPr/>
        </p:nvSpPr>
        <p:spPr>
          <a:xfrm>
            <a:off x="-1447800" y="1866900"/>
            <a:ext cx="21183599" cy="3693319"/>
          </a:xfrm>
          <a:prstGeom prst="rect">
            <a:avLst/>
          </a:prstGeom>
        </p:spPr>
        <p:txBody>
          <a:bodyPr wrap="square" lIns="0" tIns="0" rIns="0" bIns="0" rtlCol="0" anchor="t">
            <a:spAutoFit/>
          </a:bodyPr>
          <a:lstStyle/>
          <a:p>
            <a:pPr algn="ctr"/>
            <a:r>
              <a:rPr lang="de-DE" sz="7200" dirty="0">
                <a:solidFill>
                  <a:schemeClr val="bg1">
                    <a:lumMod val="50000"/>
                  </a:schemeClr>
                </a:solidFill>
                <a:latin typeface="URWGroteskTExtLig" pitchFamily="2" charset="0"/>
              </a:rPr>
              <a:t>Präsentation</a:t>
            </a:r>
            <a:br>
              <a:rPr lang="de-DE" sz="9600" dirty="0"/>
            </a:br>
            <a:r>
              <a:rPr lang="de-DE" sz="8000" dirty="0">
                <a:latin typeface="URWGroteskT" panose="020B0602030703020804" pitchFamily="34" charset="0"/>
              </a:rPr>
              <a:t>Aktuelle Infos zum </a:t>
            </a:r>
          </a:p>
          <a:p>
            <a:pPr algn="ctr"/>
            <a:r>
              <a:rPr lang="de-DE" sz="8000" dirty="0">
                <a:latin typeface="URWGroteskT" panose="020B0602030703020804" pitchFamily="34" charset="0"/>
              </a:rPr>
              <a:t>DWJ Bundesverband 2024</a:t>
            </a:r>
            <a:endParaRPr lang="en-US" sz="9000" dirty="0">
              <a:solidFill>
                <a:srgbClr val="000000"/>
              </a:solidFill>
              <a:latin typeface="URWGroteskT" panose="020B06020307030208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Mit allen Sinnen – Inklusive Erlebnisse</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416272" y="2999661"/>
            <a:ext cx="6595967" cy="4397311"/>
          </a:xfrm>
          <a:prstGeom prst="rect">
            <a:avLst/>
          </a:prstGeom>
        </p:spPr>
      </p:pic>
      <p:sp>
        <p:nvSpPr>
          <p:cNvPr id="3" name="Textfeld 2"/>
          <p:cNvSpPr txBox="1"/>
          <p:nvPr/>
        </p:nvSpPr>
        <p:spPr>
          <a:xfrm>
            <a:off x="1447800" y="2503587"/>
            <a:ext cx="7162800" cy="5078313"/>
          </a:xfrm>
          <a:prstGeom prst="rect">
            <a:avLst/>
          </a:prstGeom>
          <a:noFill/>
        </p:spPr>
        <p:txBody>
          <a:bodyPr wrap="square" rtlCol="0">
            <a:spAutoFit/>
          </a:bodyPr>
          <a:lstStyle/>
          <a:p>
            <a:pPr algn="ctr"/>
            <a:r>
              <a:rPr lang="de-DE" sz="3600" b="1" dirty="0">
                <a:latin typeface="URWGroteskTExtLigExtNar" pitchFamily="2" charset="0"/>
              </a:rPr>
              <a:t>10. bis 11. August 2024</a:t>
            </a:r>
          </a:p>
          <a:p>
            <a:pPr algn="ctr"/>
            <a:r>
              <a:rPr lang="de-DE" sz="3600" b="1" dirty="0">
                <a:latin typeface="URWGroteskTExtLigExtNar" pitchFamily="2" charset="0"/>
              </a:rPr>
              <a:t>Jugendhof Arnsberg</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Inklusiver Lehrgang</a:t>
            </a:r>
          </a:p>
          <a:p>
            <a:pPr marL="571500" indent="-571500" algn="ctr">
              <a:buFont typeface="Arial" panose="020B0604020202020204" pitchFamily="34" charset="0"/>
              <a:buChar char="•"/>
            </a:pPr>
            <a:r>
              <a:rPr lang="de-DE" sz="3600" b="1" dirty="0">
                <a:latin typeface="URWGroteskTExtLigExtNar" pitchFamily="2" charset="0"/>
              </a:rPr>
              <a:t>Wandererfahrungen mit Sinneseinschränkungen</a:t>
            </a:r>
          </a:p>
          <a:p>
            <a:pPr marL="571500" indent="-571500" algn="ctr">
              <a:buFont typeface="Arial" panose="020B0604020202020204" pitchFamily="34" charset="0"/>
              <a:buChar char="•"/>
            </a:pPr>
            <a:r>
              <a:rPr lang="de-DE" sz="3600" b="1" dirty="0">
                <a:latin typeface="URWGroteskTExtLigExtNar" pitchFamily="2" charset="0"/>
              </a:rPr>
              <a:t>Sinnesspezifische Naturerlebnisse</a:t>
            </a:r>
          </a:p>
          <a:p>
            <a:pPr marL="571500" indent="-571500" algn="ctr">
              <a:buFont typeface="Arial" panose="020B0604020202020204" pitchFamily="34" charset="0"/>
              <a:buChar char="•"/>
            </a:pPr>
            <a:r>
              <a:rPr lang="de-DE" sz="3600" b="1" dirty="0">
                <a:latin typeface="URWGroteskTExtLigExtNar" pitchFamily="2" charset="0"/>
              </a:rPr>
              <a:t>Konzeption inklusiver Aktionen</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288036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Outdoor-Kids-Lehrgang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42999" y="1774825"/>
            <a:ext cx="6895645" cy="6915071"/>
          </a:xfrm>
          <a:prstGeom prst="rect">
            <a:avLst/>
          </a:prstGeom>
        </p:spPr>
      </p:pic>
      <p:sp>
        <p:nvSpPr>
          <p:cNvPr id="3" name="Textfeld 2"/>
          <p:cNvSpPr txBox="1"/>
          <p:nvPr/>
        </p:nvSpPr>
        <p:spPr>
          <a:xfrm>
            <a:off x="685800" y="2503587"/>
            <a:ext cx="7162800" cy="6186309"/>
          </a:xfrm>
          <a:prstGeom prst="rect">
            <a:avLst/>
          </a:prstGeom>
          <a:noFill/>
        </p:spPr>
        <p:txBody>
          <a:bodyPr wrap="square" rtlCol="0">
            <a:spAutoFit/>
          </a:bodyPr>
          <a:lstStyle/>
          <a:p>
            <a:pPr algn="ctr"/>
            <a:r>
              <a:rPr lang="de-DE" sz="3600" b="1" dirty="0">
                <a:latin typeface="URWGroteskTExtLigExtNar" pitchFamily="2" charset="0"/>
              </a:rPr>
              <a:t>18. August 2024</a:t>
            </a:r>
          </a:p>
          <a:p>
            <a:pPr algn="ctr"/>
            <a:r>
              <a:rPr lang="de-DE" sz="3600" b="1" dirty="0">
                <a:latin typeface="URWGroteskTExtLigExtNar" pitchFamily="2" charset="0"/>
              </a:rPr>
              <a:t>Wildemann im Harz</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Für Jugendleitungen, Eltern u. a.</a:t>
            </a:r>
          </a:p>
          <a:p>
            <a:pPr marL="571500" indent="-571500" algn="ctr">
              <a:buFont typeface="Arial" panose="020B0604020202020204" pitchFamily="34" charset="0"/>
              <a:buChar char="•"/>
            </a:pPr>
            <a:r>
              <a:rPr lang="de-DE" sz="3600" b="1" dirty="0">
                <a:latin typeface="URWGroteskTExtLigExtNar" pitchFamily="2" charset="0"/>
              </a:rPr>
              <a:t>Anwendung der Outdoor-Kids-Programminhalte</a:t>
            </a:r>
          </a:p>
          <a:p>
            <a:pPr marL="571500" indent="-571500" algn="ctr">
              <a:buFont typeface="Arial" panose="020B0604020202020204" pitchFamily="34" charset="0"/>
              <a:buChar char="•"/>
            </a:pPr>
            <a:r>
              <a:rPr lang="de-DE" sz="3600" b="1" dirty="0">
                <a:latin typeface="URWGroteskTExtLigExtNar" pitchFamily="2" charset="0"/>
              </a:rPr>
              <a:t>Kinder und Familien für </a:t>
            </a:r>
            <a:r>
              <a:rPr lang="de-DE" sz="3600" b="1" dirty="0" err="1">
                <a:latin typeface="URWGroteskTExtLigExtNar" pitchFamily="2" charset="0"/>
              </a:rPr>
              <a:t>Draußenaktivitäten</a:t>
            </a:r>
            <a:r>
              <a:rPr lang="de-DE" sz="3600" b="1" dirty="0">
                <a:latin typeface="URWGroteskTExtLigExtNar" pitchFamily="2" charset="0"/>
              </a:rPr>
              <a:t> begeistern</a:t>
            </a:r>
          </a:p>
          <a:p>
            <a:pPr marL="571500" indent="-571500" algn="ctr">
              <a:buFont typeface="Arial" panose="020B0604020202020204" pitchFamily="34" charset="0"/>
              <a:buChar char="•"/>
            </a:pPr>
            <a:r>
              <a:rPr lang="de-DE" sz="3600" b="1" dirty="0">
                <a:latin typeface="URWGroteskTExtLigExtNar" pitchFamily="2" charset="0"/>
              </a:rPr>
              <a:t>Auf Einladung der DWJ im </a:t>
            </a:r>
            <a:r>
              <a:rPr lang="de-DE" sz="3600" b="1" dirty="0" err="1">
                <a:latin typeface="URWGroteskTExtLigExtNar" pitchFamily="2" charset="0"/>
              </a:rPr>
              <a:t>Harzklub</a:t>
            </a:r>
            <a:endParaRPr lang="de-DE" sz="3600" b="1" dirty="0">
              <a:latin typeface="URWGroteskTExtLigExtNar" pitchFamily="2" charset="0"/>
            </a:endParaRPr>
          </a:p>
          <a:p>
            <a:pPr algn="ctr"/>
            <a:endParaRPr lang="de-DE" sz="3600" b="1" dirty="0">
              <a:latin typeface="URWGroteskTExtLigExtNar" pitchFamily="2" charset="0"/>
            </a:endParaRP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294925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Wandern am Grünen Band</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69679" y="2082846"/>
            <a:ext cx="8351521" cy="6261053"/>
          </a:xfrm>
          <a:prstGeom prst="rect">
            <a:avLst/>
          </a:prstGeom>
        </p:spPr>
      </p:pic>
      <p:sp>
        <p:nvSpPr>
          <p:cNvPr id="3" name="Textfeld 2"/>
          <p:cNvSpPr txBox="1"/>
          <p:nvPr/>
        </p:nvSpPr>
        <p:spPr>
          <a:xfrm>
            <a:off x="685800" y="2503587"/>
            <a:ext cx="7162800" cy="6186309"/>
          </a:xfrm>
          <a:prstGeom prst="rect">
            <a:avLst/>
          </a:prstGeom>
          <a:noFill/>
        </p:spPr>
        <p:txBody>
          <a:bodyPr wrap="square" rtlCol="0">
            <a:spAutoFit/>
          </a:bodyPr>
          <a:lstStyle/>
          <a:p>
            <a:pPr algn="ctr"/>
            <a:r>
              <a:rPr lang="de-DE" sz="3600" b="1" dirty="0">
                <a:latin typeface="URWGroteskTExtLigExtNar" pitchFamily="2" charset="0"/>
              </a:rPr>
              <a:t>23. bis 25. August 2024</a:t>
            </a:r>
          </a:p>
          <a:p>
            <a:pPr algn="ctr"/>
            <a:r>
              <a:rPr lang="de-DE" sz="3600" b="1" dirty="0" err="1">
                <a:latin typeface="URWGroteskTExtLigExtNar" pitchFamily="2" charset="0"/>
              </a:rPr>
              <a:t>Ostrhön</a:t>
            </a:r>
            <a:r>
              <a:rPr lang="de-DE" sz="3600" b="1" dirty="0">
                <a:latin typeface="URWGroteskTExtLigExtNar" pitchFamily="2" charset="0"/>
              </a:rPr>
              <a:t> (Point Alpha) rund um Geisa</a:t>
            </a:r>
          </a:p>
          <a:p>
            <a:pPr algn="ctr"/>
            <a:endParaRPr lang="de-DE" sz="3600" b="1" dirty="0">
              <a:latin typeface="URWGroteskTExtLigExtNar" pitchFamily="2" charset="0"/>
            </a:endParaRP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Ehemalige innerdeutsche Grenze</a:t>
            </a:r>
          </a:p>
          <a:p>
            <a:pPr marL="571500" indent="-571500" algn="ctr">
              <a:buFont typeface="Arial" panose="020B0604020202020204" pitchFamily="34" charset="0"/>
              <a:buChar char="•"/>
            </a:pP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Historie und Umweltschutz</a:t>
            </a:r>
          </a:p>
          <a:p>
            <a:pPr algn="ctr"/>
            <a:r>
              <a:rPr lang="de-DE" sz="3600" b="1" dirty="0">
                <a:latin typeface="URWGroteskTExtLigExtNar" pitchFamily="2" charset="0"/>
              </a:rPr>
              <a:t> </a:t>
            </a:r>
          </a:p>
          <a:p>
            <a:pPr marL="571500" indent="-571500" algn="ctr">
              <a:buFont typeface="Arial" panose="020B0604020202020204" pitchFamily="34" charset="0"/>
              <a:buChar char="•"/>
            </a:pPr>
            <a:r>
              <a:rPr lang="de-DE" sz="3600" b="1" dirty="0">
                <a:latin typeface="URWGroteskTExtLigExtNar" pitchFamily="2" charset="0"/>
              </a:rPr>
              <a:t>Kennenlernen und Austauschen</a:t>
            </a:r>
          </a:p>
          <a:p>
            <a:pPr algn="ctr"/>
            <a:endParaRPr lang="de-DE" sz="3600" b="1" dirty="0">
              <a:latin typeface="URWGroteskTExtLigExtNar" pitchFamily="2" charset="0"/>
            </a:endParaRP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75392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Jugendcamp beim Deutschen Wandertag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2476500"/>
            <a:ext cx="9890273" cy="5562599"/>
          </a:xfrm>
          <a:prstGeom prst="rect">
            <a:avLst/>
          </a:prstGeom>
        </p:spPr>
      </p:pic>
      <p:sp>
        <p:nvSpPr>
          <p:cNvPr id="3" name="Textfeld 2"/>
          <p:cNvSpPr txBox="1"/>
          <p:nvPr/>
        </p:nvSpPr>
        <p:spPr>
          <a:xfrm>
            <a:off x="381000" y="2503587"/>
            <a:ext cx="7162800" cy="5078313"/>
          </a:xfrm>
          <a:prstGeom prst="rect">
            <a:avLst/>
          </a:prstGeom>
          <a:noFill/>
        </p:spPr>
        <p:txBody>
          <a:bodyPr wrap="square" rtlCol="0">
            <a:spAutoFit/>
          </a:bodyPr>
          <a:lstStyle/>
          <a:p>
            <a:pPr algn="ctr"/>
            <a:r>
              <a:rPr lang="de-DE" sz="3600" b="1" dirty="0">
                <a:latin typeface="URWGroteskTExtLigExtNar" pitchFamily="2" charset="0"/>
              </a:rPr>
              <a:t>20. bis 22. September 2024</a:t>
            </a:r>
          </a:p>
          <a:p>
            <a:pPr algn="ctr"/>
            <a:r>
              <a:rPr lang="de-DE" sz="3600" b="1" dirty="0">
                <a:latin typeface="URWGroteskTExtLigExtNar" pitchFamily="2" charset="0"/>
              </a:rPr>
              <a:t>Heiligenstadt / Thüringen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100 Zeltplätze</a:t>
            </a:r>
          </a:p>
          <a:p>
            <a:pPr marL="571500" indent="-571500" algn="ctr">
              <a:buFont typeface="Arial" panose="020B0604020202020204" pitchFamily="34" charset="0"/>
              <a:buChar char="•"/>
            </a:pPr>
            <a:r>
              <a:rPr lang="de-DE" sz="3600" b="1" dirty="0">
                <a:latin typeface="URWGroteskTExtLigExtNar" pitchFamily="2" charset="0"/>
              </a:rPr>
              <a:t>40 Plätze im Haus</a:t>
            </a:r>
          </a:p>
          <a:p>
            <a:pPr marL="571500" indent="-571500" algn="ctr">
              <a:buFont typeface="Arial" panose="020B0604020202020204" pitchFamily="34" charset="0"/>
              <a:buChar char="•"/>
            </a:pPr>
            <a:r>
              <a:rPr lang="de-DE" sz="3600" b="1" dirty="0">
                <a:latin typeface="URWGroteskTExtLigExtNar" pitchFamily="2" charset="0"/>
              </a:rPr>
              <a:t>Teilnahme als Gruppe</a:t>
            </a:r>
          </a:p>
          <a:p>
            <a:pPr marL="571500" indent="-571500" algn="ctr">
              <a:buFont typeface="Arial" panose="020B0604020202020204" pitchFamily="34" charset="0"/>
              <a:buChar char="•"/>
            </a:pPr>
            <a:r>
              <a:rPr lang="de-DE" sz="3600" b="1" dirty="0">
                <a:latin typeface="URWGroteskTExtLigExtNar" pitchFamily="2" charset="0"/>
              </a:rPr>
              <a:t>Mitglieder für Lagerteam gesucht</a:t>
            </a:r>
          </a:p>
          <a:p>
            <a:pPr marL="571500" indent="-571500" algn="ctr">
              <a:buFont typeface="Arial" panose="020B0604020202020204" pitchFamily="34" charset="0"/>
              <a:buChar char="•"/>
            </a:pPr>
            <a:r>
              <a:rPr lang="de-DE" sz="3600" b="1" dirty="0">
                <a:latin typeface="URWGroteskTExtLigExtNar" pitchFamily="2" charset="0"/>
              </a:rPr>
              <a:t>Gemeinsam gestaltetes Programm</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2226531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Trekkingtour Peaks </a:t>
            </a:r>
            <a:r>
              <a:rPr lang="de-DE" sz="5400" noProof="0" dirty="0" err="1">
                <a:solidFill>
                  <a:srgbClr val="FFFFFF"/>
                </a:solidFill>
                <a:latin typeface="URWGroteskTLigExtNar" pitchFamily="2" charset="0"/>
              </a:rPr>
              <a:t>of</a:t>
            </a:r>
            <a:r>
              <a:rPr lang="de-DE" sz="5400" noProof="0" dirty="0">
                <a:solidFill>
                  <a:srgbClr val="FFFFFF"/>
                </a:solidFill>
                <a:latin typeface="URWGroteskTLigExtNar" pitchFamily="2" charset="0"/>
              </a:rPr>
              <a:t> </a:t>
            </a:r>
            <a:r>
              <a:rPr lang="de-DE" sz="5400" noProof="0" dirty="0" err="1">
                <a:solidFill>
                  <a:srgbClr val="FFFFFF"/>
                </a:solidFill>
                <a:latin typeface="URWGroteskTLigExtNar" pitchFamily="2" charset="0"/>
              </a:rPr>
              <a:t>the</a:t>
            </a:r>
            <a:r>
              <a:rPr lang="de-DE" sz="5400" noProof="0" dirty="0">
                <a:solidFill>
                  <a:srgbClr val="FFFFFF"/>
                </a:solidFill>
                <a:latin typeface="URWGroteskTLigExtNar" pitchFamily="2" charset="0"/>
              </a:rPr>
              <a:t> Balkans #2</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6587" y="2476500"/>
            <a:ext cx="8343898" cy="5562599"/>
          </a:xfrm>
          <a:prstGeom prst="rect">
            <a:avLst/>
          </a:prstGeom>
        </p:spPr>
      </p:pic>
      <p:sp>
        <p:nvSpPr>
          <p:cNvPr id="3" name="Textfeld 2"/>
          <p:cNvSpPr txBox="1"/>
          <p:nvPr/>
        </p:nvSpPr>
        <p:spPr>
          <a:xfrm>
            <a:off x="381000" y="2503587"/>
            <a:ext cx="7162800" cy="6186309"/>
          </a:xfrm>
          <a:prstGeom prst="rect">
            <a:avLst/>
          </a:prstGeom>
          <a:noFill/>
        </p:spPr>
        <p:txBody>
          <a:bodyPr wrap="square" rtlCol="0">
            <a:spAutoFit/>
          </a:bodyPr>
          <a:lstStyle/>
          <a:p>
            <a:pPr algn="ctr"/>
            <a:r>
              <a:rPr lang="de-DE" sz="3600" b="1" dirty="0">
                <a:latin typeface="URWGroteskTExtLigExtNar" pitchFamily="2" charset="0"/>
              </a:rPr>
              <a:t>26. September bis 6. Oktober 2024</a:t>
            </a:r>
          </a:p>
          <a:p>
            <a:pPr algn="ctr"/>
            <a:r>
              <a:rPr lang="de-DE" sz="3600" b="1" dirty="0">
                <a:latin typeface="URWGroteskTExtLigExtNar" pitchFamily="2" charset="0"/>
              </a:rPr>
              <a:t>Albanien, Kosovo, Montenegro</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Nachtzug ab München</a:t>
            </a:r>
          </a:p>
          <a:p>
            <a:pPr marL="571500" indent="-571500" algn="ctr">
              <a:buFont typeface="Arial" panose="020B0604020202020204" pitchFamily="34" charset="0"/>
              <a:buChar char="•"/>
            </a:pPr>
            <a:r>
              <a:rPr lang="de-DE" sz="3600" b="1" dirty="0">
                <a:latin typeface="URWGroteskTExtLigExtNar" pitchFamily="2" charset="0"/>
              </a:rPr>
              <a:t>Alpines und hochalpines Gelände</a:t>
            </a:r>
          </a:p>
          <a:p>
            <a:pPr marL="571500" indent="-571500" algn="ctr">
              <a:buFont typeface="Arial" panose="020B0604020202020204" pitchFamily="34" charset="0"/>
              <a:buChar char="•"/>
            </a:pPr>
            <a:r>
              <a:rPr lang="de-DE" sz="3600" b="1" dirty="0">
                <a:latin typeface="URWGroteskTExtLigExtNar" pitchFamily="2" charset="0"/>
              </a:rPr>
              <a:t>Wandern, Zelten, Lagerfeuer</a:t>
            </a:r>
          </a:p>
          <a:p>
            <a:pPr marL="571500" indent="-571500" algn="ctr">
              <a:buFont typeface="Arial" panose="020B0604020202020204" pitchFamily="34" charset="0"/>
              <a:buChar char="•"/>
            </a:pPr>
            <a:r>
              <a:rPr lang="de-DE" sz="3600" b="1" dirty="0">
                <a:latin typeface="URWGroteskTExtLigExtNar" pitchFamily="2" charset="0"/>
              </a:rPr>
              <a:t>Ausweichroute für Kosovo (falls die </a:t>
            </a:r>
            <a:r>
              <a:rPr lang="de-DE" sz="3600" b="1">
                <a:latin typeface="URWGroteskTExtLigExtNar" pitchFamily="2" charset="0"/>
              </a:rPr>
              <a:t>Sicherheitslage ein </a:t>
            </a:r>
            <a:r>
              <a:rPr lang="de-DE" sz="3600" b="1" dirty="0">
                <a:latin typeface="URWGroteskTExtLigExtNar" pitchFamily="2" charset="0"/>
              </a:rPr>
              <a:t>Ausweichen notwendig macht)</a:t>
            </a:r>
          </a:p>
          <a:p>
            <a:pPr marL="571500" indent="-571500" algn="ctr">
              <a:buFont typeface="Arial" panose="020B0604020202020204" pitchFamily="34" charset="0"/>
              <a:buChar char="•"/>
            </a:pPr>
            <a:r>
              <a:rPr lang="de-DE" sz="3600" b="1" dirty="0">
                <a:latin typeface="URWGroteskTExtLigExtNar" pitchFamily="2" charset="0"/>
              </a:rPr>
              <a:t>Ab 18 Jahren</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341865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Inklusive Wanderung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7800" y="1990778"/>
            <a:ext cx="7862532" cy="6276921"/>
          </a:xfrm>
          <a:prstGeom prst="rect">
            <a:avLst/>
          </a:prstGeom>
        </p:spPr>
      </p:pic>
      <p:sp>
        <p:nvSpPr>
          <p:cNvPr id="3" name="Textfeld 2"/>
          <p:cNvSpPr txBox="1"/>
          <p:nvPr/>
        </p:nvSpPr>
        <p:spPr>
          <a:xfrm>
            <a:off x="381000" y="2503587"/>
            <a:ext cx="7162800" cy="6186309"/>
          </a:xfrm>
          <a:prstGeom prst="rect">
            <a:avLst/>
          </a:prstGeom>
          <a:noFill/>
        </p:spPr>
        <p:txBody>
          <a:bodyPr wrap="square" rtlCol="0">
            <a:spAutoFit/>
          </a:bodyPr>
          <a:lstStyle/>
          <a:p>
            <a:pPr algn="ctr"/>
            <a:r>
              <a:rPr lang="de-DE" sz="3600" b="1" dirty="0">
                <a:latin typeface="URWGroteskTExtLigExtNar" pitchFamily="2" charset="0"/>
              </a:rPr>
              <a:t>6. Oktober 2024</a:t>
            </a:r>
          </a:p>
          <a:p>
            <a:pPr algn="ctr"/>
            <a:r>
              <a:rPr lang="de-DE" sz="3600" b="1" dirty="0">
                <a:latin typeface="URWGroteskTExtLigExtNar" pitchFamily="2" charset="0"/>
              </a:rPr>
              <a:t>Paderborn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Theaterwanderung mit inklusiver Gruppe Bühnenadler</a:t>
            </a:r>
          </a:p>
          <a:p>
            <a:pPr marL="571500" indent="-571500" algn="ctr">
              <a:buFont typeface="Arial" panose="020B0604020202020204" pitchFamily="34" charset="0"/>
              <a:buChar char="•"/>
            </a:pPr>
            <a:r>
              <a:rPr lang="de-DE" sz="3600" b="1" dirty="0">
                <a:latin typeface="URWGroteskTExtLigExtNar" pitchFamily="2" charset="0"/>
              </a:rPr>
              <a:t>Geeignet für alle Altersstufen mit und ohne körperlicher oder geistiger Behinderung</a:t>
            </a:r>
          </a:p>
          <a:p>
            <a:pPr marL="571500" indent="-571500" algn="ctr">
              <a:buFont typeface="Arial" panose="020B0604020202020204" pitchFamily="34" charset="0"/>
              <a:buChar char="•"/>
            </a:pPr>
            <a:r>
              <a:rPr lang="de-DE" sz="3600" b="1" dirty="0">
                <a:latin typeface="URWGroteskTExtLigExtNar" pitchFamily="2" charset="0"/>
              </a:rPr>
              <a:t>Abschlusspicknick  </a:t>
            </a:r>
          </a:p>
          <a:p>
            <a:pPr marL="571500" indent="-571500" algn="ctr">
              <a:buFont typeface="Arial" panose="020B0604020202020204" pitchFamily="34" charset="0"/>
              <a:buChar char="•"/>
            </a:pPr>
            <a:r>
              <a:rPr lang="de-DE" sz="3600" b="1" dirty="0">
                <a:latin typeface="URWGroteskTExtLigExtNar" pitchFamily="2" charset="0"/>
              </a:rPr>
              <a:t>Teilnahme kostenlos</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397516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Freundeskreis DWJ</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8800" y="2121608"/>
            <a:ext cx="7152501" cy="6146092"/>
          </a:xfrm>
          <a:prstGeom prst="rect">
            <a:avLst/>
          </a:prstGeom>
        </p:spPr>
      </p:pic>
      <p:sp>
        <p:nvSpPr>
          <p:cNvPr id="3" name="Textfeld 2"/>
          <p:cNvSpPr txBox="1"/>
          <p:nvPr/>
        </p:nvSpPr>
        <p:spPr>
          <a:xfrm>
            <a:off x="381000" y="2503587"/>
            <a:ext cx="7162800" cy="4524315"/>
          </a:xfrm>
          <a:prstGeom prst="rect">
            <a:avLst/>
          </a:prstGeom>
          <a:noFill/>
        </p:spPr>
        <p:txBody>
          <a:bodyPr wrap="square" rtlCol="0">
            <a:spAutoFit/>
          </a:bodyPr>
          <a:lstStyle/>
          <a:p>
            <a:pPr algn="ctr"/>
            <a:r>
              <a:rPr lang="de-DE" sz="3600" b="1" dirty="0">
                <a:latin typeface="URWGroteskTExtLigExtNar" pitchFamily="2" charset="0"/>
              </a:rPr>
              <a:t>18. bis 20. Oktober 2024</a:t>
            </a:r>
          </a:p>
          <a:p>
            <a:pPr algn="ctr"/>
            <a:r>
              <a:rPr lang="de-DE" sz="3600" b="1" dirty="0">
                <a:latin typeface="URWGroteskTExtLigExtNar" pitchFamily="2" charset="0"/>
              </a:rPr>
              <a:t>Eisenach</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Alle Altersgruppen</a:t>
            </a:r>
          </a:p>
          <a:p>
            <a:pPr marL="571500" indent="-571500" algn="ctr">
              <a:buFont typeface="Arial" panose="020B0604020202020204" pitchFamily="34" charset="0"/>
              <a:buChar char="•"/>
            </a:pPr>
            <a:r>
              <a:rPr lang="de-DE" sz="3600" b="1">
                <a:latin typeface="URWGroteskTExtLigExtNar" pitchFamily="2" charset="0"/>
              </a:rPr>
              <a:t>Aktive und Ehemalige</a:t>
            </a:r>
          </a:p>
          <a:p>
            <a:pPr marL="571500" indent="-571500" algn="ctr">
              <a:buFont typeface="Arial" panose="020B0604020202020204" pitchFamily="34" charset="0"/>
              <a:buChar char="•"/>
            </a:pPr>
            <a:r>
              <a:rPr lang="de-DE" sz="3600" b="1">
                <a:latin typeface="URWGroteskTExtLigExtNar" pitchFamily="2" charset="0"/>
              </a:rPr>
              <a:t>Teilnahme </a:t>
            </a:r>
            <a:r>
              <a:rPr lang="de-DE" sz="3600" b="1" dirty="0">
                <a:latin typeface="URWGroteskTExtLigExtNar" pitchFamily="2" charset="0"/>
              </a:rPr>
              <a:t>mit (Klein-)Kindern möglich</a:t>
            </a:r>
          </a:p>
          <a:p>
            <a:pPr marL="571500" indent="-571500" algn="ctr">
              <a:buFont typeface="Arial" panose="020B0604020202020204" pitchFamily="34" charset="0"/>
              <a:buChar char="•"/>
            </a:pPr>
            <a:r>
              <a:rPr lang="de-DE" sz="3600" b="1" dirty="0">
                <a:latin typeface="URWGroteskTExtLigExtNar" pitchFamily="2" charset="0"/>
              </a:rPr>
              <a:t>Frei gestaltetes Programm</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144448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err="1">
                <a:solidFill>
                  <a:srgbClr val="FFFFFF"/>
                </a:solidFill>
                <a:latin typeface="URWGroteskTLigExtNar" pitchFamily="2" charset="0"/>
              </a:rPr>
              <a:t>FAIRfressen</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4239" y="2019300"/>
            <a:ext cx="9768961" cy="6261700"/>
          </a:xfrm>
          <a:prstGeom prst="rect">
            <a:avLst/>
          </a:prstGeom>
        </p:spPr>
      </p:pic>
      <p:sp>
        <p:nvSpPr>
          <p:cNvPr id="3" name="Textfeld 2"/>
          <p:cNvSpPr txBox="1"/>
          <p:nvPr/>
        </p:nvSpPr>
        <p:spPr>
          <a:xfrm>
            <a:off x="381000" y="2503587"/>
            <a:ext cx="7162800" cy="5632311"/>
          </a:xfrm>
          <a:prstGeom prst="rect">
            <a:avLst/>
          </a:prstGeom>
          <a:noFill/>
        </p:spPr>
        <p:txBody>
          <a:bodyPr wrap="square" rtlCol="0">
            <a:spAutoFit/>
          </a:bodyPr>
          <a:lstStyle/>
          <a:p>
            <a:pPr algn="ctr"/>
            <a:r>
              <a:rPr lang="de-DE" sz="3600" b="1" dirty="0">
                <a:latin typeface="URWGroteskTExtLigExtNar" pitchFamily="2" charset="0"/>
              </a:rPr>
              <a:t>25. bis 27. Oktober 2024</a:t>
            </a:r>
          </a:p>
          <a:p>
            <a:pPr algn="ctr"/>
            <a:r>
              <a:rPr lang="de-DE" sz="3600" b="1" dirty="0">
                <a:latin typeface="URWGroteskTExtLigExtNar" pitchFamily="2" charset="0"/>
              </a:rPr>
              <a:t>Heidelberg-Ziegelhausen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Tipps und Tricks für nachhaltige Verpflegung</a:t>
            </a:r>
          </a:p>
          <a:p>
            <a:pPr marL="571500" indent="-571500" algn="ctr">
              <a:buFont typeface="Arial" panose="020B0604020202020204" pitchFamily="34" charset="0"/>
              <a:buChar char="•"/>
            </a:pPr>
            <a:r>
              <a:rPr lang="de-DE" sz="3600" b="1" dirty="0">
                <a:latin typeface="URWGroteskTExtLigExtNar" pitchFamily="2" charset="0"/>
              </a:rPr>
              <a:t>Nachhaltigkeit und Umweltschutz</a:t>
            </a:r>
          </a:p>
          <a:p>
            <a:pPr marL="571500" indent="-571500" algn="ctr">
              <a:buFont typeface="Arial" panose="020B0604020202020204" pitchFamily="34" charset="0"/>
              <a:buChar char="•"/>
            </a:pPr>
            <a:r>
              <a:rPr lang="de-DE" sz="3600" b="1" dirty="0">
                <a:latin typeface="URWGroteskTExtLigExtNar" pitchFamily="2" charset="0"/>
              </a:rPr>
              <a:t>Workshops</a:t>
            </a:r>
          </a:p>
          <a:p>
            <a:pPr marL="571500" indent="-571500" algn="ctr">
              <a:buFont typeface="Arial" panose="020B0604020202020204" pitchFamily="34" charset="0"/>
              <a:buChar char="•"/>
            </a:pPr>
            <a:r>
              <a:rPr lang="de-DE" sz="3600" b="1" dirty="0" err="1">
                <a:latin typeface="URWGroteskTExtLigExtNar" pitchFamily="2" charset="0"/>
              </a:rPr>
              <a:t>Upcycling</a:t>
            </a:r>
            <a:endParaRPr lang="de-DE" sz="3600" b="1" dirty="0">
              <a:latin typeface="URWGroteskTExtLigExtNar" pitchFamily="2" charset="0"/>
            </a:endParaRPr>
          </a:p>
          <a:p>
            <a:pPr algn="ctr"/>
            <a:endParaRPr lang="de-DE" sz="3600" b="1" dirty="0">
              <a:latin typeface="URWGroteskTExtLigExtNar" pitchFamily="2" charset="0"/>
            </a:endParaRPr>
          </a:p>
          <a:p>
            <a:pPr algn="ctr"/>
            <a:endParaRPr lang="de-DE" sz="3600" b="1" dirty="0">
              <a:latin typeface="URWGroteskTExtLigExtNar" pitchFamily="2" charset="0"/>
            </a:endParaRPr>
          </a:p>
        </p:txBody>
      </p:sp>
    </p:spTree>
    <p:extLst>
      <p:ext uri="{BB962C8B-B14F-4D97-AF65-F5344CB8AC3E}">
        <p14:creationId xmlns:p14="http://schemas.microsoft.com/office/powerpoint/2010/main" val="48181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Aktionen im Schnee über Silvester</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6587" y="2476501"/>
            <a:ext cx="8343898" cy="5562597"/>
          </a:xfrm>
          <a:prstGeom prst="rect">
            <a:avLst/>
          </a:prstGeom>
        </p:spPr>
      </p:pic>
      <p:sp>
        <p:nvSpPr>
          <p:cNvPr id="3" name="Textfeld 2"/>
          <p:cNvSpPr txBox="1"/>
          <p:nvPr/>
        </p:nvSpPr>
        <p:spPr>
          <a:xfrm>
            <a:off x="381000" y="2247900"/>
            <a:ext cx="7162800" cy="6740307"/>
          </a:xfrm>
          <a:prstGeom prst="rect">
            <a:avLst/>
          </a:prstGeom>
          <a:noFill/>
        </p:spPr>
        <p:txBody>
          <a:bodyPr wrap="square" rtlCol="0">
            <a:spAutoFit/>
          </a:bodyPr>
          <a:lstStyle/>
          <a:p>
            <a:pPr algn="ctr"/>
            <a:r>
              <a:rPr lang="de-DE" sz="3600" b="1" dirty="0">
                <a:latin typeface="URWGroteskTExtLigExtNar" pitchFamily="2" charset="0"/>
              </a:rPr>
              <a:t>28. Dezember 2024 bis 4. Januar 2025 im Erzgebirge / Johanngeorgenstadt</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Höchstgelegene Stadt Sachsens</a:t>
            </a:r>
          </a:p>
          <a:p>
            <a:pPr marL="571500" indent="-571500" algn="ctr">
              <a:buFont typeface="Arial" panose="020B0604020202020204" pitchFamily="34" charset="0"/>
              <a:buChar char="•"/>
            </a:pPr>
            <a:r>
              <a:rPr lang="de-DE" sz="3600" b="1" dirty="0">
                <a:latin typeface="URWGroteskTExtLigExtNar" pitchFamily="2" charset="0"/>
              </a:rPr>
              <a:t>In Kooperation mit tschechischer Partnergruppe „</a:t>
            </a:r>
            <a:r>
              <a:rPr lang="de-DE" sz="3600" b="1" dirty="0" err="1">
                <a:latin typeface="URWGroteskTExtLigExtNar" pitchFamily="2" charset="0"/>
              </a:rPr>
              <a:t>Prostor</a:t>
            </a:r>
            <a:r>
              <a:rPr lang="de-DE" sz="3600" b="1" dirty="0">
                <a:latin typeface="URWGroteskTExtLigExtNar" pitchFamily="2" charset="0"/>
              </a:rPr>
              <a:t> pro </a:t>
            </a:r>
            <a:r>
              <a:rPr lang="de-DE" sz="3600" b="1" dirty="0" err="1">
                <a:latin typeface="URWGroteskTExtLigExtNar" pitchFamily="2" charset="0"/>
              </a:rPr>
              <a:t>Rozvoj</a:t>
            </a:r>
            <a:r>
              <a:rPr lang="de-DE" sz="3600" b="1" dirty="0">
                <a:latin typeface="URWGroteskTExtLigExtNar" pitchFamily="2" charset="0"/>
              </a:rPr>
              <a:t>“</a:t>
            </a:r>
          </a:p>
          <a:p>
            <a:pPr marL="571500" indent="-571500" algn="ctr">
              <a:buFont typeface="Arial" panose="020B0604020202020204" pitchFamily="34" charset="0"/>
              <a:buChar char="•"/>
            </a:pPr>
            <a:r>
              <a:rPr lang="de-DE" sz="3600" b="1" dirty="0">
                <a:latin typeface="URWGroteskTExtLigExtNar" pitchFamily="2" charset="0"/>
              </a:rPr>
              <a:t>Schneeschuhwandern</a:t>
            </a:r>
          </a:p>
          <a:p>
            <a:pPr marL="571500" indent="-571500" algn="ctr">
              <a:buFont typeface="Arial" panose="020B0604020202020204" pitchFamily="34" charset="0"/>
              <a:buChar char="•"/>
            </a:pPr>
            <a:r>
              <a:rPr lang="de-DE" sz="3600" b="1" dirty="0">
                <a:latin typeface="URWGroteskTExtLigExtNar" pitchFamily="2" charset="0"/>
              </a:rPr>
              <a:t>Langlaufen</a:t>
            </a:r>
          </a:p>
          <a:p>
            <a:pPr marL="571500" indent="-571500" algn="ctr">
              <a:buFont typeface="Arial" panose="020B0604020202020204" pitchFamily="34" charset="0"/>
              <a:buChar char="•"/>
            </a:pPr>
            <a:r>
              <a:rPr lang="de-DE" sz="3600" b="1" dirty="0">
                <a:latin typeface="URWGroteskTExtLigExtNar" pitchFamily="2" charset="0"/>
              </a:rPr>
              <a:t>Winterwandern</a:t>
            </a:r>
          </a:p>
          <a:p>
            <a:pPr marL="571500" indent="-571500" algn="ctr">
              <a:buFont typeface="Arial" panose="020B0604020202020204" pitchFamily="34" charset="0"/>
              <a:buChar char="•"/>
            </a:pPr>
            <a:r>
              <a:rPr lang="de-DE" sz="3600" b="1" dirty="0">
                <a:latin typeface="URWGroteskTExtLigExtNar" pitchFamily="2" charset="0"/>
              </a:rPr>
              <a:t>Schneespiele</a:t>
            </a:r>
          </a:p>
          <a:p>
            <a:pPr marL="571500" indent="-571500" algn="ctr">
              <a:buFont typeface="Arial" panose="020B0604020202020204" pitchFamily="34" charset="0"/>
              <a:buChar char="•"/>
            </a:pPr>
            <a:r>
              <a:rPr lang="de-DE" sz="3600" b="1" dirty="0">
                <a:latin typeface="URWGroteskTExtLigExtNar" pitchFamily="2" charset="0"/>
              </a:rPr>
              <a:t>Pistensport</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3809311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dirty="0">
                <a:ln>
                  <a:noFill/>
                </a:ln>
                <a:solidFill>
                  <a:srgbClr val="FFFFFF"/>
                </a:solidFill>
                <a:effectLst/>
                <a:uLnTx/>
                <a:uFillTx/>
                <a:latin typeface="URWGroteskTLigExtNar" pitchFamily="2" charset="0"/>
                <a:ea typeface="+mn-ea"/>
                <a:cs typeface="+mn-cs"/>
              </a:rPr>
              <a:t>Informationen und Anmeldung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feld 4">
            <a:extLst>
              <a:ext uri="{FF2B5EF4-FFF2-40B4-BE49-F238E27FC236}">
                <a16:creationId xmlns:a16="http://schemas.microsoft.com/office/drawing/2014/main" id="{4A5B3985-5EE0-4D06-8943-61861A0559E3}"/>
              </a:ext>
            </a:extLst>
          </p:cNvPr>
          <p:cNvSpPr txBox="1"/>
          <p:nvPr/>
        </p:nvSpPr>
        <p:spPr>
          <a:xfrm>
            <a:off x="838200" y="1788974"/>
            <a:ext cx="4495800" cy="1200329"/>
          </a:xfrm>
          <a:prstGeom prst="rect">
            <a:avLst/>
          </a:prstGeom>
          <a:noFill/>
        </p:spPr>
        <p:txBody>
          <a:bodyPr wrap="square" rtlCol="0">
            <a:spAutoFit/>
          </a:bodyPr>
          <a:lstStyle/>
          <a:p>
            <a:pPr algn="ctr"/>
            <a:r>
              <a:rPr lang="de-DE" sz="3600" b="1" dirty="0">
                <a:latin typeface="URWGroteskTExtLigExtNar" pitchFamily="2" charset="0"/>
              </a:rPr>
              <a:t>www.wanderjugend.de </a:t>
            </a:r>
          </a:p>
          <a:p>
            <a:pPr algn="ctr"/>
            <a:r>
              <a:rPr lang="de-DE" sz="3600" b="1" dirty="0">
                <a:latin typeface="URWGroteskTExtLigExtNar" pitchFamily="2" charset="0"/>
              </a:rPr>
              <a:t>Reiter Mitmachen</a:t>
            </a:r>
          </a:p>
        </p:txBody>
      </p:sp>
      <p:sp>
        <p:nvSpPr>
          <p:cNvPr id="6" name="Textfeld 5">
            <a:extLst>
              <a:ext uri="{FF2B5EF4-FFF2-40B4-BE49-F238E27FC236}">
                <a16:creationId xmlns:a16="http://schemas.microsoft.com/office/drawing/2014/main" id="{709F1967-B284-4E8C-ABBD-CC29A71F0813}"/>
              </a:ext>
            </a:extLst>
          </p:cNvPr>
          <p:cNvSpPr txBox="1"/>
          <p:nvPr/>
        </p:nvSpPr>
        <p:spPr>
          <a:xfrm>
            <a:off x="7010400" y="1788974"/>
            <a:ext cx="5029200" cy="1754326"/>
          </a:xfrm>
          <a:prstGeom prst="rect">
            <a:avLst/>
          </a:prstGeom>
          <a:noFill/>
        </p:spPr>
        <p:txBody>
          <a:bodyPr wrap="square" rtlCol="0">
            <a:spAutoFit/>
          </a:bodyPr>
          <a:lstStyle/>
          <a:p>
            <a:pPr algn="ctr"/>
            <a:r>
              <a:rPr lang="de-DE" sz="3600" b="1" dirty="0">
                <a:latin typeface="URWGroteskTExtLigExtNar" pitchFamily="2" charset="0"/>
              </a:rPr>
              <a:t>anmeldung.wanderjugend.de</a:t>
            </a:r>
          </a:p>
          <a:p>
            <a:pPr algn="ctr"/>
            <a:r>
              <a:rPr lang="de-DE" sz="3600" b="1" dirty="0">
                <a:latin typeface="URWGroteskTExtLigExtNar" pitchFamily="2" charset="0"/>
              </a:rPr>
              <a:t>Direktlink zur Anmeldung </a:t>
            </a:r>
          </a:p>
          <a:p>
            <a:pPr algn="ctr"/>
            <a:endParaRPr lang="de-DE" sz="3600" b="1" dirty="0">
              <a:latin typeface="URWGroteskTExtLigExtNar" pitchFamily="2" charset="0"/>
            </a:endParaRPr>
          </a:p>
        </p:txBody>
      </p:sp>
      <p:sp>
        <p:nvSpPr>
          <p:cNvPr id="7" name="Textfeld 6">
            <a:extLst>
              <a:ext uri="{FF2B5EF4-FFF2-40B4-BE49-F238E27FC236}">
                <a16:creationId xmlns:a16="http://schemas.microsoft.com/office/drawing/2014/main" id="{3DAF574B-3A13-4509-B0BD-4A866C3388D5}"/>
              </a:ext>
            </a:extLst>
          </p:cNvPr>
          <p:cNvSpPr txBox="1"/>
          <p:nvPr/>
        </p:nvSpPr>
        <p:spPr>
          <a:xfrm>
            <a:off x="13335000" y="1866900"/>
            <a:ext cx="4495800" cy="1200329"/>
          </a:xfrm>
          <a:prstGeom prst="rect">
            <a:avLst/>
          </a:prstGeom>
          <a:noFill/>
        </p:spPr>
        <p:txBody>
          <a:bodyPr wrap="square" rtlCol="0">
            <a:spAutoFit/>
          </a:bodyPr>
          <a:lstStyle/>
          <a:p>
            <a:pPr algn="ctr"/>
            <a:r>
              <a:rPr lang="de-DE" sz="3600" b="1" dirty="0">
                <a:latin typeface="URWGroteskTExtLigExtNar" pitchFamily="2" charset="0"/>
              </a:rPr>
              <a:t>Regionalsuche mit </a:t>
            </a:r>
          </a:p>
          <a:p>
            <a:pPr algn="ctr"/>
            <a:r>
              <a:rPr lang="de-DE" sz="3600" b="1" dirty="0">
                <a:latin typeface="URWGroteskTExtLigExtNar" pitchFamily="2" charset="0"/>
              </a:rPr>
              <a:t>Veranstaltungslandkarte</a:t>
            </a:r>
          </a:p>
        </p:txBody>
      </p:sp>
      <p:pic>
        <p:nvPicPr>
          <p:cNvPr id="8" name="Grafik 7">
            <a:extLst>
              <a:ext uri="{FF2B5EF4-FFF2-40B4-BE49-F238E27FC236}">
                <a16:creationId xmlns:a16="http://schemas.microsoft.com/office/drawing/2014/main" id="{A7D5266C-4674-43E3-BBB1-7D09ABF5C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232681"/>
            <a:ext cx="5683405" cy="4577819"/>
          </a:xfrm>
          <a:prstGeom prst="rect">
            <a:avLst/>
          </a:prstGeom>
        </p:spPr>
      </p:pic>
      <p:pic>
        <p:nvPicPr>
          <p:cNvPr id="10" name="Grafik 9">
            <a:extLst>
              <a:ext uri="{FF2B5EF4-FFF2-40B4-BE49-F238E27FC236}">
                <a16:creationId xmlns:a16="http://schemas.microsoft.com/office/drawing/2014/main" id="{C3D23A59-D403-4621-A54B-3F4F65ADF7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3232681"/>
            <a:ext cx="5902146" cy="4386263"/>
          </a:xfrm>
          <a:prstGeom prst="rect">
            <a:avLst/>
          </a:prstGeom>
        </p:spPr>
      </p:pic>
      <p:pic>
        <p:nvPicPr>
          <p:cNvPr id="14" name="Grafik 13">
            <a:extLst>
              <a:ext uri="{FF2B5EF4-FFF2-40B4-BE49-F238E27FC236}">
                <a16:creationId xmlns:a16="http://schemas.microsoft.com/office/drawing/2014/main" id="{68B193F4-D673-4193-9642-EA20F7601F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182600" y="3286534"/>
            <a:ext cx="4752278" cy="4334388"/>
          </a:xfrm>
          <a:prstGeom prst="rect">
            <a:avLst/>
          </a:prstGeom>
        </p:spPr>
      </p:pic>
    </p:spTree>
    <p:extLst>
      <p:ext uri="{BB962C8B-B14F-4D97-AF65-F5344CB8AC3E}">
        <p14:creationId xmlns:p14="http://schemas.microsoft.com/office/powerpoint/2010/main" val="316207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noProof="0" dirty="0">
                <a:ln>
                  <a:noFill/>
                </a:ln>
                <a:solidFill>
                  <a:srgbClr val="FFFFFF"/>
                </a:solidFill>
                <a:effectLst/>
                <a:uLnTx/>
                <a:uFillTx/>
                <a:latin typeface="URWGroteskTLigExtNar" pitchFamily="2" charset="0"/>
                <a:ea typeface="+mn-ea"/>
                <a:cs typeface="+mn-cs"/>
              </a:rPr>
              <a:t>Ausbildung zur Jugendwanderführung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9949" y="2247901"/>
            <a:ext cx="9676072" cy="5638800"/>
          </a:xfrm>
          <a:prstGeom prst="rect">
            <a:avLst/>
          </a:prstGeom>
        </p:spPr>
      </p:pic>
      <p:sp>
        <p:nvSpPr>
          <p:cNvPr id="3" name="Textfeld 2"/>
          <p:cNvSpPr txBox="1"/>
          <p:nvPr/>
        </p:nvSpPr>
        <p:spPr>
          <a:xfrm>
            <a:off x="685800" y="2503587"/>
            <a:ext cx="7162800" cy="5632311"/>
          </a:xfrm>
          <a:prstGeom prst="rect">
            <a:avLst/>
          </a:prstGeom>
          <a:noFill/>
        </p:spPr>
        <p:txBody>
          <a:bodyPr wrap="square" rtlCol="0">
            <a:spAutoFit/>
          </a:bodyPr>
          <a:lstStyle/>
          <a:p>
            <a:pPr algn="ctr"/>
            <a:r>
              <a:rPr lang="de-DE" sz="3600" b="1" dirty="0">
                <a:latin typeface="URWGroteskTExtLigExtNar" pitchFamily="2" charset="0"/>
              </a:rPr>
              <a:t>19. bis 21. April 2024</a:t>
            </a:r>
          </a:p>
          <a:p>
            <a:pPr algn="ctr"/>
            <a:r>
              <a:rPr lang="de-DE" sz="3600" b="1" dirty="0">
                <a:latin typeface="URWGroteskTExtLigExtNar" pitchFamily="2" charset="0"/>
              </a:rPr>
              <a:t>Heidelberg (Naturfreundehaus Kohlhof)</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Planung jugendspezifischer Wanderungen</a:t>
            </a:r>
          </a:p>
          <a:p>
            <a:pPr marL="571500" indent="-571500" algn="ctr">
              <a:buFont typeface="Arial" panose="020B0604020202020204" pitchFamily="34" charset="0"/>
              <a:buChar char="•"/>
            </a:pPr>
            <a:r>
              <a:rPr lang="de-DE" sz="3600" b="1" dirty="0">
                <a:latin typeface="URWGroteskTExtLigExtNar" pitchFamily="2" charset="0"/>
              </a:rPr>
              <a:t>Karte, Kompass, Orientierung</a:t>
            </a:r>
          </a:p>
          <a:p>
            <a:pPr marL="571500" indent="-571500" algn="ctr">
              <a:buFont typeface="Arial" panose="020B0604020202020204" pitchFamily="34" charset="0"/>
              <a:buChar char="•"/>
            </a:pPr>
            <a:r>
              <a:rPr lang="de-DE" sz="3600" b="1" dirty="0">
                <a:latin typeface="URWGroteskTExtLigExtNar" pitchFamily="2" charset="0"/>
              </a:rPr>
              <a:t>Rechtsfragen</a:t>
            </a:r>
          </a:p>
          <a:p>
            <a:pPr marL="571500" indent="-571500" algn="ctr">
              <a:buFont typeface="Arial" panose="020B0604020202020204" pitchFamily="34" charset="0"/>
              <a:buChar char="•"/>
            </a:pPr>
            <a:r>
              <a:rPr lang="de-DE" sz="3600" b="1" dirty="0">
                <a:latin typeface="URWGroteskTExtLigExtNar" pitchFamily="2" charset="0"/>
              </a:rPr>
              <a:t>Spiele für Zwischendurch</a:t>
            </a:r>
          </a:p>
          <a:p>
            <a:pPr marL="571500" indent="-571500" algn="ctr">
              <a:buFont typeface="Arial" panose="020B0604020202020204" pitchFamily="34" charset="0"/>
              <a:buChar char="•"/>
            </a:pPr>
            <a:r>
              <a:rPr lang="de-DE" sz="3600" b="1" dirty="0">
                <a:latin typeface="URWGroteskTExtLigExtNar" pitchFamily="2" charset="0"/>
              </a:rPr>
              <a:t>Zertifikat für alle mit </a:t>
            </a:r>
            <a:r>
              <a:rPr lang="de-DE" sz="3600" b="1" dirty="0" err="1">
                <a:latin typeface="URWGroteskTExtLigExtNar" pitchFamily="2" charset="0"/>
              </a:rPr>
              <a:t>JuLeiCa</a:t>
            </a:r>
            <a:endParaRPr lang="de-DE" sz="3600" b="1" dirty="0">
              <a:latin typeface="URWGroteskTExtLigExtNar" pitchFamily="2" charset="0"/>
            </a:endParaRP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384131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a:solidFill>
                  <a:srgbClr val="FFFFFF"/>
                </a:solidFill>
                <a:latin typeface="URWGroteskTLigExtNar"/>
              </a:rPr>
              <a:t>DWJ VERNETZT</a:t>
            </a:r>
          </a:p>
          <a:p>
            <a:pPr>
              <a:defRPr/>
            </a:pPr>
            <a:endParaRPr lang="de-DE" sz="5400" dirty="0">
              <a:latin typeface="+mj-lt"/>
            </a:endParaRPr>
          </a:p>
        </p:txBody>
      </p:sp>
      <p:sp>
        <p:nvSpPr>
          <p:cNvPr id="10" name="Rechteck 9">
            <a:extLst>
              <a:ext uri="{FF2B5EF4-FFF2-40B4-BE49-F238E27FC236}">
                <a16:creationId xmlns:a16="http://schemas.microsoft.com/office/drawing/2014/main" id="{745887A1-E368-4B28-9E34-16758D695415}"/>
              </a:ext>
            </a:extLst>
          </p:cNvPr>
          <p:cNvSpPr/>
          <p:nvPr/>
        </p:nvSpPr>
        <p:spPr>
          <a:xfrm>
            <a:off x="1117123" y="2171700"/>
            <a:ext cx="11730586" cy="7171194"/>
          </a:xfrm>
          <a:prstGeom prst="rect">
            <a:avLst/>
          </a:prstGeom>
        </p:spPr>
        <p:txBody>
          <a:bodyPr wrap="square">
            <a:spAutoFit/>
          </a:bodyPr>
          <a:lstStyle/>
          <a:p>
            <a:r>
              <a:rPr lang="de-DE" sz="3200" dirty="0">
                <a:latin typeface="URWGroteskTLigExtNar" pitchFamily="2" charset="0"/>
              </a:rPr>
              <a:t>Unter dem Titel DWJ VERNETZT werden alle Angebote, Aktivitäten, Lehrgänge und Seminare der Deutschen Wanderjugend gesammelt, die ganz oder teilweise im digitalen Raum stattfinden oder mit Hilfe digitaler Plattformen zu Euch gebracht / organisiert werden. Alle können an den Angeboten teilnehmen. DWJ VERNETZT wird von den Ortsgruppen, Landesverbänden und dem Bundesverband organisiert.</a:t>
            </a:r>
          </a:p>
          <a:p>
            <a:endParaRPr lang="de-DE" sz="3200" dirty="0">
              <a:latin typeface="URWGroteskTLigExtNar" pitchFamily="2" charset="0"/>
            </a:endParaRPr>
          </a:p>
          <a:p>
            <a:r>
              <a:rPr lang="de-DE" sz="3200" dirty="0">
                <a:latin typeface="URWGroteskTLigExtNar" pitchFamily="2" charset="0"/>
              </a:rPr>
              <a:t>07.03.2024		Digitale Routenplanung</a:t>
            </a:r>
          </a:p>
          <a:p>
            <a:r>
              <a:rPr lang="de-DE" sz="3200" dirty="0">
                <a:latin typeface="URWGroteskTLigExtNar" pitchFamily="2" charset="0"/>
              </a:rPr>
              <a:t>25.04.2024		Internationale Gruppenspiele </a:t>
            </a:r>
          </a:p>
          <a:p>
            <a:r>
              <a:rPr lang="de-DE" sz="3200" dirty="0">
                <a:latin typeface="URWGroteskTLigExtNar" pitchFamily="2" charset="0"/>
              </a:rPr>
              <a:t>15.05.2024		Digitalisierung: Methoden, Werkzeuge etc.</a:t>
            </a:r>
          </a:p>
          <a:p>
            <a:endParaRPr lang="de-DE" sz="3200" dirty="0">
              <a:latin typeface="URWGroteskTLigExtNar" pitchFamily="2" charset="0"/>
            </a:endParaRPr>
          </a:p>
          <a:p>
            <a:r>
              <a:rPr lang="de-DE" sz="3200" dirty="0">
                <a:latin typeface="URWGroteskTLigExtNar" pitchFamily="2" charset="0"/>
              </a:rPr>
              <a:t>Weitere Lehrgänge in Planung</a:t>
            </a:r>
          </a:p>
          <a:p>
            <a:endParaRPr lang="de-DE" sz="3200" dirty="0">
              <a:latin typeface="URWGroteskTLigExtNar" pitchFamily="2" charset="0"/>
            </a:endParaRPr>
          </a:p>
          <a:p>
            <a:endParaRPr lang="de-DE" altLang="de-DE" dirty="0">
              <a:latin typeface="URWGroteskTLigExtNar" pitchFamily="2" charset="0"/>
            </a:endParaRPr>
          </a:p>
          <a:p>
            <a:endParaRPr lang="de-DE" altLang="de-DE" dirty="0">
              <a:latin typeface="URWGroteskTLigExtNar" pitchFamily="2" charset="0"/>
            </a:endParaRPr>
          </a:p>
          <a:p>
            <a:endParaRPr lang="de-DE" altLang="de-DE" sz="800" dirty="0">
              <a:latin typeface="URWGroteskTLigExtNar" pitchFamily="2" charset="0"/>
            </a:endParaRPr>
          </a:p>
        </p:txBody>
      </p:sp>
      <p:pic>
        <p:nvPicPr>
          <p:cNvPr id="3" name="Grafik 2">
            <a:extLst>
              <a:ext uri="{FF2B5EF4-FFF2-40B4-BE49-F238E27FC236}">
                <a16:creationId xmlns:a16="http://schemas.microsoft.com/office/drawing/2014/main" id="{E3946463-980C-4692-891D-4DABE03F91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30200" y="2628900"/>
            <a:ext cx="4392033" cy="1985963"/>
          </a:xfrm>
          <a:prstGeom prst="rect">
            <a:avLst/>
          </a:prstGeom>
        </p:spPr>
      </p:pic>
    </p:spTree>
    <p:extLst>
      <p:ext uri="{BB962C8B-B14F-4D97-AF65-F5344CB8AC3E}">
        <p14:creationId xmlns:p14="http://schemas.microsoft.com/office/powerpoint/2010/main" val="408487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Sitzungstermine 2024 f.</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 name="Tabelle 4">
            <a:extLst>
              <a:ext uri="{FF2B5EF4-FFF2-40B4-BE49-F238E27FC236}">
                <a16:creationId xmlns:a16="http://schemas.microsoft.com/office/drawing/2014/main" id="{51679D1D-01A2-479B-9E9A-383135406E8E}"/>
              </a:ext>
            </a:extLst>
          </p:cNvPr>
          <p:cNvGraphicFramePr>
            <a:graphicFrameLocks noGrp="1"/>
          </p:cNvGraphicFramePr>
          <p:nvPr>
            <p:extLst>
              <p:ext uri="{D42A27DB-BD31-4B8C-83A1-F6EECF244321}">
                <p14:modId xmlns:p14="http://schemas.microsoft.com/office/powerpoint/2010/main" val="1929717928"/>
              </p:ext>
            </p:extLst>
          </p:nvPr>
        </p:nvGraphicFramePr>
        <p:xfrm>
          <a:off x="990600" y="2628900"/>
          <a:ext cx="14858999" cy="3703320"/>
        </p:xfrm>
        <a:graphic>
          <a:graphicData uri="http://schemas.openxmlformats.org/drawingml/2006/table">
            <a:tbl>
              <a:tblPr firstRow="1" bandRow="1">
                <a:tableStyleId>{5C22544A-7EE6-4342-B048-85BDC9FD1C3A}</a:tableStyleId>
              </a:tblPr>
              <a:tblGrid>
                <a:gridCol w="3606553">
                  <a:extLst>
                    <a:ext uri="{9D8B030D-6E8A-4147-A177-3AD203B41FA5}">
                      <a16:colId xmlns:a16="http://schemas.microsoft.com/office/drawing/2014/main" val="3733714670"/>
                    </a:ext>
                  </a:extLst>
                </a:gridCol>
                <a:gridCol w="8280647">
                  <a:extLst>
                    <a:ext uri="{9D8B030D-6E8A-4147-A177-3AD203B41FA5}">
                      <a16:colId xmlns:a16="http://schemas.microsoft.com/office/drawing/2014/main" val="634040475"/>
                    </a:ext>
                  </a:extLst>
                </a:gridCol>
                <a:gridCol w="2971799">
                  <a:extLst>
                    <a:ext uri="{9D8B030D-6E8A-4147-A177-3AD203B41FA5}">
                      <a16:colId xmlns:a16="http://schemas.microsoft.com/office/drawing/2014/main" val="3120215176"/>
                    </a:ext>
                  </a:extLst>
                </a:gridCol>
              </a:tblGrid>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00"/>
                          </a:solidFill>
                          <a:latin typeface="URWGroteskTLigExtNar" pitchFamily="2" charset="0"/>
                        </a:rPr>
                        <a:t>12. – 14. April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err="1">
                          <a:solidFill>
                            <a:srgbClr val="000000"/>
                          </a:solidFill>
                          <a:latin typeface="URWGroteskTLigExtNar" pitchFamily="2" charset="0"/>
                        </a:rPr>
                        <a:t>Bundesdelegiertenversammlung</a:t>
                      </a:r>
                      <a:r>
                        <a:rPr lang="en-US" sz="2800" b="0" dirty="0">
                          <a:solidFill>
                            <a:srgbClr val="000000"/>
                          </a:solidFill>
                          <a:latin typeface="URWGroteskTLigExtNar" pitchFamily="2" charset="0"/>
                        </a:rPr>
                        <a:t> (BDV)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b="0" i="0" dirty="0">
                          <a:solidFill>
                            <a:schemeClr val="tx1"/>
                          </a:solidFill>
                          <a:latin typeface="URWGroteskTLigExtNar" pitchFamily="2" charset="0"/>
                        </a:rPr>
                        <a:t>Heidelberg</a:t>
                      </a:r>
                      <a:endParaRPr lang="en-US" sz="2800" b="0" i="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2800" b="0" dirty="0">
                          <a:latin typeface="URWGroteskTLigExtNar" pitchFamily="2" charset="0"/>
                        </a:rPr>
                        <a:t>03. – 05. Mai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Klausurtagung des Bundesjugendbeirates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rPr>
                        <a:t>Kassel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31520">
                <a:tc>
                  <a:txBody>
                    <a:bodyPr/>
                    <a:lstStyle/>
                    <a:p>
                      <a:r>
                        <a:rPr lang="de-DE" sz="2800" b="0" dirty="0">
                          <a:latin typeface="URWGroteskTLigExtNar" pitchFamily="2" charset="0"/>
                        </a:rPr>
                        <a:t>28. – 30. Juni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Jugendbeiratssitzung 2 (JBS)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rPr>
                        <a:t>Eisenach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067906"/>
                  </a:ext>
                </a:extLst>
              </a:tr>
              <a:tr h="762000">
                <a:tc>
                  <a:txBody>
                    <a:bodyPr/>
                    <a:lstStyle/>
                    <a:p>
                      <a:r>
                        <a:rPr lang="de-DE" sz="2800" b="0" dirty="0">
                          <a:latin typeface="URWGroteskTLigExtNar" pitchFamily="2" charset="0"/>
                        </a:rPr>
                        <a:t>15. – 17. November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Jugendbeiratssitzung 3 (JBS)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solidFill>
                            <a:schemeClr val="tx1"/>
                          </a:solidFill>
                          <a:latin typeface="URWGroteskTLigExtNar" pitchFamily="2" charset="0"/>
                        </a:rPr>
                        <a:t>Karlsruhe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576023"/>
                  </a:ext>
                </a:extLst>
              </a:tr>
              <a:tr h="762000">
                <a:tc>
                  <a:txBody>
                    <a:bodyPr/>
                    <a:lstStyle/>
                    <a:p>
                      <a:r>
                        <a:rPr lang="de-DE" sz="2800" b="0" dirty="0">
                          <a:latin typeface="URWGroteskTLigExtNar" pitchFamily="2" charset="0"/>
                        </a:rPr>
                        <a:t>04. – 06. April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Bundesdelegiertenversammlung (BDV)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rPr>
                        <a:t>Homburg / Saar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20193"/>
                  </a:ext>
                </a:extLst>
              </a:tr>
            </a:tbl>
          </a:graphicData>
        </a:graphic>
      </p:graphicFrame>
    </p:spTree>
    <p:extLst>
      <p:ext uri="{BB962C8B-B14F-4D97-AF65-F5344CB8AC3E}">
        <p14:creationId xmlns:p14="http://schemas.microsoft.com/office/powerpoint/2010/main" val="707217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dirty="0">
                <a:ln>
                  <a:noFill/>
                </a:ln>
                <a:solidFill>
                  <a:srgbClr val="FFFFFF"/>
                </a:solidFill>
                <a:effectLst/>
                <a:uLnTx/>
                <a:uFillTx/>
                <a:latin typeface="URWGroteskTLigExtNar" pitchFamily="2" charset="0"/>
                <a:ea typeface="+mn-ea"/>
                <a:cs typeface="+mn-cs"/>
              </a:rPr>
              <a:t>Kampagne zur Europawahl</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381000" y="2095500"/>
            <a:ext cx="15621000" cy="3970318"/>
          </a:xfrm>
          <a:prstGeom prst="rect">
            <a:avLst/>
          </a:prstGeom>
          <a:noFill/>
        </p:spPr>
        <p:txBody>
          <a:bodyPr wrap="square" rtlCol="0">
            <a:spAutoFit/>
          </a:bodyPr>
          <a:lstStyle/>
          <a:p>
            <a:pPr algn="ctr"/>
            <a:r>
              <a:rPr lang="de-DE" sz="3600" b="1" dirty="0">
                <a:latin typeface="URWGroteskTExtLigExtNar" pitchFamily="2" charset="0"/>
                <a:hlinkClick r:id="rId3"/>
              </a:rPr>
              <a:t>https://wanderjugend.de/eu</a:t>
            </a:r>
            <a:r>
              <a:rPr lang="de-DE" sz="3600" b="1" dirty="0">
                <a:latin typeface="URWGroteskTExtLigExtNar" pitchFamily="2" charset="0"/>
              </a:rPr>
              <a:t> Inhalte folgen in Kürze</a:t>
            </a:r>
          </a:p>
          <a:p>
            <a:pPr algn="ctr"/>
            <a:endParaRPr lang="de-DE" sz="3600" b="1" dirty="0">
              <a:latin typeface="URWGroteskTExtLigExtNar" pitchFamily="2" charset="0"/>
            </a:endParaRPr>
          </a:p>
          <a:p>
            <a:pPr algn="ctr"/>
            <a:r>
              <a:rPr lang="de-DE" sz="3600" b="1" dirty="0">
                <a:latin typeface="URWGroteskTExtLigExtNar" pitchFamily="2" charset="0"/>
              </a:rPr>
              <a:t>Postkarte kostenlos zum Verteilen:</a:t>
            </a:r>
          </a:p>
          <a:p>
            <a:pPr algn="ctr"/>
            <a:endParaRPr lang="de-DE" sz="3600" b="1" dirty="0">
              <a:latin typeface="URWGroteskTExtLigExtNar" pitchFamily="2" charset="0"/>
            </a:endParaRPr>
          </a:p>
          <a:p>
            <a:pPr algn="ctr"/>
            <a:endParaRPr lang="de-DE" sz="3600" b="1" dirty="0">
              <a:latin typeface="URWGroteskTExtLigExtNar" pitchFamily="2" charset="0"/>
            </a:endParaRPr>
          </a:p>
          <a:p>
            <a:pPr algn="ctr"/>
            <a:endParaRPr lang="de-DE" sz="3600" b="1" dirty="0">
              <a:latin typeface="URWGroteskTExtLigExtNar" pitchFamily="2" charset="0"/>
            </a:endParaRPr>
          </a:p>
          <a:p>
            <a:pPr algn="ctr"/>
            <a:endParaRPr lang="de-DE" sz="3600" b="1" dirty="0">
              <a:latin typeface="URWGroteskTExtLigExtNar" pitchFamily="2" charset="0"/>
            </a:endParaRPr>
          </a:p>
        </p:txBody>
      </p:sp>
      <p:pic>
        <p:nvPicPr>
          <p:cNvPr id="4" name="Grafik 3">
            <a:extLst>
              <a:ext uri="{FF2B5EF4-FFF2-40B4-BE49-F238E27FC236}">
                <a16:creationId xmlns:a16="http://schemas.microsoft.com/office/drawing/2014/main" id="{106289A1-9FA3-49FA-8BC5-89650E32A3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41287" y="4080659"/>
            <a:ext cx="5788313" cy="4110841"/>
          </a:xfrm>
          <a:prstGeom prst="rect">
            <a:avLst/>
          </a:prstGeom>
        </p:spPr>
      </p:pic>
      <p:pic>
        <p:nvPicPr>
          <p:cNvPr id="6" name="Grafik 5">
            <a:extLst>
              <a:ext uri="{FF2B5EF4-FFF2-40B4-BE49-F238E27FC236}">
                <a16:creationId xmlns:a16="http://schemas.microsoft.com/office/drawing/2014/main" id="{16CAD587-F207-419F-B69B-2A259B21FA4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29800" y="4106249"/>
            <a:ext cx="5752280" cy="4085251"/>
          </a:xfrm>
          <a:prstGeom prst="rect">
            <a:avLst/>
          </a:prstGeom>
          <a:ln>
            <a:solidFill>
              <a:schemeClr val="tx1"/>
            </a:solidFill>
          </a:ln>
        </p:spPr>
      </p:pic>
    </p:spTree>
    <p:extLst>
      <p:ext uri="{BB962C8B-B14F-4D97-AF65-F5344CB8AC3E}">
        <p14:creationId xmlns:p14="http://schemas.microsoft.com/office/powerpoint/2010/main" val="2623533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C2F52007-7E0D-4E54-93A0-EBA6DA8BAC8D}"/>
              </a:ext>
            </a:extLst>
          </p:cNvPr>
          <p:cNvSpPr txBox="1">
            <a:spLocks/>
          </p:cNvSpPr>
          <p:nvPr/>
        </p:nvSpPr>
        <p:spPr bwMode="auto">
          <a:xfrm>
            <a:off x="1008731" y="4054330"/>
            <a:ext cx="9101789"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de-DE" altLang="de-DE" dirty="0">
                <a:latin typeface="URWGroteskTLigExtNar" pitchFamily="2" charset="0"/>
              </a:rPr>
              <a:t>Broschüre und  Präsentation werden inhaltlich überarbeitet und das Layout aktualisiert.</a:t>
            </a:r>
          </a:p>
          <a:p>
            <a:pPr eaLnBrk="1" hangingPunct="1"/>
            <a:endParaRPr lang="de-DE" altLang="de-DE" dirty="0">
              <a:latin typeface="URWGroteskTLigExtNar" pitchFamily="2" charset="0"/>
            </a:endParaRPr>
          </a:p>
          <a:p>
            <a:pPr eaLnBrk="1" hangingPunct="1"/>
            <a:r>
              <a:rPr lang="de-DE" altLang="de-DE" dirty="0">
                <a:latin typeface="URWGroteskTLigExtNar" pitchFamily="2" charset="0"/>
              </a:rPr>
              <a:t>Eine Sammlung kleiner F.S.M. – Spiele und Übungen wird erstellt.</a:t>
            </a:r>
          </a:p>
          <a:p>
            <a:pPr marL="0" indent="0" eaLnBrk="1" hangingPunct="1">
              <a:buNone/>
            </a:pPr>
            <a:endParaRPr lang="de-DE" altLang="de-DE" dirty="0">
              <a:latin typeface="URWGroteskTLigExtNar" pitchFamily="2" charset="0"/>
            </a:endParaRPr>
          </a:p>
          <a:p>
            <a:pPr marL="0" indent="0" eaLnBrk="1" hangingPunct="1">
              <a:buNone/>
            </a:pPr>
            <a:endParaRPr lang="de-DE" altLang="de-DE" dirty="0">
              <a:latin typeface="URWGroteskTLigExtNar" pitchFamily="2" charset="0"/>
            </a:endParaRPr>
          </a:p>
          <a:p>
            <a:pPr algn="ctr" eaLnBrk="1" hangingPunct="1"/>
            <a:endParaRPr lang="de-DE" altLang="de-DE" sz="2800" dirty="0"/>
          </a:p>
          <a:p>
            <a:pPr marL="0" indent="0" algn="ctr" eaLnBrk="1" hangingPunct="1">
              <a:buNone/>
            </a:pPr>
            <a:endParaRPr lang="de-DE" altLang="de-DE" sz="2800" dirty="0"/>
          </a:p>
        </p:txBody>
      </p:sp>
      <p:sp>
        <p:nvSpPr>
          <p:cNvPr id="9" name="Rechteck 8">
            <a:extLst>
              <a:ext uri="{FF2B5EF4-FFF2-40B4-BE49-F238E27FC236}">
                <a16:creationId xmlns:a16="http://schemas.microsoft.com/office/drawing/2014/main" id="{4F97DAC2-7058-463F-8834-551DA31B4B27}"/>
              </a:ext>
            </a:extLst>
          </p:cNvPr>
          <p:cNvSpPr/>
          <p:nvPr/>
        </p:nvSpPr>
        <p:spPr>
          <a:xfrm>
            <a:off x="8495851" y="7734300"/>
            <a:ext cx="11163749" cy="954107"/>
          </a:xfrm>
          <a:prstGeom prst="rect">
            <a:avLst/>
          </a:prstGeom>
        </p:spPr>
        <p:txBody>
          <a:bodyPr wrap="square">
            <a:spAutoFit/>
          </a:bodyPr>
          <a:lstStyle/>
          <a:p>
            <a:r>
              <a:rPr lang="de-DE" sz="2800" dirty="0">
                <a:latin typeface="URWGroteskTLigExtNar" pitchFamily="2" charset="0"/>
              </a:rPr>
              <a:t>Überarbeitetes Design </a:t>
            </a:r>
          </a:p>
          <a:p>
            <a:pPr marL="457200" indent="-457200">
              <a:buFont typeface="Wingdings" panose="05000000000000000000" pitchFamily="2" charset="2"/>
              <a:buChar char="à"/>
            </a:pPr>
            <a:r>
              <a:rPr lang="de-DE" sz="2800" dirty="0">
                <a:latin typeface="URWGroteskTLigExtNar" pitchFamily="2" charset="0"/>
                <a:sym typeface="Wingdings" panose="05000000000000000000" pitchFamily="2" charset="2"/>
              </a:rPr>
              <a:t>Gibt es auf </a:t>
            </a:r>
            <a:r>
              <a:rPr lang="de-DE" sz="2800" dirty="0">
                <a:latin typeface="URWGroteskTLigExtNar" pitchFamily="2" charset="0"/>
                <a:sym typeface="Wingdings" panose="05000000000000000000" pitchFamily="2" charset="2"/>
                <a:hlinkClick r:id="rId3"/>
              </a:rPr>
              <a:t>www.fair-stark-miteinander.de</a:t>
            </a:r>
            <a:r>
              <a:rPr lang="de-DE" sz="2800" dirty="0">
                <a:latin typeface="URWGroteskTLigExtNar" pitchFamily="2" charset="0"/>
                <a:sym typeface="Wingdings" panose="05000000000000000000" pitchFamily="2" charset="2"/>
              </a:rPr>
              <a:t> zum Download</a:t>
            </a:r>
            <a:endParaRPr lang="de-DE" sz="2800" dirty="0">
              <a:latin typeface="URWGroteskTLigExtNar" pitchFamily="2" charset="0"/>
            </a:endParaRPr>
          </a:p>
        </p:txBody>
      </p:sp>
      <p:pic>
        <p:nvPicPr>
          <p:cNvPr id="10" name="Grafik 9">
            <a:extLst>
              <a:ext uri="{FF2B5EF4-FFF2-40B4-BE49-F238E27FC236}">
                <a16:creationId xmlns:a16="http://schemas.microsoft.com/office/drawing/2014/main" id="{EE4384D4-7618-4058-9C55-BA5976531F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82289">
            <a:off x="12647774" y="693384"/>
            <a:ext cx="4747553" cy="6721893"/>
          </a:xfrm>
          <a:prstGeom prst="rect">
            <a:avLst/>
          </a:prstGeom>
          <a:ln w="28575">
            <a:solidFill>
              <a:srgbClr val="0094C6"/>
            </a:solidFill>
          </a:ln>
        </p:spPr>
      </p:pic>
      <p:sp>
        <p:nvSpPr>
          <p:cNvPr id="13" name="Rechteck 12">
            <a:extLst>
              <a:ext uri="{FF2B5EF4-FFF2-40B4-BE49-F238E27FC236}">
                <a16:creationId xmlns:a16="http://schemas.microsoft.com/office/drawing/2014/main" id="{20F58438-6AE7-4C8F-A787-CE4E19742A34}"/>
              </a:ext>
            </a:extLst>
          </p:cNvPr>
          <p:cNvSpPr/>
          <p:nvPr/>
        </p:nvSpPr>
        <p:spPr>
          <a:xfrm rot="16910018">
            <a:off x="14970838" y="4475887"/>
            <a:ext cx="5231498" cy="584775"/>
          </a:xfrm>
          <a:prstGeom prst="rect">
            <a:avLst/>
          </a:prstGeom>
        </p:spPr>
        <p:txBody>
          <a:bodyPr wrap="square">
            <a:spAutoFit/>
          </a:bodyPr>
          <a:lstStyle/>
          <a:p>
            <a:pPr algn="ctr"/>
            <a:r>
              <a:rPr lang="de-DE" sz="3200" dirty="0">
                <a:solidFill>
                  <a:srgbClr val="C5D433"/>
                </a:solidFill>
                <a:latin typeface="URWGroteskTLigExtNar" pitchFamily="2" charset="0"/>
              </a:rPr>
              <a:t>*NEU* auch auf Englisch</a:t>
            </a:r>
          </a:p>
        </p:txBody>
      </p:sp>
      <p:pic>
        <p:nvPicPr>
          <p:cNvPr id="14" name="Grafik 13">
            <a:extLst>
              <a:ext uri="{FF2B5EF4-FFF2-40B4-BE49-F238E27FC236}">
                <a16:creationId xmlns:a16="http://schemas.microsoft.com/office/drawing/2014/main" id="{36599C07-2453-44D1-A952-182C639DE1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05000" y="-1075035"/>
            <a:ext cx="12607105" cy="4487026"/>
          </a:xfrm>
          <a:prstGeom prst="rect">
            <a:avLst/>
          </a:prstGeom>
        </p:spPr>
      </p:pic>
      <p:pic>
        <p:nvPicPr>
          <p:cNvPr id="15" name="Grafik 14">
            <a:extLst>
              <a:ext uri="{FF2B5EF4-FFF2-40B4-BE49-F238E27FC236}">
                <a16:creationId xmlns:a16="http://schemas.microsoft.com/office/drawing/2014/main" id="{0C538B8D-6049-4061-B5AE-CFE6D129FF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40048">
            <a:off x="10279878" y="2470866"/>
            <a:ext cx="3069212" cy="4320136"/>
          </a:xfrm>
          <a:prstGeom prst="rect">
            <a:avLst/>
          </a:prstGeom>
          <a:ln>
            <a:noFill/>
          </a:ln>
          <a:effectLst>
            <a:outerShdw blurRad="292100" dist="139700" dir="2700000" algn="tl" rotWithShape="0">
              <a:srgbClr val="333333">
                <a:alpha val="65000"/>
              </a:srgbClr>
            </a:outerShdw>
          </a:effectLst>
        </p:spPr>
      </p:pic>
      <p:pic>
        <p:nvPicPr>
          <p:cNvPr id="16" name="Grafik 15">
            <a:extLst>
              <a:ext uri="{FF2B5EF4-FFF2-40B4-BE49-F238E27FC236}">
                <a16:creationId xmlns:a16="http://schemas.microsoft.com/office/drawing/2014/main" id="{F04C704C-E2BA-4569-9034-19CB057502C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21495">
            <a:off x="10353155" y="4606223"/>
            <a:ext cx="2707904" cy="2835489"/>
          </a:xfrm>
          <a:prstGeom prst="rect">
            <a:avLst/>
          </a:prstGeom>
          <a:ln>
            <a:noFill/>
          </a:ln>
          <a:effectLst>
            <a:outerShdw blurRad="292100" dist="139700" dir="2700000" algn="tl" rotWithShape="0">
              <a:srgbClr val="333333">
                <a:alpha val="65000"/>
              </a:srgbClr>
            </a:outerShdw>
          </a:effectLst>
        </p:spPr>
      </p:pic>
      <p:pic>
        <p:nvPicPr>
          <p:cNvPr id="17" name="Grafik 16">
            <a:extLst>
              <a:ext uri="{FF2B5EF4-FFF2-40B4-BE49-F238E27FC236}">
                <a16:creationId xmlns:a16="http://schemas.microsoft.com/office/drawing/2014/main" id="{98A19EE7-944F-4760-8BE2-2473371090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92577">
            <a:off x="12841734" y="5465653"/>
            <a:ext cx="1222659" cy="1889992"/>
          </a:xfrm>
          <a:prstGeom prst="rect">
            <a:avLst/>
          </a:prstGeom>
          <a:ln>
            <a:noFill/>
          </a:ln>
          <a:effectLst>
            <a:outerShdw blurRad="292100" dist="139700" dir="2700000" algn="tl" rotWithShape="0">
              <a:srgbClr val="333333">
                <a:alpha val="65000"/>
              </a:srgbClr>
            </a:outerShdw>
          </a:effectLst>
        </p:spPr>
      </p:pic>
      <p:pic>
        <p:nvPicPr>
          <p:cNvPr id="18" name="Grafik 17">
            <a:extLst>
              <a:ext uri="{FF2B5EF4-FFF2-40B4-BE49-F238E27FC236}">
                <a16:creationId xmlns:a16="http://schemas.microsoft.com/office/drawing/2014/main" id="{E1DBED92-EED7-42EA-8ACA-6CCEE5BEFCA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1373530">
            <a:off x="8385056" y="7117326"/>
            <a:ext cx="9370471" cy="401592"/>
          </a:xfrm>
          <a:prstGeom prst="rect">
            <a:avLst/>
          </a:prstGeom>
          <a:ln>
            <a:noFill/>
          </a:ln>
          <a:effectLst/>
        </p:spPr>
      </p:pic>
    </p:spTree>
    <p:extLst>
      <p:ext uri="{BB962C8B-B14F-4D97-AF65-F5344CB8AC3E}">
        <p14:creationId xmlns:p14="http://schemas.microsoft.com/office/powerpoint/2010/main" val="83714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573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err="1">
                <a:solidFill>
                  <a:srgbClr val="FFFFFF"/>
                </a:solidFill>
                <a:latin typeface="URWGroteskTLigExtNar"/>
              </a:rPr>
              <a:t>Fördermittel</a:t>
            </a:r>
            <a:r>
              <a:rPr lang="en-US" sz="5400" dirty="0">
                <a:solidFill>
                  <a:srgbClr val="FFFFFF"/>
                </a:solidFill>
                <a:latin typeface="URWGroteskTLigExtNar"/>
              </a:rPr>
              <a:t> </a:t>
            </a:r>
            <a:r>
              <a:rPr lang="en-US" sz="5400" dirty="0" err="1">
                <a:solidFill>
                  <a:srgbClr val="FFFFFF"/>
                </a:solidFill>
                <a:latin typeface="URWGroteskTLigExtNar"/>
              </a:rPr>
              <a:t>Internationale</a:t>
            </a:r>
            <a:r>
              <a:rPr lang="en-US" sz="5400" dirty="0">
                <a:solidFill>
                  <a:srgbClr val="FFFFFF"/>
                </a:solidFill>
                <a:latin typeface="URWGroteskTLigExtNar"/>
              </a:rPr>
              <a:t> </a:t>
            </a:r>
            <a:r>
              <a:rPr lang="en-US" sz="5400" dirty="0" err="1">
                <a:solidFill>
                  <a:srgbClr val="FFFFFF"/>
                </a:solidFill>
                <a:latin typeface="URWGroteskTLigExtNar"/>
              </a:rPr>
              <a:t>Begegnungen</a:t>
            </a:r>
            <a:endParaRPr lang="en-US" sz="5400" dirty="0">
              <a:solidFill>
                <a:srgbClr val="FFFFFF"/>
              </a:solidFill>
              <a:latin typeface="URWGroteskTLigExtNar"/>
            </a:endParaRPr>
          </a:p>
          <a:p>
            <a:pPr>
              <a:defRPr/>
            </a:pPr>
            <a:endParaRPr lang="de-DE" sz="5400" dirty="0">
              <a:latin typeface="+mj-lt"/>
            </a:endParaRPr>
          </a:p>
        </p:txBody>
      </p:sp>
      <p:sp>
        <p:nvSpPr>
          <p:cNvPr id="5" name="Inhaltsplatzhalter 2">
            <a:extLst>
              <a:ext uri="{FF2B5EF4-FFF2-40B4-BE49-F238E27FC236}">
                <a16:creationId xmlns:a16="http://schemas.microsoft.com/office/drawing/2014/main" id="{99DA4AF9-6FCF-4524-8451-24CB1446F125}"/>
              </a:ext>
            </a:extLst>
          </p:cNvPr>
          <p:cNvSpPr txBox="1">
            <a:spLocks/>
          </p:cNvSpPr>
          <p:nvPr/>
        </p:nvSpPr>
        <p:spPr bwMode="auto">
          <a:xfrm>
            <a:off x="838200" y="2297111"/>
            <a:ext cx="11772034"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ltLang="de-DE" dirty="0">
                <a:latin typeface="URWGroteskTExtLigExtNar" pitchFamily="2" charset="0"/>
              </a:rPr>
              <a:t>Für </a:t>
            </a:r>
            <a:r>
              <a:rPr lang="de-DE" altLang="de-DE" b="1" dirty="0">
                <a:latin typeface="URWGroteskTExtLigExtNar" pitchFamily="2" charset="0"/>
              </a:rPr>
              <a:t>Internationale Begegnungen </a:t>
            </a:r>
            <a:r>
              <a:rPr lang="de-DE" altLang="de-DE" dirty="0">
                <a:latin typeface="URWGroteskTExtLigExtNar" pitchFamily="2" charset="0"/>
              </a:rPr>
              <a:t>gibt es </a:t>
            </a:r>
            <a:r>
              <a:rPr lang="de-DE" altLang="de-DE" b="1" dirty="0">
                <a:latin typeface="URWGroteskTExtLigExtNar" pitchFamily="2" charset="0"/>
              </a:rPr>
              <a:t>spezielle Fördermittel</a:t>
            </a:r>
            <a:r>
              <a:rPr lang="de-DE" altLang="de-DE" dirty="0">
                <a:latin typeface="URWGroteskTExtLigExtNar" pitchFamily="2" charset="0"/>
              </a:rPr>
              <a:t>, die Ihr beim Bundesverband abrufen könnt. </a:t>
            </a:r>
          </a:p>
          <a:p>
            <a:pPr marL="0" indent="0">
              <a:buFont typeface="Arial" pitchFamily="34" charset="0"/>
              <a:buNone/>
            </a:pPr>
            <a:endParaRPr lang="de-DE" altLang="de-DE" dirty="0">
              <a:latin typeface="URWGroteskTExtLigExtNar" pitchFamily="2" charset="0"/>
            </a:endParaRPr>
          </a:p>
          <a:p>
            <a:pPr marL="0" indent="0">
              <a:buFont typeface="Arial" pitchFamily="34" charset="0"/>
              <a:buNone/>
            </a:pPr>
            <a:r>
              <a:rPr lang="de-DE" altLang="de-DE" dirty="0">
                <a:latin typeface="URWGroteskTExtLigExtNar" pitchFamily="2" charset="0"/>
              </a:rPr>
              <a:t>Für Griechenland, China, und Tschechien werden Sondermittel ausgeschüttet, die bis zum </a:t>
            </a:r>
            <a:r>
              <a:rPr lang="de-DE" altLang="de-DE" b="1" dirty="0">
                <a:latin typeface="URWGroteskTExtLigExtNar" pitchFamily="2" charset="0"/>
              </a:rPr>
              <a:t>31.10.</a:t>
            </a:r>
            <a:r>
              <a:rPr lang="de-DE" altLang="de-DE" dirty="0">
                <a:latin typeface="URWGroteskTExtLigExtNar" pitchFamily="2" charset="0"/>
              </a:rPr>
              <a:t> beantragt werden müssen. </a:t>
            </a:r>
          </a:p>
          <a:p>
            <a:pPr marL="0" indent="0">
              <a:buFont typeface="Arial" pitchFamily="34" charset="0"/>
              <a:buNone/>
            </a:pPr>
            <a:endParaRPr lang="de-DE" altLang="de-DE" dirty="0">
              <a:latin typeface="URWGroteskTExtLigExtNar" pitchFamily="2" charset="0"/>
            </a:endParaRPr>
          </a:p>
          <a:p>
            <a:pPr marL="0" indent="0">
              <a:buNone/>
            </a:pPr>
            <a:r>
              <a:rPr lang="de-DE" altLang="de-DE" dirty="0">
                <a:latin typeface="URWGroteskTExtLigExtNar" pitchFamily="2" charset="0"/>
              </a:rPr>
              <a:t>Für alle anderen Länder gibt es Globalmittel mit der Antragsfrist bis zum </a:t>
            </a:r>
            <a:r>
              <a:rPr lang="de-DE" altLang="de-DE" b="1" dirty="0">
                <a:latin typeface="URWGroteskTExtLigExtNar" pitchFamily="2" charset="0"/>
              </a:rPr>
              <a:t>31.12. </a:t>
            </a:r>
          </a:p>
          <a:p>
            <a:pPr marL="0" indent="0">
              <a:buNone/>
            </a:pPr>
            <a:endParaRPr lang="de-DE" altLang="de-DE" dirty="0">
              <a:latin typeface="URWGroteskTExtLigExtNar" pitchFamily="2" charset="0"/>
            </a:endParaRPr>
          </a:p>
          <a:p>
            <a:pPr marL="0" indent="0">
              <a:buNone/>
            </a:pPr>
            <a:r>
              <a:rPr lang="de-DE" altLang="de-DE" dirty="0">
                <a:latin typeface="URWGroteskTExtLigExtNar" pitchFamily="2" charset="0"/>
                <a:sym typeface="Wingdings" panose="05000000000000000000" pitchFamily="2" charset="2"/>
              </a:rPr>
              <a:t> </a:t>
            </a:r>
            <a:r>
              <a:rPr lang="de-DE" altLang="de-DE" dirty="0">
                <a:latin typeface="URWGroteskTExtLigExtNar" pitchFamily="2" charset="0"/>
              </a:rPr>
              <a:t>Bei Interesse und für weitere Informationen kann gerne die Bundesgeschäftsstelle der DWJ kontaktiert werden.</a:t>
            </a:r>
          </a:p>
          <a:p>
            <a:pPr marL="0" indent="0">
              <a:buFont typeface="Arial" pitchFamily="34" charset="0"/>
              <a:buNone/>
            </a:pPr>
            <a:endParaRPr lang="de-DE" altLang="de-DE" dirty="0">
              <a:latin typeface="URWGroteskTExtLigExtNar" pitchFamily="2" charset="0"/>
            </a:endParaRPr>
          </a:p>
          <a:p>
            <a:pPr marL="0" indent="0">
              <a:buFont typeface="Arial" pitchFamily="34" charset="0"/>
              <a:buNone/>
            </a:pPr>
            <a:endParaRPr lang="de-DE" altLang="de-DE" dirty="0">
              <a:latin typeface="URWGroteskTExtLigExtNar" pitchFamily="2" charset="0"/>
            </a:endParaRPr>
          </a:p>
          <a:p>
            <a:pPr marL="0" indent="0">
              <a:buFont typeface="Arial" pitchFamily="34" charset="0"/>
              <a:buNone/>
            </a:pPr>
            <a:endParaRPr lang="de-DE" altLang="de-DE" sz="2800" dirty="0">
              <a:latin typeface="URWGroteskTExtLigExtNar" pitchFamily="2" charset="0"/>
            </a:endParaRPr>
          </a:p>
        </p:txBody>
      </p:sp>
      <p:pic>
        <p:nvPicPr>
          <p:cNvPr id="10" name="Grafik 2" descr="Erdkugel Afrika und Europa">
            <a:extLst>
              <a:ext uri="{FF2B5EF4-FFF2-40B4-BE49-F238E27FC236}">
                <a16:creationId xmlns:a16="http://schemas.microsoft.com/office/drawing/2014/main" id="{D0488C9E-7DDA-47DA-88EE-10876086E1C9}"/>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868400" y="1898271"/>
            <a:ext cx="32321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3" descr="Gruppenerfolg">
            <a:extLst>
              <a:ext uri="{FF2B5EF4-FFF2-40B4-BE49-F238E27FC236}">
                <a16:creationId xmlns:a16="http://schemas.microsoft.com/office/drawing/2014/main" id="{D89E8C29-6A7E-4C1D-A644-42AD97A4C759}"/>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544621" y="4457699"/>
            <a:ext cx="4105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81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5400" dirty="0">
                <a:solidFill>
                  <a:srgbClr val="FFFFFF"/>
                </a:solidFill>
                <a:latin typeface="URWGroteskTLigExtNar"/>
              </a:rPr>
              <a:t>        </a:t>
            </a:r>
            <a:r>
              <a:rPr lang="en-US" sz="5400" dirty="0" err="1">
                <a:solidFill>
                  <a:srgbClr val="FFFFFF"/>
                </a:solidFill>
                <a:latin typeface="URWGroteskTLigExtNar"/>
              </a:rPr>
              <a:t>Arbeitskreis</a:t>
            </a:r>
            <a:r>
              <a:rPr lang="en-US" sz="5400" dirty="0">
                <a:solidFill>
                  <a:srgbClr val="FFFFFF"/>
                </a:solidFill>
                <a:latin typeface="URWGroteskTLigExtNar"/>
              </a:rPr>
              <a:t> </a:t>
            </a:r>
            <a:r>
              <a:rPr lang="en-US" sz="5400" dirty="0" err="1">
                <a:solidFill>
                  <a:srgbClr val="FFFFFF"/>
                </a:solidFill>
                <a:latin typeface="URWGroteskTLigExtNar"/>
              </a:rPr>
              <a:t>Identität</a:t>
            </a:r>
            <a:r>
              <a:rPr lang="en-US" sz="5400" dirty="0">
                <a:solidFill>
                  <a:srgbClr val="FFFFFF"/>
                </a:solidFill>
                <a:latin typeface="URWGroteskTLigExtNar"/>
              </a:rPr>
              <a:t> und Image</a:t>
            </a:r>
          </a:p>
          <a:p>
            <a:pPr>
              <a:defRPr/>
            </a:pPr>
            <a:endParaRPr lang="de-DE" sz="5400" dirty="0">
              <a:latin typeface="+mj-lt"/>
            </a:endParaRPr>
          </a:p>
        </p:txBody>
      </p:sp>
      <p:sp>
        <p:nvSpPr>
          <p:cNvPr id="4" name="Inhaltsplatzhalter 2">
            <a:extLst>
              <a:ext uri="{FF2B5EF4-FFF2-40B4-BE49-F238E27FC236}">
                <a16:creationId xmlns:a16="http://schemas.microsoft.com/office/drawing/2014/main" id="{EC2F84D5-05A8-4745-9FDD-C36A25879A34}"/>
              </a:ext>
            </a:extLst>
          </p:cNvPr>
          <p:cNvSpPr txBox="1">
            <a:spLocks/>
          </p:cNvSpPr>
          <p:nvPr/>
        </p:nvSpPr>
        <p:spPr bwMode="auto">
          <a:xfrm>
            <a:off x="838200" y="2722169"/>
            <a:ext cx="9296400" cy="42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altLang="de-DE" dirty="0">
                <a:latin typeface="URWGroteskTExtLig" pitchFamily="2" charset="0"/>
              </a:rPr>
              <a:t>Die Arbeit des AK geht in drei Untergruppen weiter.</a:t>
            </a:r>
          </a:p>
          <a:p>
            <a:r>
              <a:rPr lang="de-DE" altLang="de-DE" b="1" dirty="0">
                <a:latin typeface="URWGroteskTExtLig" pitchFamily="2" charset="0"/>
              </a:rPr>
              <a:t>DWJ bekannter machen</a:t>
            </a:r>
          </a:p>
          <a:p>
            <a:r>
              <a:rPr lang="de-DE" altLang="de-DE" b="1" dirty="0">
                <a:latin typeface="URWGroteskTExtLig" pitchFamily="2" charset="0"/>
              </a:rPr>
              <a:t>Nachwuchsförderung</a:t>
            </a:r>
          </a:p>
          <a:p>
            <a:r>
              <a:rPr lang="de-DE" altLang="de-DE" b="1" dirty="0">
                <a:latin typeface="URWGroteskTExtLig" pitchFamily="2" charset="0"/>
              </a:rPr>
              <a:t>Zusammenhalt und Ortsgruppen stärken</a:t>
            </a:r>
          </a:p>
          <a:p>
            <a:pPr marL="0" indent="0">
              <a:buNone/>
            </a:pPr>
            <a:endParaRPr lang="de-DE" altLang="de-DE" dirty="0">
              <a:latin typeface="URWGroteskTExtLig" pitchFamily="2" charset="0"/>
            </a:endParaRPr>
          </a:p>
          <a:p>
            <a:pPr marL="0" indent="0">
              <a:buNone/>
            </a:pPr>
            <a:r>
              <a:rPr lang="de-DE" altLang="de-DE" dirty="0">
                <a:latin typeface="URWGroteskTExtLig" pitchFamily="2" charset="0"/>
              </a:rPr>
              <a:t>Sei dabei, bring Dich ein, trage den AK in Deinen Verein und Deinen Verband.</a:t>
            </a:r>
          </a:p>
          <a:p>
            <a:endParaRPr lang="de-DE" altLang="de-DE" sz="2800" dirty="0"/>
          </a:p>
        </p:txBody>
      </p:sp>
      <p:pic>
        <p:nvPicPr>
          <p:cNvPr id="6" name="Grafik 5">
            <a:extLst>
              <a:ext uri="{FF2B5EF4-FFF2-40B4-BE49-F238E27FC236}">
                <a16:creationId xmlns:a16="http://schemas.microsoft.com/office/drawing/2014/main" id="{1A86B1CB-1656-403A-8CC3-34F2BFE839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00971" y="2943593"/>
            <a:ext cx="7177429" cy="4017052"/>
          </a:xfrm>
          <a:prstGeom prst="rect">
            <a:avLst/>
          </a:prstGeom>
          <a:ln>
            <a:noFill/>
          </a:ln>
          <a:effectLst/>
        </p:spPr>
      </p:pic>
    </p:spTree>
    <p:extLst>
      <p:ext uri="{BB962C8B-B14F-4D97-AF65-F5344CB8AC3E}">
        <p14:creationId xmlns:p14="http://schemas.microsoft.com/office/powerpoint/2010/main" val="79452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78B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a:solidFill>
                  <a:srgbClr val="FFFFFF"/>
                </a:solidFill>
                <a:latin typeface="URWGroteskTLigExtNar"/>
              </a:rPr>
              <a:t>DWJ-</a:t>
            </a:r>
            <a:r>
              <a:rPr lang="en-US" sz="5400" dirty="0" err="1">
                <a:solidFill>
                  <a:srgbClr val="FFFFFF"/>
                </a:solidFill>
                <a:latin typeface="URWGroteskTLigExtNar"/>
              </a:rPr>
              <a:t>Freundschaftsbörse</a:t>
            </a:r>
            <a:endParaRPr lang="en-US" sz="5400" dirty="0">
              <a:solidFill>
                <a:srgbClr val="FFFFFF"/>
              </a:solidFill>
              <a:latin typeface="URWGroteskTLigExtNar"/>
            </a:endParaRPr>
          </a:p>
          <a:p>
            <a:pPr>
              <a:defRPr/>
            </a:pPr>
            <a:endParaRPr lang="de-DE" sz="5400" dirty="0">
              <a:latin typeface="+mj-lt"/>
            </a:endParaRPr>
          </a:p>
        </p:txBody>
      </p:sp>
      <p:sp>
        <p:nvSpPr>
          <p:cNvPr id="6" name="Textfeld 5">
            <a:extLst>
              <a:ext uri="{FF2B5EF4-FFF2-40B4-BE49-F238E27FC236}">
                <a16:creationId xmlns:a16="http://schemas.microsoft.com/office/drawing/2014/main" id="{882D08FF-419E-4E78-83FB-0BE9428FE128}"/>
              </a:ext>
            </a:extLst>
          </p:cNvPr>
          <p:cNvSpPr txBox="1"/>
          <p:nvPr/>
        </p:nvSpPr>
        <p:spPr>
          <a:xfrm>
            <a:off x="1066737" y="2865953"/>
            <a:ext cx="12037218" cy="4555093"/>
          </a:xfrm>
          <a:prstGeom prst="rect">
            <a:avLst/>
          </a:prstGeom>
          <a:noFill/>
        </p:spPr>
        <p:txBody>
          <a:bodyPr wrap="square" rtlCol="0">
            <a:spAutoFit/>
          </a:bodyPr>
          <a:lstStyle/>
          <a:p>
            <a:r>
              <a:rPr lang="de-DE" sz="3200" b="1" dirty="0">
                <a:latin typeface="URWGroteskTLigExtNar" pitchFamily="2" charset="0"/>
              </a:rPr>
              <a:t>Werdet Teil der DWJ-Freundschaftsbörse</a:t>
            </a:r>
          </a:p>
          <a:p>
            <a:endParaRPr lang="de-DE" sz="3200" b="1" dirty="0">
              <a:latin typeface="URWGroteskTLigExtNar" pitchFamily="2" charset="0"/>
            </a:endParaRPr>
          </a:p>
          <a:p>
            <a:r>
              <a:rPr lang="de-DE" sz="3200" b="1" dirty="0">
                <a:latin typeface="URWGroteskTLigExtNar" pitchFamily="2" charset="0"/>
              </a:rPr>
              <a:t>Kerngedanke: </a:t>
            </a:r>
            <a:r>
              <a:rPr lang="de-DE" sz="3200" dirty="0">
                <a:latin typeface="URWGroteskTLigExtNar" pitchFamily="2" charset="0"/>
              </a:rPr>
              <a:t>bestehende Ortsgruppen vernetzen, Begegnungen / Partnerschaften ermöglichen (z. B. über Teilen von Ressourcen)</a:t>
            </a:r>
          </a:p>
          <a:p>
            <a:endParaRPr lang="de-DE" sz="3600" b="1" dirty="0">
              <a:latin typeface="URWGroteskTLigExtNar" pitchFamily="2" charset="0"/>
            </a:endParaRP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a:p>
            <a:endParaRPr lang="de-DE" dirty="0"/>
          </a:p>
        </p:txBody>
      </p:sp>
      <p:pic>
        <p:nvPicPr>
          <p:cNvPr id="8" name="Grafik 7">
            <a:extLst>
              <a:ext uri="{FF2B5EF4-FFF2-40B4-BE49-F238E27FC236}">
                <a16:creationId xmlns:a16="http://schemas.microsoft.com/office/drawing/2014/main" id="{021B7022-28AF-4D34-B400-F5AAEBA850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67655" y="3067276"/>
            <a:ext cx="6686416" cy="4743224"/>
          </a:xfrm>
          <a:prstGeom prst="rect">
            <a:avLst/>
          </a:prstGeom>
          <a:ln>
            <a:noFill/>
          </a:ln>
          <a:effectLst/>
        </p:spPr>
      </p:pic>
      <p:sp>
        <p:nvSpPr>
          <p:cNvPr id="2" name="Rechteck 1">
            <a:extLst>
              <a:ext uri="{FF2B5EF4-FFF2-40B4-BE49-F238E27FC236}">
                <a16:creationId xmlns:a16="http://schemas.microsoft.com/office/drawing/2014/main" id="{C773E1AC-2185-4313-BB6C-1172EFC5DB34}"/>
              </a:ext>
            </a:extLst>
          </p:cNvPr>
          <p:cNvSpPr/>
          <p:nvPr/>
        </p:nvSpPr>
        <p:spPr>
          <a:xfrm>
            <a:off x="1080592" y="5143499"/>
            <a:ext cx="9144000" cy="2062103"/>
          </a:xfrm>
          <a:prstGeom prst="rect">
            <a:avLst/>
          </a:prstGeom>
        </p:spPr>
        <p:txBody>
          <a:bodyPr>
            <a:spAutoFit/>
          </a:bodyPr>
          <a:lstStyle/>
          <a:p>
            <a:r>
              <a:rPr lang="de-DE" sz="3200" b="1" dirty="0">
                <a:latin typeface="URWGroteskTLigExtNar" pitchFamily="2" charset="0"/>
              </a:rPr>
              <a:t>Ihr habt Fragen zum Projekt?</a:t>
            </a:r>
          </a:p>
          <a:p>
            <a:endParaRPr lang="de-DE" sz="3200" dirty="0">
              <a:latin typeface="URWGroteskTLigExtNar" pitchFamily="2" charset="0"/>
            </a:endParaRPr>
          </a:p>
          <a:p>
            <a:r>
              <a:rPr lang="de-DE" sz="3200" dirty="0">
                <a:latin typeface="URWGroteskTLigExtNar" pitchFamily="2" charset="0"/>
              </a:rPr>
              <a:t>E-Mail: </a:t>
            </a:r>
            <a:r>
              <a:rPr lang="de-DE" sz="3200" dirty="0" err="1">
                <a:solidFill>
                  <a:srgbClr val="78BC8B"/>
                </a:solidFill>
                <a:latin typeface="URWGroteskTLigExtNar" pitchFamily="2" charset="0"/>
                <a:hlinkClick r:id="rId4">
                  <a:extLst>
                    <a:ext uri="{A12FA001-AC4F-418D-AE19-62706E023703}">
                      <ahyp:hlinkClr xmlns:ahyp="http://schemas.microsoft.com/office/drawing/2018/hyperlinkcolor" val="tx"/>
                    </a:ext>
                  </a:extLst>
                </a:hlinkClick>
              </a:rPr>
              <a:t>freundschaftsboerse</a:t>
            </a:r>
            <a:r>
              <a:rPr lang="de-DE" sz="3200" dirty="0">
                <a:solidFill>
                  <a:srgbClr val="78BC8B"/>
                </a:solidFill>
                <a:latin typeface="URWGroteskTLigExtNar" pitchFamily="2" charset="0"/>
                <a:hlinkClick r:id="rId4">
                  <a:extLst>
                    <a:ext uri="{A12FA001-AC4F-418D-AE19-62706E023703}">
                      <ahyp:hlinkClr xmlns:ahyp="http://schemas.microsoft.com/office/drawing/2018/hyperlinkcolor" val="tx"/>
                    </a:ext>
                  </a:extLst>
                </a:hlinkClick>
              </a:rPr>
              <a:t>[at]wanderjugend.de</a:t>
            </a:r>
            <a:endParaRPr lang="de-DE" sz="3200" dirty="0">
              <a:solidFill>
                <a:srgbClr val="78BC8B"/>
              </a:solidFill>
              <a:latin typeface="URWGroteskTLigExtNar" pitchFamily="2" charset="0"/>
            </a:endParaRPr>
          </a:p>
          <a:p>
            <a:r>
              <a:rPr lang="de-DE" sz="3200" dirty="0">
                <a:latin typeface="URWGroteskTLigExtNar" pitchFamily="2" charset="0"/>
              </a:rPr>
              <a:t>Telefon: 0561 400 498-8</a:t>
            </a:r>
          </a:p>
        </p:txBody>
      </p:sp>
      <p:pic>
        <p:nvPicPr>
          <p:cNvPr id="9" name="Grafik 8" descr="Informationen">
            <a:extLst>
              <a:ext uri="{FF2B5EF4-FFF2-40B4-BE49-F238E27FC236}">
                <a16:creationId xmlns:a16="http://schemas.microsoft.com/office/drawing/2014/main" id="{E3A31398-B262-4BAC-BFDA-F494DDA4D5B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8195" y="5105399"/>
            <a:ext cx="742397" cy="742397"/>
          </a:xfrm>
          <a:prstGeom prst="rect">
            <a:avLst/>
          </a:prstGeom>
        </p:spPr>
      </p:pic>
    </p:spTree>
    <p:extLst>
      <p:ext uri="{BB962C8B-B14F-4D97-AF65-F5344CB8AC3E}">
        <p14:creationId xmlns:p14="http://schemas.microsoft.com/office/powerpoint/2010/main" val="162096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9CD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r>
              <a:rPr lang="de-DE" sz="2700" dirty="0">
                <a:solidFill>
                  <a:srgbClr val="FFFFFF"/>
                </a:solidFill>
                <a:latin typeface="+mj-lt"/>
              </a:rPr>
              <a:t> </a:t>
            </a:r>
          </a:p>
          <a:p>
            <a:pPr>
              <a:defRPr/>
            </a:pPr>
            <a:r>
              <a:rPr lang="de-DE" sz="2700" dirty="0">
                <a:solidFill>
                  <a:srgbClr val="FFFFFF"/>
                </a:solidFill>
                <a:latin typeface="+mj-lt"/>
              </a:rPr>
              <a:t>                   </a:t>
            </a:r>
            <a:r>
              <a:rPr lang="en-US" sz="5400" dirty="0" err="1">
                <a:solidFill>
                  <a:srgbClr val="FFFFFF"/>
                </a:solidFill>
                <a:latin typeface="URWGroteskTLigExtNar"/>
              </a:rPr>
              <a:t>Druckmaterialien</a:t>
            </a:r>
            <a:r>
              <a:rPr lang="en-US" sz="5400" dirty="0">
                <a:solidFill>
                  <a:srgbClr val="FFFFFF"/>
                </a:solidFill>
                <a:latin typeface="URWGroteskTLigExtNar"/>
              </a:rPr>
              <a:t> </a:t>
            </a:r>
            <a:r>
              <a:rPr lang="en-US" sz="5400" dirty="0" err="1">
                <a:solidFill>
                  <a:srgbClr val="FFFFFF"/>
                </a:solidFill>
                <a:latin typeface="URWGroteskTLigExtNar"/>
              </a:rPr>
              <a:t>zum</a:t>
            </a:r>
            <a:r>
              <a:rPr lang="en-US" sz="5400" dirty="0">
                <a:solidFill>
                  <a:srgbClr val="FFFFFF"/>
                </a:solidFill>
                <a:latin typeface="URWGroteskTLigExtNar"/>
              </a:rPr>
              <a:t> </a:t>
            </a:r>
            <a:r>
              <a:rPr lang="en-US" sz="5400" dirty="0" err="1">
                <a:solidFill>
                  <a:srgbClr val="FFFFFF"/>
                </a:solidFill>
                <a:latin typeface="URWGroteskTLigExtNar"/>
              </a:rPr>
              <a:t>Verteilen</a:t>
            </a:r>
            <a:endParaRPr lang="en-US" sz="5400" dirty="0">
              <a:solidFill>
                <a:srgbClr val="FFFFFF"/>
              </a:solidFill>
              <a:latin typeface="URWGroteskTLigExtNar"/>
            </a:endParaRPr>
          </a:p>
          <a:p>
            <a:pPr>
              <a:defRPr/>
            </a:pPr>
            <a:endParaRPr lang="de-DE" sz="5400" dirty="0">
              <a:latin typeface="+mj-lt"/>
            </a:endParaRPr>
          </a:p>
        </p:txBody>
      </p:sp>
      <p:sp>
        <p:nvSpPr>
          <p:cNvPr id="5" name="Inhaltsplatzhalter 2">
            <a:extLst>
              <a:ext uri="{FF2B5EF4-FFF2-40B4-BE49-F238E27FC236}">
                <a16:creationId xmlns:a16="http://schemas.microsoft.com/office/drawing/2014/main" id="{99DA4AF9-6FCF-4524-8451-24CB1446F125}"/>
              </a:ext>
            </a:extLst>
          </p:cNvPr>
          <p:cNvSpPr txBox="1">
            <a:spLocks/>
          </p:cNvSpPr>
          <p:nvPr/>
        </p:nvSpPr>
        <p:spPr bwMode="auto">
          <a:xfrm>
            <a:off x="938145" y="1889125"/>
            <a:ext cx="10744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altLang="de-DE" dirty="0">
                <a:latin typeface="URWGroteskTExtLigExtNar" pitchFamily="2" charset="0"/>
                <a:hlinkClick r:id="rId3"/>
              </a:rPr>
              <a:t>https://wanderjugend.de/verteilmaterial</a:t>
            </a:r>
            <a:endParaRPr lang="de-DE" altLang="de-DE" dirty="0">
              <a:latin typeface="URWGroteskTExtLigExtNar" pitchFamily="2" charset="0"/>
            </a:endParaRPr>
          </a:p>
          <a:p>
            <a:pPr marL="0" indent="0">
              <a:buNone/>
            </a:pPr>
            <a:endParaRPr lang="de-DE" altLang="de-DE" sz="1000" dirty="0">
              <a:latin typeface="URWGroteskTExtLigExtNar" pitchFamily="2" charset="0"/>
            </a:endParaRPr>
          </a:p>
          <a:p>
            <a:pPr marL="0" indent="0">
              <a:buNone/>
            </a:pPr>
            <a:r>
              <a:rPr lang="de-DE" altLang="de-DE" dirty="0">
                <a:latin typeface="URWGroteskTExtLigExtNar" pitchFamily="2" charset="0"/>
              </a:rPr>
              <a:t>In der Bundesgeschäftsstelle bekommt Ihr kostenlos:</a:t>
            </a:r>
          </a:p>
          <a:p>
            <a:r>
              <a:rPr lang="de-DE" altLang="de-DE" dirty="0">
                <a:latin typeface="URWGroteskTExtLigExtNar" pitchFamily="2" charset="0"/>
              </a:rPr>
              <a:t>Selbstdarstellungspostkarten</a:t>
            </a:r>
          </a:p>
          <a:p>
            <a:r>
              <a:rPr lang="de-DE" altLang="de-DE" dirty="0">
                <a:latin typeface="URWGroteskTExtLigExtNar" pitchFamily="2" charset="0"/>
              </a:rPr>
              <a:t>Wandkalender</a:t>
            </a:r>
          </a:p>
          <a:p>
            <a:r>
              <a:rPr lang="de-DE" altLang="de-DE" dirty="0">
                <a:latin typeface="URWGroteskTExtLigExtNar" pitchFamily="2" charset="0"/>
              </a:rPr>
              <a:t>F.S.M.-Materialien</a:t>
            </a:r>
          </a:p>
          <a:p>
            <a:r>
              <a:rPr lang="de-DE" altLang="de-DE" dirty="0" err="1">
                <a:latin typeface="URWGroteskTExtLigExtNar" pitchFamily="2" charset="0"/>
              </a:rPr>
              <a:t>Geocachingbroschüren</a:t>
            </a:r>
            <a:endParaRPr lang="de-DE" altLang="de-DE" dirty="0">
              <a:latin typeface="URWGroteskTExtLigExtNar" pitchFamily="2" charset="0"/>
            </a:endParaRPr>
          </a:p>
          <a:p>
            <a:r>
              <a:rPr lang="de-DE" altLang="de-DE" dirty="0">
                <a:latin typeface="URWGroteskTExtLigExtNar" pitchFamily="2" charset="0"/>
              </a:rPr>
              <a:t>Jahresprogramm </a:t>
            </a:r>
            <a:r>
              <a:rPr lang="de-DE" altLang="de-DE" dirty="0" err="1">
                <a:latin typeface="URWGroteskTExtLigExtNar" pitchFamily="2" charset="0"/>
              </a:rPr>
              <a:t>auf|tour</a:t>
            </a:r>
            <a:endParaRPr lang="de-DE" altLang="de-DE" dirty="0">
              <a:latin typeface="URWGroteskTExtLigExtNar" pitchFamily="2" charset="0"/>
            </a:endParaRPr>
          </a:p>
          <a:p>
            <a:r>
              <a:rPr lang="de-DE" altLang="de-DE" dirty="0">
                <a:latin typeface="URWGroteskTExtLigExtNar" pitchFamily="2" charset="0"/>
              </a:rPr>
              <a:t>Diverse Ausgaben WALK &amp; </a:t>
            </a:r>
            <a:r>
              <a:rPr lang="de-DE" altLang="de-DE" dirty="0" err="1">
                <a:latin typeface="URWGroteskTExtLigExtNar" pitchFamily="2" charset="0"/>
              </a:rPr>
              <a:t>more</a:t>
            </a:r>
            <a:endParaRPr lang="de-DE" altLang="de-DE" dirty="0">
              <a:latin typeface="URWGroteskTExtLigExtNar" pitchFamily="2" charset="0"/>
            </a:endParaRPr>
          </a:p>
          <a:p>
            <a:r>
              <a:rPr lang="de-DE" altLang="de-DE" dirty="0">
                <a:latin typeface="URWGroteskTExtLigExtNar" pitchFamily="2" charset="0"/>
              </a:rPr>
              <a:t>Aufkleber</a:t>
            </a:r>
          </a:p>
          <a:p>
            <a:r>
              <a:rPr lang="de-DE" altLang="de-DE" dirty="0">
                <a:latin typeface="URWGroteskTExtLigExtNar" pitchFamily="2" charset="0"/>
              </a:rPr>
              <a:t>Markierungsmaterial Jugendwanderwege</a:t>
            </a:r>
          </a:p>
          <a:p>
            <a:r>
              <a:rPr lang="de-DE" altLang="de-DE" dirty="0">
                <a:latin typeface="URWGroteskTExtLigExtNar" pitchFamily="2" charset="0"/>
              </a:rPr>
              <a:t>Outdoor-Kids Urkunden und Abzeichen</a:t>
            </a:r>
          </a:p>
          <a:p>
            <a:pPr marL="0" indent="0">
              <a:buFont typeface="Arial" pitchFamily="34" charset="0"/>
              <a:buNone/>
            </a:pPr>
            <a:endParaRPr lang="de-DE" altLang="de-DE" sz="2800" dirty="0">
              <a:latin typeface="URWGroteskTExtLigExtNar" pitchFamily="2" charset="0"/>
            </a:endParaRPr>
          </a:p>
          <a:p>
            <a:pPr marL="0" indent="0">
              <a:buFont typeface="Arial" pitchFamily="34" charset="0"/>
              <a:buNone/>
            </a:pPr>
            <a:endParaRPr lang="de-DE" altLang="de-DE" sz="2800" dirty="0">
              <a:latin typeface="URWGroteskTExtLigExtNar" pitchFamily="2" charset="0"/>
            </a:endParaRPr>
          </a:p>
          <a:p>
            <a:pPr marL="0" indent="0">
              <a:buFont typeface="Arial" pitchFamily="34" charset="0"/>
              <a:buNone/>
            </a:pPr>
            <a:endParaRPr lang="de-DE" altLang="de-DE" sz="2800" dirty="0">
              <a:latin typeface="URWGroteskTExtLigExtNar" pitchFamily="2" charset="0"/>
            </a:endParaRPr>
          </a:p>
        </p:txBody>
      </p:sp>
      <p:pic>
        <p:nvPicPr>
          <p:cNvPr id="12" name="Grafik 11">
            <a:extLst>
              <a:ext uri="{FF2B5EF4-FFF2-40B4-BE49-F238E27FC236}">
                <a16:creationId xmlns:a16="http://schemas.microsoft.com/office/drawing/2014/main" id="{702A0F89-7CC8-4A78-AC23-086B50DAA6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56689">
            <a:off x="13453690" y="1372788"/>
            <a:ext cx="3268694" cy="6865985"/>
          </a:xfrm>
          <a:prstGeom prst="rect">
            <a:avLst/>
          </a:prstGeom>
          <a:ln w="28575">
            <a:solidFill>
              <a:srgbClr val="9CDF80"/>
            </a:solidFill>
          </a:ln>
        </p:spPr>
      </p:pic>
      <p:pic>
        <p:nvPicPr>
          <p:cNvPr id="13" name="Grafik 12">
            <a:extLst>
              <a:ext uri="{FF2B5EF4-FFF2-40B4-BE49-F238E27FC236}">
                <a16:creationId xmlns:a16="http://schemas.microsoft.com/office/drawing/2014/main" id="{5A5D08CB-9D5E-46C9-8C02-0B0B7B602D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773415">
            <a:off x="12433846" y="5303448"/>
            <a:ext cx="3897082" cy="1222003"/>
          </a:xfrm>
          <a:prstGeom prst="rect">
            <a:avLst/>
          </a:prstGeom>
          <a:ln w="28575">
            <a:solidFill>
              <a:srgbClr val="9CDF80"/>
            </a:solidFill>
          </a:ln>
        </p:spPr>
      </p:pic>
      <p:pic>
        <p:nvPicPr>
          <p:cNvPr id="14" name="Grafik 13">
            <a:extLst>
              <a:ext uri="{FF2B5EF4-FFF2-40B4-BE49-F238E27FC236}">
                <a16:creationId xmlns:a16="http://schemas.microsoft.com/office/drawing/2014/main" id="{148C6A91-1046-49EA-8B16-48DC06AC4D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734348">
            <a:off x="12379983" y="4322424"/>
            <a:ext cx="3897082" cy="1222003"/>
          </a:xfrm>
          <a:prstGeom prst="rect">
            <a:avLst/>
          </a:prstGeom>
          <a:ln w="28575">
            <a:solidFill>
              <a:srgbClr val="9CDF80"/>
            </a:solidFill>
          </a:ln>
        </p:spPr>
      </p:pic>
    </p:spTree>
    <p:extLst>
      <p:ext uri="{BB962C8B-B14F-4D97-AF65-F5344CB8AC3E}">
        <p14:creationId xmlns:p14="http://schemas.microsoft.com/office/powerpoint/2010/main" val="85341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6992600"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en-US" sz="5400" dirty="0">
                <a:solidFill>
                  <a:srgbClr val="FFFFFF"/>
                </a:solidFill>
                <a:latin typeface="URWGroteskTLigExtNar"/>
              </a:rPr>
              <a:t>      </a:t>
            </a:r>
            <a:r>
              <a:rPr lang="en-US" sz="5400" dirty="0" err="1">
                <a:solidFill>
                  <a:srgbClr val="FFFFFF"/>
                </a:solidFill>
                <a:latin typeface="URWGroteskTLigExtNar"/>
              </a:rPr>
              <a:t>Ausleihmaterial</a:t>
            </a:r>
            <a:r>
              <a:rPr lang="en-US" sz="5400" dirty="0">
                <a:solidFill>
                  <a:srgbClr val="FFFFFF"/>
                </a:solidFill>
                <a:latin typeface="URWGroteskTLigExtNar"/>
              </a:rPr>
              <a:t>: https://wanderjugend.de/ausleihmaterial</a:t>
            </a:r>
          </a:p>
          <a:p>
            <a:pPr>
              <a:defRPr/>
            </a:pPr>
            <a:endParaRPr lang="de-DE" sz="5400" dirty="0">
              <a:latin typeface="+mj-lt"/>
            </a:endParaRPr>
          </a:p>
        </p:txBody>
      </p:sp>
      <p:pic>
        <p:nvPicPr>
          <p:cNvPr id="8" name="Grafik 7">
            <a:hlinkClick r:id="rId3"/>
            <a:extLst>
              <a:ext uri="{FF2B5EF4-FFF2-40B4-BE49-F238E27FC236}">
                <a16:creationId xmlns:a16="http://schemas.microsoft.com/office/drawing/2014/main" id="{241AFA45-4D63-4967-9503-B67E09782C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164522"/>
            <a:ext cx="12189618" cy="6120444"/>
          </a:xfrm>
          <a:prstGeom prst="rect">
            <a:avLst/>
          </a:prstGeom>
        </p:spPr>
      </p:pic>
      <p:pic>
        <p:nvPicPr>
          <p:cNvPr id="9" name="Grafik 8" descr="Pfeil Gerade">
            <a:extLst>
              <a:ext uri="{FF2B5EF4-FFF2-40B4-BE49-F238E27FC236}">
                <a16:creationId xmlns:a16="http://schemas.microsoft.com/office/drawing/2014/main" id="{1E99A90E-570D-475D-A34E-4A369680220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2100745">
            <a:off x="1270191" y="2603691"/>
            <a:ext cx="1872208" cy="1872208"/>
          </a:xfrm>
          <a:prstGeom prst="rect">
            <a:avLst/>
          </a:prstGeom>
        </p:spPr>
      </p:pic>
    </p:spTree>
    <p:extLst>
      <p:ext uri="{BB962C8B-B14F-4D97-AF65-F5344CB8AC3E}">
        <p14:creationId xmlns:p14="http://schemas.microsoft.com/office/powerpoint/2010/main" val="1986001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hlinkClick r:id="rId3"/>
            <a:extLst>
              <a:ext uri="{FF2B5EF4-FFF2-40B4-BE49-F238E27FC236}">
                <a16:creationId xmlns:a16="http://schemas.microsoft.com/office/drawing/2014/main" id="{EAEEE67D-3AD7-4507-8624-FDA09B88A9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2392850"/>
            <a:ext cx="3907447" cy="5504565"/>
          </a:xfrm>
          <a:prstGeom prst="rect">
            <a:avLst/>
          </a:prstGeom>
          <a:ln w="38100">
            <a:solidFill>
              <a:srgbClr val="AFCA0B"/>
            </a:solidFill>
          </a:ln>
        </p:spPr>
      </p:pic>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en-US" sz="5400" dirty="0">
                <a:solidFill>
                  <a:srgbClr val="FFFFFF"/>
                </a:solidFill>
                <a:latin typeface="URWGroteskTLigExtNar"/>
              </a:rPr>
              <a:t>         DWJ-</a:t>
            </a:r>
            <a:r>
              <a:rPr lang="en-US" sz="5400" dirty="0" err="1">
                <a:solidFill>
                  <a:srgbClr val="FFFFFF"/>
                </a:solidFill>
                <a:latin typeface="URWGroteskTLigExtNar"/>
              </a:rPr>
              <a:t>Gestaltungsrichtlinien</a:t>
            </a:r>
            <a:endParaRPr lang="en-US" sz="5400" dirty="0">
              <a:solidFill>
                <a:srgbClr val="FFFFFF"/>
              </a:solidFill>
              <a:latin typeface="URWGroteskTLigExtNar"/>
            </a:endParaRPr>
          </a:p>
          <a:p>
            <a:pPr>
              <a:defRPr/>
            </a:pPr>
            <a:endParaRPr lang="de-DE" sz="5400" dirty="0">
              <a:latin typeface="+mj-lt"/>
            </a:endParaRPr>
          </a:p>
        </p:txBody>
      </p:sp>
      <p:pic>
        <p:nvPicPr>
          <p:cNvPr id="3" name="Grafik 2">
            <a:extLst>
              <a:ext uri="{FF2B5EF4-FFF2-40B4-BE49-F238E27FC236}">
                <a16:creationId xmlns:a16="http://schemas.microsoft.com/office/drawing/2014/main" id="{8E1967B5-CBDA-4B74-8C49-41DB37DC9F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71600" y="2389584"/>
            <a:ext cx="3814305" cy="5507831"/>
          </a:xfrm>
          <a:prstGeom prst="rect">
            <a:avLst/>
          </a:prstGeom>
          <a:ln w="38100">
            <a:solidFill>
              <a:srgbClr val="AFCA0B"/>
            </a:solidFill>
          </a:ln>
        </p:spPr>
      </p:pic>
      <p:sp>
        <p:nvSpPr>
          <p:cNvPr id="4" name="Rechteck 3">
            <a:extLst>
              <a:ext uri="{FF2B5EF4-FFF2-40B4-BE49-F238E27FC236}">
                <a16:creationId xmlns:a16="http://schemas.microsoft.com/office/drawing/2014/main" id="{0C64D5D0-B241-4CE7-A000-8915BB54088A}"/>
              </a:ext>
            </a:extLst>
          </p:cNvPr>
          <p:cNvSpPr/>
          <p:nvPr/>
        </p:nvSpPr>
        <p:spPr>
          <a:xfrm>
            <a:off x="7402709" y="2389584"/>
            <a:ext cx="7859691" cy="6494085"/>
          </a:xfrm>
          <a:prstGeom prst="rect">
            <a:avLst/>
          </a:prstGeom>
        </p:spPr>
        <p:txBody>
          <a:bodyPr wrap="square">
            <a:spAutoFit/>
          </a:bodyPr>
          <a:lstStyle/>
          <a:p>
            <a:r>
              <a:rPr lang="de-DE" sz="3200" dirty="0">
                <a:latin typeface="URWGroteskTLigExtNar" pitchFamily="2" charset="0"/>
              </a:rPr>
              <a:t>Auf unserer Internetseite stehen Euch unsere verschiedenen Logovarianten frei zur Verfügung:</a:t>
            </a:r>
          </a:p>
          <a:p>
            <a:r>
              <a:rPr lang="de-DE" sz="3200" dirty="0">
                <a:latin typeface="URWGroteskTLigExtNar" pitchFamily="2" charset="0"/>
              </a:rPr>
              <a:t> </a:t>
            </a:r>
          </a:p>
          <a:p>
            <a:r>
              <a:rPr lang="de-DE" sz="3200" dirty="0">
                <a:latin typeface="URWGroteskTLigExtNar" pitchFamily="2" charset="0"/>
              </a:rPr>
              <a:t>https://wanderjugend.de/deutsche-</a:t>
            </a:r>
          </a:p>
          <a:p>
            <a:r>
              <a:rPr lang="de-DE" sz="3200" dirty="0" err="1">
                <a:latin typeface="URWGroteskTLigExtNar" pitchFamily="2" charset="0"/>
              </a:rPr>
              <a:t>wanderjugend</a:t>
            </a:r>
            <a:r>
              <a:rPr lang="de-DE" sz="3200" dirty="0">
                <a:latin typeface="URWGroteskTLigExtNar" pitchFamily="2" charset="0"/>
              </a:rPr>
              <a:t>/</a:t>
            </a:r>
            <a:r>
              <a:rPr lang="de-DE" sz="3200" dirty="0" err="1">
                <a:latin typeface="URWGroteskTLigExtNar" pitchFamily="2" charset="0"/>
              </a:rPr>
              <a:t>service</a:t>
            </a:r>
            <a:r>
              <a:rPr lang="de-DE" sz="3200" dirty="0">
                <a:latin typeface="URWGroteskTLigExtNar" pitchFamily="2" charset="0"/>
              </a:rPr>
              <a:t>/</a:t>
            </a:r>
            <a:r>
              <a:rPr lang="de-DE" sz="3200" dirty="0" err="1">
                <a:latin typeface="URWGroteskTLigExtNar" pitchFamily="2" charset="0"/>
              </a:rPr>
              <a:t>downloads</a:t>
            </a:r>
            <a:endParaRPr lang="de-DE" sz="3200" dirty="0">
              <a:latin typeface="URWGroteskTLigExtNar" pitchFamily="2" charset="0"/>
            </a:endParaRPr>
          </a:p>
          <a:p>
            <a:endParaRPr lang="de-DE" sz="3200" dirty="0">
              <a:latin typeface="URWGroteskTLigExtNar" pitchFamily="2" charset="0"/>
            </a:endParaRPr>
          </a:p>
          <a:p>
            <a:r>
              <a:rPr lang="de-DE" sz="3200" dirty="0">
                <a:latin typeface="URWGroteskTLigExtNar" pitchFamily="2" charset="0"/>
              </a:rPr>
              <a:t>Wie Ihr diese benutzen könnt und welche Farbpalette wir hauptsächlich verwenden, findet Ihr in unseren Gestaltungsrichtlinien.</a:t>
            </a:r>
          </a:p>
          <a:p>
            <a:endParaRPr lang="de-DE" sz="3200" dirty="0">
              <a:latin typeface="URWGroteskTLigExtNar" pitchFamily="2" charset="0"/>
            </a:endParaRPr>
          </a:p>
          <a:p>
            <a:endParaRPr lang="de-DE" sz="3200" dirty="0">
              <a:latin typeface="URWGroteskTExtLigExtNar" pitchFamily="2" charset="0"/>
            </a:endParaRPr>
          </a:p>
          <a:p>
            <a:endParaRPr lang="de-DE" sz="3200" dirty="0">
              <a:latin typeface="URWGroteskTExtLigExtNar" pitchFamily="2" charset="0"/>
            </a:endParaRPr>
          </a:p>
          <a:p>
            <a:endParaRPr lang="de-DE" sz="3200" dirty="0">
              <a:latin typeface="URWGroteskTExtLigExtNar" pitchFamily="2" charset="0"/>
            </a:endParaRPr>
          </a:p>
        </p:txBody>
      </p:sp>
    </p:spTree>
    <p:extLst>
      <p:ext uri="{BB962C8B-B14F-4D97-AF65-F5344CB8AC3E}">
        <p14:creationId xmlns:p14="http://schemas.microsoft.com/office/powerpoint/2010/main" val="96716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Tour </a:t>
            </a:r>
            <a:r>
              <a:rPr lang="de-DE" sz="5400" dirty="0" err="1">
                <a:solidFill>
                  <a:srgbClr val="FFFFFF"/>
                </a:solidFill>
                <a:latin typeface="URWGroteskTLigExtNar" pitchFamily="2" charset="0"/>
              </a:rPr>
              <a:t>anne</a:t>
            </a:r>
            <a:r>
              <a:rPr lang="de-DE" sz="5400" dirty="0">
                <a:solidFill>
                  <a:srgbClr val="FFFFFF"/>
                </a:solidFill>
                <a:latin typeface="URWGroteskTLigExtNar" pitchFamily="2" charset="0"/>
              </a:rPr>
              <a:t> Ruhr</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85800" y="2503587"/>
            <a:ext cx="7162800" cy="5078313"/>
          </a:xfrm>
          <a:prstGeom prst="rect">
            <a:avLst/>
          </a:prstGeom>
          <a:noFill/>
        </p:spPr>
        <p:txBody>
          <a:bodyPr wrap="square" rtlCol="0">
            <a:spAutoFit/>
          </a:bodyPr>
          <a:lstStyle/>
          <a:p>
            <a:pPr algn="ctr"/>
            <a:r>
              <a:rPr lang="de-DE" sz="3600" b="1" dirty="0">
                <a:latin typeface="URWGroteskTExtLigExtNar" pitchFamily="2" charset="0"/>
              </a:rPr>
              <a:t>08. – 12. Mai 2024</a:t>
            </a:r>
          </a:p>
          <a:p>
            <a:pPr algn="ctr"/>
            <a:r>
              <a:rPr lang="de-DE" sz="3600" b="1" dirty="0">
                <a:latin typeface="URWGroteskTExtLigExtNar" pitchFamily="2" charset="0"/>
              </a:rPr>
              <a:t>Essen / Duisburg</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7 Ruhrhügel</a:t>
            </a:r>
          </a:p>
          <a:p>
            <a:pPr marL="571500" indent="-571500" algn="ctr">
              <a:buFont typeface="Arial" panose="020B0604020202020204" pitchFamily="34" charset="0"/>
              <a:buChar char="•"/>
            </a:pPr>
            <a:r>
              <a:rPr lang="de-DE" sz="3600" b="1" dirty="0">
                <a:latin typeface="URWGroteskTExtLigExtNar" pitchFamily="2" charset="0"/>
              </a:rPr>
              <a:t>Übernachtung in Jugendherbergen</a:t>
            </a:r>
          </a:p>
          <a:p>
            <a:pPr marL="571500" indent="-571500" algn="ctr">
              <a:buFont typeface="Arial" panose="020B0604020202020204" pitchFamily="34" charset="0"/>
              <a:buChar char="•"/>
            </a:pPr>
            <a:r>
              <a:rPr lang="de-DE" sz="3600" b="1" dirty="0">
                <a:latin typeface="URWGroteskTExtLigExtNar" pitchFamily="2" charset="0"/>
              </a:rPr>
              <a:t>Wandern, Radfahren, Kanu</a:t>
            </a:r>
          </a:p>
          <a:p>
            <a:pPr marL="571500" indent="-571500" algn="ctr">
              <a:buFont typeface="Arial" panose="020B0604020202020204" pitchFamily="34" charset="0"/>
              <a:buChar char="•"/>
            </a:pPr>
            <a:r>
              <a:rPr lang="de-DE" sz="3600" b="1" dirty="0">
                <a:latin typeface="URWGroteskTExtLigExtNar" pitchFamily="2" charset="0"/>
              </a:rPr>
              <a:t>Industriekultur und </a:t>
            </a:r>
            <a:r>
              <a:rPr lang="de-DE" sz="3600" b="1" dirty="0" err="1">
                <a:latin typeface="URWGroteskTExtLigExtNar" pitchFamily="2" charset="0"/>
              </a:rPr>
              <a:t>ergrünte</a:t>
            </a:r>
            <a:r>
              <a:rPr lang="de-DE" sz="3600" b="1" dirty="0">
                <a:latin typeface="URWGroteskTExtLigExtNar" pitchFamily="2" charset="0"/>
              </a:rPr>
              <a:t> Landschaften erleben</a:t>
            </a:r>
          </a:p>
          <a:p>
            <a:pPr marL="571500" indent="-571500" algn="ctr">
              <a:buFont typeface="Arial" panose="020B0604020202020204" pitchFamily="34" charset="0"/>
              <a:buChar char="•"/>
            </a:pPr>
            <a:endParaRPr lang="de-DE" sz="3600" b="1" dirty="0">
              <a:latin typeface="URWGroteskTExtLigExtNar" pitchFamily="2" charset="0"/>
            </a:endParaRPr>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5800" y="1943100"/>
            <a:ext cx="9448800" cy="6302276"/>
          </a:xfrm>
          <a:prstGeom prst="rect">
            <a:avLst/>
          </a:prstGeom>
        </p:spPr>
      </p:pic>
    </p:spTree>
    <p:extLst>
      <p:ext uri="{BB962C8B-B14F-4D97-AF65-F5344CB8AC3E}">
        <p14:creationId xmlns:p14="http://schemas.microsoft.com/office/powerpoint/2010/main" val="3803206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9426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solidFill>
                  <a:srgbClr val="FFFFFF"/>
                </a:solidFill>
                <a:latin typeface="+mj-lt"/>
              </a:rPr>
              <a:t>  </a:t>
            </a:r>
          </a:p>
          <a:p>
            <a:pPr>
              <a:defRPr/>
            </a:pPr>
            <a:r>
              <a:rPr lang="de-DE" sz="2700" dirty="0">
                <a:solidFill>
                  <a:srgbClr val="FFFFFF"/>
                </a:solidFill>
                <a:latin typeface="+mj-lt"/>
              </a:rPr>
              <a:t> </a:t>
            </a:r>
          </a:p>
          <a:p>
            <a:pPr>
              <a:defRPr/>
            </a:pPr>
            <a:r>
              <a:rPr lang="de-DE" sz="2700" dirty="0">
                <a:solidFill>
                  <a:srgbClr val="FFFFFF"/>
                </a:solidFill>
                <a:latin typeface="+mj-lt"/>
              </a:rPr>
              <a:t>                           </a:t>
            </a:r>
            <a:r>
              <a:rPr lang="de-DE" sz="5400" dirty="0">
                <a:solidFill>
                  <a:srgbClr val="FFFFFF"/>
                </a:solidFill>
                <a:latin typeface="URWGroteskTLigExtNar" pitchFamily="2" charset="0"/>
              </a:rPr>
              <a:t>WALK &amp; </a:t>
            </a:r>
            <a:r>
              <a:rPr lang="de-DE" sz="5400" dirty="0" err="1">
                <a:solidFill>
                  <a:srgbClr val="FFFFFF"/>
                </a:solidFill>
                <a:latin typeface="URWGroteskTLigExtNar" pitchFamily="2" charset="0"/>
              </a:rPr>
              <a:t>more</a:t>
            </a:r>
            <a:endParaRPr lang="en-US" sz="5400" dirty="0">
              <a:solidFill>
                <a:srgbClr val="FFFFFF"/>
              </a:solidFill>
              <a:latin typeface="URWGroteskTLigExtNar" pitchFamily="2" charset="0"/>
            </a:endParaRPr>
          </a:p>
          <a:p>
            <a:pPr>
              <a:defRPr/>
            </a:pPr>
            <a:endParaRPr lang="de-DE" sz="5400" dirty="0">
              <a:latin typeface="+mj-lt"/>
            </a:endParaRPr>
          </a:p>
        </p:txBody>
      </p:sp>
      <p:pic>
        <p:nvPicPr>
          <p:cNvPr id="4" name="Grafik 3">
            <a:extLst>
              <a:ext uri="{FF2B5EF4-FFF2-40B4-BE49-F238E27FC236}">
                <a16:creationId xmlns:a16="http://schemas.microsoft.com/office/drawing/2014/main" id="{12636ECA-5439-409B-91A3-BCEF99D75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36775" y="2247900"/>
            <a:ext cx="3735656" cy="5283554"/>
          </a:xfrm>
          <a:prstGeom prst="rect">
            <a:avLst/>
          </a:prstGeom>
          <a:ln w="38100">
            <a:solidFill>
              <a:srgbClr val="942643"/>
            </a:solidFill>
          </a:ln>
        </p:spPr>
      </p:pic>
      <p:sp>
        <p:nvSpPr>
          <p:cNvPr id="5" name="TextBox 17">
            <a:extLst>
              <a:ext uri="{FF2B5EF4-FFF2-40B4-BE49-F238E27FC236}">
                <a16:creationId xmlns:a16="http://schemas.microsoft.com/office/drawing/2014/main" id="{9E0FD160-DE9A-42E4-99AD-B1E98B2F9413}"/>
              </a:ext>
            </a:extLst>
          </p:cNvPr>
          <p:cNvSpPr txBox="1"/>
          <p:nvPr/>
        </p:nvSpPr>
        <p:spPr>
          <a:xfrm>
            <a:off x="1676400" y="2951582"/>
            <a:ext cx="11199018" cy="4431983"/>
          </a:xfrm>
          <a:prstGeom prst="rect">
            <a:avLst/>
          </a:prstGeom>
        </p:spPr>
        <p:txBody>
          <a:bodyPr wrap="square" lIns="0" tIns="0" rIns="0" bIns="0" rtlCol="0" anchor="t">
            <a:spAutoFit/>
          </a:bodyPr>
          <a:lstStyle/>
          <a:p>
            <a:pPr>
              <a:spcBef>
                <a:spcPct val="0"/>
              </a:spcBef>
            </a:pPr>
            <a:r>
              <a:rPr lang="en-US" sz="3200" dirty="0">
                <a:solidFill>
                  <a:srgbClr val="000000"/>
                </a:solidFill>
                <a:latin typeface="URWGroteskTLigExtNar" pitchFamily="2" charset="0"/>
              </a:rPr>
              <a:t>Die </a:t>
            </a:r>
            <a:r>
              <a:rPr lang="en-US" sz="3200" dirty="0" err="1">
                <a:solidFill>
                  <a:srgbClr val="000000"/>
                </a:solidFill>
                <a:latin typeface="URWGroteskTLigExtNar" pitchFamily="2" charset="0"/>
              </a:rPr>
              <a:t>Sommerausgabe</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unserer</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Verbandszeitschrift</a:t>
            </a:r>
            <a:r>
              <a:rPr lang="en-US" sz="3200" dirty="0">
                <a:solidFill>
                  <a:srgbClr val="000000"/>
                </a:solidFill>
                <a:latin typeface="URWGroteskTLigExtNar" pitchFamily="2" charset="0"/>
              </a:rPr>
              <a:t> </a:t>
            </a:r>
            <a:r>
              <a:rPr lang="en-US" sz="3200" b="1" dirty="0">
                <a:solidFill>
                  <a:srgbClr val="000000"/>
                </a:solidFill>
                <a:latin typeface="URWGroteskTLigExtNar" pitchFamily="2" charset="0"/>
              </a:rPr>
              <a:t>WALK &amp; more </a:t>
            </a:r>
          </a:p>
          <a:p>
            <a:pPr>
              <a:spcBef>
                <a:spcPct val="0"/>
              </a:spcBef>
            </a:pPr>
            <a:r>
              <a:rPr lang="en-US" sz="3200" dirty="0" err="1">
                <a:solidFill>
                  <a:srgbClr val="000000"/>
                </a:solidFill>
                <a:latin typeface="URWGroteskTLigExtNar" pitchFamily="2" charset="0"/>
              </a:rPr>
              <a:t>erscheint</a:t>
            </a:r>
            <a:r>
              <a:rPr lang="en-US" sz="3200" dirty="0">
                <a:solidFill>
                  <a:srgbClr val="000000"/>
                </a:solidFill>
                <a:latin typeface="URWGroteskTLigExtNar" pitchFamily="2" charset="0"/>
              </a:rPr>
              <a:t> im </a:t>
            </a:r>
            <a:r>
              <a:rPr lang="en-US" sz="3200" dirty="0" err="1">
                <a:solidFill>
                  <a:srgbClr val="000000"/>
                </a:solidFill>
                <a:latin typeface="URWGroteskTLigExtNar" pitchFamily="2" charset="0"/>
              </a:rPr>
              <a:t>Juni</a:t>
            </a:r>
            <a:r>
              <a:rPr lang="en-US" sz="3200" dirty="0">
                <a:solidFill>
                  <a:srgbClr val="000000"/>
                </a:solidFill>
                <a:latin typeface="URWGroteskTLigExtNar" pitchFamily="2" charset="0"/>
              </a:rPr>
              <a:t> 2024 </a:t>
            </a:r>
            <a:r>
              <a:rPr lang="en-US" sz="3200" dirty="0" err="1">
                <a:solidFill>
                  <a:srgbClr val="000000"/>
                </a:solidFill>
                <a:latin typeface="URWGroteskTLigExtNar" pitchFamily="2" charset="0"/>
              </a:rPr>
              <a:t>zum</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Thema</a:t>
            </a:r>
            <a:r>
              <a:rPr lang="en-US" sz="3200" dirty="0">
                <a:solidFill>
                  <a:srgbClr val="000000"/>
                </a:solidFill>
                <a:latin typeface="URWGroteskTLigExtNar" pitchFamily="2" charset="0"/>
              </a:rPr>
              <a:t> </a:t>
            </a:r>
            <a:r>
              <a:rPr lang="en-US" sz="3200" b="1" dirty="0" err="1">
                <a:solidFill>
                  <a:srgbClr val="000000"/>
                </a:solidFill>
                <a:latin typeface="URWGroteskTLigExtNar" pitchFamily="2" charset="0"/>
              </a:rPr>
              <a:t>Inklusion</a:t>
            </a:r>
            <a:r>
              <a:rPr lang="en-US" sz="3200" dirty="0">
                <a:solidFill>
                  <a:srgbClr val="000000"/>
                </a:solidFill>
                <a:latin typeface="URWGroteskTLigExtNar" pitchFamily="2" charset="0"/>
              </a:rPr>
              <a:t>.</a:t>
            </a:r>
          </a:p>
          <a:p>
            <a:pPr>
              <a:spcBef>
                <a:spcPct val="0"/>
              </a:spcBef>
            </a:pPr>
            <a:endParaRPr lang="en-US" sz="3200" dirty="0">
              <a:solidFill>
                <a:srgbClr val="000000"/>
              </a:solidFill>
              <a:latin typeface="URWGroteskTLigExtNar" pitchFamily="2" charset="0"/>
            </a:endParaRPr>
          </a:p>
          <a:p>
            <a:pPr>
              <a:spcBef>
                <a:spcPct val="0"/>
              </a:spcBef>
            </a:pPr>
            <a:r>
              <a:rPr lang="en-US" sz="3200" b="1" dirty="0" err="1">
                <a:solidFill>
                  <a:srgbClr val="000000"/>
                </a:solidFill>
                <a:latin typeface="URWGroteskTLigExtNar" pitchFamily="2" charset="0"/>
              </a:rPr>
              <a:t>Redaktionsschluss</a:t>
            </a:r>
            <a:r>
              <a:rPr lang="en-US" sz="3200" b="1" dirty="0">
                <a:solidFill>
                  <a:srgbClr val="000000"/>
                </a:solidFill>
                <a:latin typeface="URWGroteskTLigExtNar" pitchFamily="2" charset="0"/>
              </a:rPr>
              <a:t>: </a:t>
            </a:r>
            <a:r>
              <a:rPr lang="en-US" sz="3200" dirty="0">
                <a:solidFill>
                  <a:srgbClr val="000000"/>
                </a:solidFill>
                <a:latin typeface="URWGroteskTLigExtNar" pitchFamily="2" charset="0"/>
              </a:rPr>
              <a:t>15. Mai 2024 </a:t>
            </a:r>
          </a:p>
          <a:p>
            <a:pPr>
              <a:spcBef>
                <a:spcPct val="0"/>
              </a:spcBef>
            </a:pPr>
            <a:endParaRPr lang="en-US" sz="3200" dirty="0">
              <a:solidFill>
                <a:srgbClr val="000000"/>
              </a:solidFill>
              <a:latin typeface="URWGroteskTLigExtNar" pitchFamily="2" charset="0"/>
            </a:endParaRPr>
          </a:p>
          <a:p>
            <a:pPr>
              <a:spcBef>
                <a:spcPct val="0"/>
              </a:spcBef>
            </a:pPr>
            <a:r>
              <a:rPr lang="de-DE" altLang="de-DE" sz="3200" dirty="0">
                <a:latin typeface="URWGroteskTLigExtNar" pitchFamily="2" charset="0"/>
              </a:rPr>
              <a:t>Beiträge zum Thema, Berichte von Gruppenaktivitäten und Aktionsankündigungen sind willkommen.</a:t>
            </a:r>
            <a:endParaRPr lang="de-DE" sz="3200" dirty="0">
              <a:solidFill>
                <a:srgbClr val="000000"/>
              </a:solidFill>
              <a:latin typeface="URWGroteskTLigExtNar" pitchFamily="2" charset="0"/>
            </a:endParaRPr>
          </a:p>
          <a:p>
            <a:pPr>
              <a:spcBef>
                <a:spcPct val="0"/>
              </a:spcBef>
            </a:pPr>
            <a:r>
              <a:rPr lang="de-DE" sz="3200" dirty="0">
                <a:solidFill>
                  <a:srgbClr val="000000"/>
                </a:solidFill>
                <a:latin typeface="URWGroteskTLigExtNar" pitchFamily="2" charset="0"/>
                <a:sym typeface="Wingdings" panose="05000000000000000000" pitchFamily="2" charset="2"/>
              </a:rPr>
              <a:t> E-Mail: redaktion@wanderjugend.de</a:t>
            </a:r>
            <a:endParaRPr lang="en-US" sz="3200" dirty="0">
              <a:solidFill>
                <a:srgbClr val="000000"/>
              </a:solidFill>
              <a:latin typeface="URWGroteskTLigExtNar" pitchFamily="2" charset="0"/>
            </a:endParaRPr>
          </a:p>
          <a:p>
            <a:pPr>
              <a:spcBef>
                <a:spcPct val="0"/>
              </a:spcBef>
            </a:pPr>
            <a:endParaRPr lang="en-US" sz="3200" dirty="0">
              <a:solidFill>
                <a:srgbClr val="000000"/>
              </a:solidFill>
              <a:latin typeface="URWGroteskTLigExtNar"/>
            </a:endParaRPr>
          </a:p>
        </p:txBody>
      </p:sp>
      <p:sp>
        <p:nvSpPr>
          <p:cNvPr id="9" name="Rechteck 8">
            <a:extLst>
              <a:ext uri="{FF2B5EF4-FFF2-40B4-BE49-F238E27FC236}">
                <a16:creationId xmlns:a16="http://schemas.microsoft.com/office/drawing/2014/main" id="{ACE484DD-5C15-4824-9599-D574B6BC0627}"/>
              </a:ext>
            </a:extLst>
          </p:cNvPr>
          <p:cNvSpPr/>
          <p:nvPr/>
        </p:nvSpPr>
        <p:spPr>
          <a:xfrm>
            <a:off x="13436775" y="3466408"/>
            <a:ext cx="3735656" cy="4040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descr="Fragezeichen">
            <a:extLst>
              <a:ext uri="{FF2B5EF4-FFF2-40B4-BE49-F238E27FC236}">
                <a16:creationId xmlns:a16="http://schemas.microsoft.com/office/drawing/2014/main" id="{D8855D48-0A54-4E53-BE7A-5368383B412E}"/>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4808" r="18797"/>
          <a:stretch/>
        </p:blipFill>
        <p:spPr>
          <a:xfrm>
            <a:off x="14249400" y="3467100"/>
            <a:ext cx="2362200" cy="3963785"/>
          </a:xfrm>
          <a:prstGeom prst="rect">
            <a:avLst/>
          </a:prstGeom>
        </p:spPr>
      </p:pic>
      <p:pic>
        <p:nvPicPr>
          <p:cNvPr id="11" name="Grafik 10" descr="Bleistift">
            <a:extLst>
              <a:ext uri="{FF2B5EF4-FFF2-40B4-BE49-F238E27FC236}">
                <a16:creationId xmlns:a16="http://schemas.microsoft.com/office/drawing/2014/main" id="{B73F0993-0F35-401E-BA0F-D3656C79D16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flipH="1">
            <a:off x="11601487" y="3162300"/>
            <a:ext cx="2134985" cy="2134985"/>
          </a:xfrm>
          <a:prstGeom prst="rect">
            <a:avLst/>
          </a:prstGeom>
        </p:spPr>
      </p:pic>
    </p:spTree>
    <p:extLst>
      <p:ext uri="{BB962C8B-B14F-4D97-AF65-F5344CB8AC3E}">
        <p14:creationId xmlns:p14="http://schemas.microsoft.com/office/powerpoint/2010/main" val="196771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solidFill>
                  <a:srgbClr val="FFFFFF"/>
                </a:solidFill>
                <a:latin typeface="+mj-lt"/>
              </a:rPr>
              <a:t>  </a:t>
            </a:r>
          </a:p>
          <a:p>
            <a:pPr>
              <a:defRPr/>
            </a:pPr>
            <a:r>
              <a:rPr lang="de-DE" sz="2700" dirty="0">
                <a:solidFill>
                  <a:srgbClr val="FFFFFF"/>
                </a:solidFill>
                <a:latin typeface="+mj-lt"/>
              </a:rPr>
              <a:t>                   </a:t>
            </a:r>
          </a:p>
          <a:p>
            <a:pPr>
              <a:defRPr/>
            </a:pPr>
            <a:r>
              <a:rPr lang="de-DE" sz="5400" dirty="0">
                <a:solidFill>
                  <a:srgbClr val="FFFFFF"/>
                </a:solidFill>
                <a:latin typeface="+mj-lt"/>
              </a:rPr>
              <a:t>          </a:t>
            </a:r>
            <a:r>
              <a:rPr lang="de-DE" sz="5400" dirty="0">
                <a:solidFill>
                  <a:srgbClr val="FFFFFF"/>
                </a:solidFill>
                <a:latin typeface="URWGroteskTLigExtNar" pitchFamily="2" charset="0"/>
              </a:rPr>
              <a:t>Wünsche und Ideen</a:t>
            </a:r>
            <a:endParaRPr lang="en-US" sz="5400" dirty="0">
              <a:solidFill>
                <a:srgbClr val="FFFFFF"/>
              </a:solidFill>
              <a:latin typeface="URWGroteskTLigExtNar" pitchFamily="2" charset="0"/>
            </a:endParaRPr>
          </a:p>
          <a:p>
            <a:pPr>
              <a:defRPr/>
            </a:pPr>
            <a:endParaRPr lang="de-DE" sz="5400" dirty="0">
              <a:latin typeface="+mj-lt"/>
            </a:endParaRPr>
          </a:p>
        </p:txBody>
      </p:sp>
      <p:sp>
        <p:nvSpPr>
          <p:cNvPr id="6" name="Inhaltsplatzhalter 2">
            <a:extLst>
              <a:ext uri="{FF2B5EF4-FFF2-40B4-BE49-F238E27FC236}">
                <a16:creationId xmlns:a16="http://schemas.microsoft.com/office/drawing/2014/main" id="{FC36616C-A8B2-4D2B-8A24-EABBD7D5B2CA}"/>
              </a:ext>
            </a:extLst>
          </p:cNvPr>
          <p:cNvSpPr txBox="1">
            <a:spLocks/>
          </p:cNvSpPr>
          <p:nvPr/>
        </p:nvSpPr>
        <p:spPr bwMode="auto">
          <a:xfrm>
            <a:off x="990005" y="1790700"/>
            <a:ext cx="1181792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ltLang="de-DE" sz="5400" b="1" dirty="0">
                <a:latin typeface="URWGroteskTExtLigExtNar" pitchFamily="2" charset="0"/>
              </a:rPr>
              <a:t>Neue Seminare? </a:t>
            </a:r>
          </a:p>
          <a:p>
            <a:pPr marL="0" indent="0">
              <a:buFont typeface="Arial" pitchFamily="34" charset="0"/>
              <a:buNone/>
            </a:pPr>
            <a:r>
              <a:rPr lang="de-DE" altLang="de-DE" sz="5400" b="1" dirty="0">
                <a:latin typeface="URWGroteskTExtLigExtNar" pitchFamily="2" charset="0"/>
              </a:rPr>
              <a:t>Fortbildungen? Veranstaltungen?</a:t>
            </a:r>
          </a:p>
          <a:p>
            <a:pPr marL="0" indent="0">
              <a:buFont typeface="Arial" pitchFamily="34" charset="0"/>
              <a:buNone/>
            </a:pPr>
            <a:endParaRPr lang="de-DE" altLang="de-DE" sz="1000" dirty="0">
              <a:latin typeface="URWGroteskTExtLigExtNar" pitchFamily="2" charset="0"/>
            </a:endParaRPr>
          </a:p>
          <a:p>
            <a:pPr marL="0" indent="0">
              <a:buFont typeface="Arial" pitchFamily="34" charset="0"/>
              <a:buNone/>
            </a:pPr>
            <a:r>
              <a:rPr lang="de-DE" altLang="de-DE" dirty="0">
                <a:latin typeface="URWGroteskTExtLigExtNar" pitchFamily="2" charset="0"/>
                <a:sym typeface="Wingdings" panose="05000000000000000000" pitchFamily="2" charset="2"/>
              </a:rPr>
              <a:t> </a:t>
            </a:r>
            <a:r>
              <a:rPr lang="de-DE" altLang="de-DE" dirty="0">
                <a:latin typeface="URWGroteskTExtLigExtNar" pitchFamily="2" charset="0"/>
              </a:rPr>
              <a:t>Gerne könnt Ihr Euch bei Wünschen und Ideen an die </a:t>
            </a:r>
            <a:r>
              <a:rPr lang="de-DE" altLang="de-DE" b="1" dirty="0">
                <a:latin typeface="URWGroteskTExtLigExtNar" pitchFamily="2" charset="0"/>
              </a:rPr>
              <a:t>DWJ-Bundesgeschäftsstelle</a:t>
            </a:r>
            <a:r>
              <a:rPr lang="de-DE" altLang="de-DE" dirty="0">
                <a:latin typeface="URWGroteskTExtLigExtNar" pitchFamily="2" charset="0"/>
              </a:rPr>
              <a:t> wenden.</a:t>
            </a:r>
          </a:p>
        </p:txBody>
      </p:sp>
      <p:pic>
        <p:nvPicPr>
          <p:cNvPr id="9" name="Grafik 8">
            <a:extLst>
              <a:ext uri="{FF2B5EF4-FFF2-40B4-BE49-F238E27FC236}">
                <a16:creationId xmlns:a16="http://schemas.microsoft.com/office/drawing/2014/main" id="{E79DDB36-B998-4EB6-B10B-D0C78D4CCE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53800" y="2247900"/>
            <a:ext cx="6401078" cy="6016292"/>
          </a:xfrm>
          <a:prstGeom prst="rect">
            <a:avLst/>
          </a:prstGeom>
          <a:ln>
            <a:noFill/>
          </a:ln>
          <a:effectLst/>
        </p:spPr>
      </p:pic>
      <p:sp>
        <p:nvSpPr>
          <p:cNvPr id="10" name="Rechteck 15">
            <a:extLst>
              <a:ext uri="{FF2B5EF4-FFF2-40B4-BE49-F238E27FC236}">
                <a16:creationId xmlns:a16="http://schemas.microsoft.com/office/drawing/2014/main" id="{B5F1D408-DF8B-401B-AFC5-508A535F3F1B}"/>
              </a:ext>
            </a:extLst>
          </p:cNvPr>
          <p:cNvSpPr>
            <a:spLocks noChangeArrowheads="1"/>
          </p:cNvSpPr>
          <p:nvPr/>
        </p:nvSpPr>
        <p:spPr bwMode="auto">
          <a:xfrm>
            <a:off x="990005" y="5067300"/>
            <a:ext cx="22707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dirty="0">
                <a:latin typeface="URWGroteskTLigExtNar" pitchFamily="2" charset="0"/>
              </a:rPr>
              <a:t>Deutsche Wanderjugend | Querallee 41 | 34119 Kassel</a:t>
            </a:r>
          </a:p>
          <a:p>
            <a:pPr>
              <a:spcBef>
                <a:spcPct val="0"/>
              </a:spcBef>
              <a:buNone/>
            </a:pPr>
            <a:r>
              <a:rPr lang="de-DE" altLang="de-DE" dirty="0">
                <a:latin typeface="URWGroteskTLigExtNar" pitchFamily="2" charset="0"/>
              </a:rPr>
              <a:t>Tel: 0561 400498-0 | Fax: 0561 400498-7</a:t>
            </a:r>
          </a:p>
          <a:p>
            <a:pPr>
              <a:spcBef>
                <a:spcPct val="0"/>
              </a:spcBef>
              <a:buNone/>
            </a:pPr>
            <a:r>
              <a:rPr lang="de-DE" altLang="de-DE" dirty="0">
                <a:latin typeface="URWGroteskTLigExtNar" pitchFamily="2" charset="0"/>
              </a:rPr>
              <a:t>Info(at)wanderjugend.de |  www.wanderjugend.de</a:t>
            </a:r>
          </a:p>
          <a:p>
            <a:pPr>
              <a:spcBef>
                <a:spcPct val="0"/>
              </a:spcBef>
              <a:buNone/>
            </a:pPr>
            <a:r>
              <a:rPr lang="de-DE" altLang="de-DE" dirty="0">
                <a:latin typeface="URWGroteskTLigExtNar" pitchFamily="2" charset="0"/>
              </a:rPr>
              <a:t>Facebook: @Deutsche Wanderjugend</a:t>
            </a:r>
          </a:p>
          <a:p>
            <a:pPr>
              <a:spcBef>
                <a:spcPct val="0"/>
              </a:spcBef>
              <a:buNone/>
            </a:pPr>
            <a:r>
              <a:rPr lang="de-DE" altLang="de-DE" dirty="0">
                <a:latin typeface="URWGroteskTLigExtNar" pitchFamily="2" charset="0"/>
              </a:rPr>
              <a:t>Instagram: </a:t>
            </a:r>
            <a:r>
              <a:rPr lang="de-DE" altLang="de-DE" dirty="0" err="1">
                <a:latin typeface="URWGroteskTLigExtNar" pitchFamily="2" charset="0"/>
              </a:rPr>
              <a:t>wanderjugend</a:t>
            </a:r>
            <a:endParaRPr lang="de-DE" altLang="de-DE" dirty="0">
              <a:latin typeface="URWGroteskTLigExtNar" pitchFamily="2" charset="0"/>
            </a:endParaRPr>
          </a:p>
          <a:p>
            <a:pPr>
              <a:spcBef>
                <a:spcPct val="0"/>
              </a:spcBef>
              <a:buNone/>
            </a:pPr>
            <a:r>
              <a:rPr lang="de-DE" altLang="de-DE" dirty="0">
                <a:latin typeface="URWGroteskTLigExtNar" pitchFamily="2" charset="0"/>
              </a:rPr>
              <a:t>YouTube: </a:t>
            </a:r>
            <a:r>
              <a:rPr lang="de-DE" altLang="de-DE" dirty="0" err="1">
                <a:latin typeface="URWGroteskTLigExtNar" pitchFamily="2" charset="0"/>
              </a:rPr>
              <a:t>DeutscheWanderjugend</a:t>
            </a:r>
            <a:endParaRPr lang="de-DE" altLang="de-DE" dirty="0">
              <a:latin typeface="URWGroteskTLigExtNar" pitchFamily="2" charset="0"/>
            </a:endParaRPr>
          </a:p>
          <a:p>
            <a:pPr>
              <a:spcBef>
                <a:spcPct val="0"/>
              </a:spcBef>
              <a:buNone/>
            </a:pPr>
            <a:endParaRPr lang="de-DE" altLang="de-DE" dirty="0">
              <a:solidFill>
                <a:schemeClr val="bg1"/>
              </a:solidFill>
              <a:highlight>
                <a:srgbClr val="008000"/>
              </a:highlight>
              <a:latin typeface="URWGroteskTLigExtNar" pitchFamily="2" charset="0"/>
            </a:endParaRPr>
          </a:p>
        </p:txBody>
      </p:sp>
    </p:spTree>
    <p:extLst>
      <p:ext uri="{BB962C8B-B14F-4D97-AF65-F5344CB8AC3E}">
        <p14:creationId xmlns:p14="http://schemas.microsoft.com/office/powerpoint/2010/main" val="1951328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B403475E-0EF5-4AC1-B9F4-BD06B4A5C8B8}"/>
              </a:ext>
            </a:extLst>
          </p:cNvPr>
          <p:cNvSpPr>
            <a:spLocks noChangeArrowheads="1"/>
          </p:cNvSpPr>
          <p:nvPr/>
        </p:nvSpPr>
        <p:spPr bwMode="auto">
          <a:xfrm>
            <a:off x="817418" y="2019993"/>
            <a:ext cx="118479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dirty="0">
                <a:latin typeface="URWGroteskTLigExtNar" pitchFamily="2" charset="0"/>
              </a:rPr>
              <a:t>Der Bundesjugendbeirat freut sich von Euch zu hören bzw. zu lesen:</a:t>
            </a:r>
          </a:p>
          <a:p>
            <a:pPr eaLnBrk="1" hangingPunct="1">
              <a:spcBef>
                <a:spcPct val="0"/>
              </a:spcBef>
              <a:buFont typeface="Arial" panose="020B0604020202020204" pitchFamily="34" charset="0"/>
              <a:buNone/>
            </a:pPr>
            <a:br>
              <a:rPr lang="de-DE" altLang="de-DE" dirty="0">
                <a:latin typeface="URWGroteskTLigExtNar" pitchFamily="2" charset="0"/>
              </a:rPr>
            </a:br>
            <a:endParaRPr lang="de-DE" altLang="de-DE" sz="1800" dirty="0"/>
          </a:p>
          <a:p>
            <a:pPr eaLnBrk="1" hangingPunct="1">
              <a:spcBef>
                <a:spcPct val="0"/>
              </a:spcBef>
              <a:buFontTx/>
              <a:buNone/>
            </a:pPr>
            <a:endParaRPr lang="de-DE" altLang="de-DE" sz="1800" dirty="0"/>
          </a:p>
        </p:txBody>
      </p:sp>
      <p:graphicFrame>
        <p:nvGraphicFramePr>
          <p:cNvPr id="11" name="Tabelle 10">
            <a:extLst>
              <a:ext uri="{FF2B5EF4-FFF2-40B4-BE49-F238E27FC236}">
                <a16:creationId xmlns:a16="http://schemas.microsoft.com/office/drawing/2014/main" id="{14D8828E-96C3-4D8D-A4E1-CA00BA1696B8}"/>
              </a:ext>
            </a:extLst>
          </p:cNvPr>
          <p:cNvGraphicFramePr>
            <a:graphicFrameLocks noGrp="1"/>
          </p:cNvGraphicFramePr>
          <p:nvPr>
            <p:extLst>
              <p:ext uri="{D42A27DB-BD31-4B8C-83A1-F6EECF244321}">
                <p14:modId xmlns:p14="http://schemas.microsoft.com/office/powerpoint/2010/main" val="2723062797"/>
              </p:ext>
            </p:extLst>
          </p:nvPr>
        </p:nvGraphicFramePr>
        <p:xfrm>
          <a:off x="914400" y="2781300"/>
          <a:ext cx="15925800" cy="5334000"/>
        </p:xfrm>
        <a:graphic>
          <a:graphicData uri="http://schemas.openxmlformats.org/drawingml/2006/table">
            <a:tbl>
              <a:tblPr firstRow="1" bandRow="1">
                <a:tableStyleId>{5C22544A-7EE6-4342-B048-85BDC9FD1C3A}</a:tableStyleId>
              </a:tblPr>
              <a:tblGrid>
                <a:gridCol w="2142158">
                  <a:extLst>
                    <a:ext uri="{9D8B030D-6E8A-4147-A177-3AD203B41FA5}">
                      <a16:colId xmlns:a16="http://schemas.microsoft.com/office/drawing/2014/main" val="2970534152"/>
                    </a:ext>
                  </a:extLst>
                </a:gridCol>
                <a:gridCol w="2889936">
                  <a:extLst>
                    <a:ext uri="{9D8B030D-6E8A-4147-A177-3AD203B41FA5}">
                      <a16:colId xmlns:a16="http://schemas.microsoft.com/office/drawing/2014/main" val="3733714670"/>
                    </a:ext>
                  </a:extLst>
                </a:gridCol>
                <a:gridCol w="5996124">
                  <a:extLst>
                    <a:ext uri="{9D8B030D-6E8A-4147-A177-3AD203B41FA5}">
                      <a16:colId xmlns:a16="http://schemas.microsoft.com/office/drawing/2014/main" val="634040475"/>
                    </a:ext>
                  </a:extLst>
                </a:gridCol>
                <a:gridCol w="4897582">
                  <a:extLst>
                    <a:ext uri="{9D8B030D-6E8A-4147-A177-3AD203B41FA5}">
                      <a16:colId xmlns:a16="http://schemas.microsoft.com/office/drawing/2014/main" val="3120215176"/>
                    </a:ext>
                  </a:extLst>
                </a:gridCol>
              </a:tblGrid>
              <a:tr h="685800">
                <a:tc>
                  <a:txBody>
                    <a:bodyPr/>
                    <a:lstStyle/>
                    <a:p>
                      <a:r>
                        <a:rPr lang="de-DE" sz="2400" b="0" dirty="0">
                          <a:solidFill>
                            <a:schemeClr val="bg1"/>
                          </a:solidFill>
                          <a:highlight>
                            <a:srgbClr val="AFCA0B"/>
                          </a:highlight>
                          <a:latin typeface="URWGroteskTLigExtNar" pitchFamily="2" charset="0"/>
                        </a:rPr>
                        <a:t>Beiratsmitglied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err="1">
                          <a:solidFill>
                            <a:schemeClr val="bg1"/>
                          </a:solidFill>
                          <a:highlight>
                            <a:srgbClr val="AFCA0B"/>
                          </a:highlight>
                          <a:latin typeface="URWGroteskTLigExtNar" pitchFamily="2" charset="0"/>
                        </a:rPr>
                        <a:t>Funktion</a:t>
                      </a:r>
                      <a:endParaRPr lang="en-US" sz="2400" b="0" dirty="0">
                        <a:solidFill>
                          <a:schemeClr val="bg1"/>
                        </a:solidFill>
                        <a:highlight>
                          <a:srgbClr val="AFCA0B"/>
                        </a:highlight>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err="1">
                          <a:solidFill>
                            <a:schemeClr val="bg1"/>
                          </a:solidFill>
                          <a:highlight>
                            <a:srgbClr val="AFCA0B"/>
                          </a:highlight>
                          <a:latin typeface="URWGroteskTLigExtNar" pitchFamily="2" charset="0"/>
                        </a:rPr>
                        <a:t>Themen</a:t>
                      </a:r>
                      <a:endParaRPr lang="en-US" sz="2400" b="0" dirty="0">
                        <a:solidFill>
                          <a:schemeClr val="bg1"/>
                        </a:solidFill>
                        <a:highlight>
                          <a:srgbClr val="AFCA0B"/>
                        </a:highlight>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chemeClr val="bg1"/>
                          </a:solidFill>
                          <a:highlight>
                            <a:srgbClr val="AFCA0B"/>
                          </a:highlight>
                          <a:latin typeface="URWGroteskTLigExtNar" pitchFamily="2" charset="0"/>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extLst>
                  <a:ext uri="{0D108BD9-81ED-4DB2-BD59-A6C34878D82A}">
                    <a16:rowId xmlns:a16="http://schemas.microsoft.com/office/drawing/2014/main" val="1478089245"/>
                  </a:ext>
                </a:extLst>
              </a:tr>
              <a:tr h="685800">
                <a:tc>
                  <a:txBody>
                    <a:bodyPr/>
                    <a:lstStyle/>
                    <a:p>
                      <a:r>
                        <a:rPr lang="de-DE" sz="2800" b="0" dirty="0">
                          <a:solidFill>
                            <a:schemeClr val="tx1"/>
                          </a:solidFill>
                          <a:latin typeface="URWGroteskTLigExtNar" pitchFamily="2" charset="0"/>
                        </a:rPr>
                        <a:t>Kevin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err="1">
                          <a:solidFill>
                            <a:srgbClr val="000000"/>
                          </a:solidFill>
                          <a:latin typeface="URWGroteskTLigExtNar" pitchFamily="2" charset="0"/>
                        </a:rPr>
                        <a:t>Bundesvorsitzender</a:t>
                      </a:r>
                      <a:endParaRPr lang="en-US" sz="2800" b="0" dirty="0">
                        <a:solidFill>
                          <a:srgbClr val="000000"/>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err="1">
                          <a:solidFill>
                            <a:srgbClr val="000000"/>
                          </a:solidFill>
                          <a:latin typeface="URWGroteskTLigExtNar" pitchFamily="2" charset="0"/>
                        </a:rPr>
                        <a:t>Außenvertretung</a:t>
                      </a:r>
                      <a:endParaRPr lang="en-US" sz="2800" b="0" dirty="0">
                        <a:solidFill>
                          <a:srgbClr val="000000"/>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b="0" i="0" dirty="0">
                          <a:solidFill>
                            <a:schemeClr val="tx1"/>
                          </a:solidFill>
                          <a:latin typeface="URWGroteskTLigExtNar" pitchFamily="2" charset="0"/>
                          <a:hlinkClick r:id="rId3">
                            <a:extLst>
                              <a:ext uri="{A12FA001-AC4F-418D-AE19-62706E023703}">
                                <ahyp:hlinkClr xmlns:ahyp="http://schemas.microsoft.com/office/drawing/2018/hyperlinkcolor" val="tx"/>
                              </a:ext>
                            </a:extLst>
                          </a:hlinkClick>
                        </a:rPr>
                        <a:t>kevin.mendl@wanderjugend.de</a:t>
                      </a:r>
                      <a:endParaRPr lang="en-US" sz="2800" b="0" i="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2800" b="0" dirty="0">
                          <a:solidFill>
                            <a:schemeClr val="tx1"/>
                          </a:solidFill>
                          <a:latin typeface="URWGroteskTLigExtNar" pitchFamily="2" charset="0"/>
                        </a:rPr>
                        <a:t>Jana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Stellvertretende Bundesvorsitzende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Außenvertretung, </a:t>
                      </a:r>
                      <a:r>
                        <a:rPr lang="de-DE" sz="2800" b="0" dirty="0" err="1">
                          <a:latin typeface="URWGroteskTLigExtNar" pitchFamily="2" charset="0"/>
                        </a:rPr>
                        <a:t>Social</a:t>
                      </a:r>
                      <a:r>
                        <a:rPr lang="de-DE" sz="2800" b="0" dirty="0">
                          <a:latin typeface="URWGroteskTLigExtNar" pitchFamily="2" charset="0"/>
                        </a:rPr>
                        <a:t>-Media, Nachhaltigkeit und Naturschutz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4">
                            <a:extLst>
                              <a:ext uri="{A12FA001-AC4F-418D-AE19-62706E023703}">
                                <ahyp:hlinkClr xmlns:ahyp="http://schemas.microsoft.com/office/drawing/2018/hyperlinkcolor" val="tx"/>
                              </a:ext>
                            </a:extLst>
                          </a:hlinkClick>
                        </a:rPr>
                        <a:t>jana.lessenich@wanderjugend.de</a:t>
                      </a:r>
                      <a:r>
                        <a:rPr lang="de-DE" altLang="de-DE" sz="2800" dirty="0">
                          <a:solidFill>
                            <a:schemeClr val="tx1"/>
                          </a:solidFill>
                          <a:latin typeface="URWGroteskTLigExtNar"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31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b="0" dirty="0">
                          <a:solidFill>
                            <a:schemeClr val="tx1"/>
                          </a:solidFill>
                          <a:latin typeface="URWGroteskTLigExtNar" pitchFamily="2" charset="0"/>
                        </a:rPr>
                        <a:t>Robert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Finanzverwalter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Finanzen und Werbemittel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5">
                            <a:extLst>
                              <a:ext uri="{A12FA001-AC4F-418D-AE19-62706E023703}">
                                <ahyp:hlinkClr xmlns:ahyp="http://schemas.microsoft.com/office/drawing/2018/hyperlinkcolor" val="tx"/>
                              </a:ext>
                            </a:extLst>
                          </a:hlinkClick>
                        </a:rPr>
                        <a:t>robert.becker@wanderjugend.de</a:t>
                      </a:r>
                      <a:endParaRPr lang="de-DE" altLang="de-DE" sz="280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067906"/>
                  </a:ext>
                </a:extLst>
              </a:tr>
              <a:tr h="762000">
                <a:tc>
                  <a:txBody>
                    <a:bodyPr/>
                    <a:lstStyle/>
                    <a:p>
                      <a:r>
                        <a:rPr lang="de-DE" sz="2800" b="0" dirty="0">
                          <a:solidFill>
                            <a:schemeClr val="tx1"/>
                          </a:solidFill>
                          <a:latin typeface="URWGroteskTLigExtNar" pitchFamily="2" charset="0"/>
                        </a:rPr>
                        <a:t>Ludwig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Vereinskontakte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solidFill>
                            <a:schemeClr val="tx1"/>
                          </a:solidFill>
                          <a:latin typeface="URWGroteskTLigExtNar" pitchFamily="2" charset="0"/>
                          <a:hlinkClick r:id="rId6">
                            <a:extLst>
                              <a:ext uri="{A12FA001-AC4F-418D-AE19-62706E023703}">
                                <ahyp:hlinkClr xmlns:ahyp="http://schemas.microsoft.com/office/drawing/2018/hyperlinkcolor" val="tx"/>
                              </a:ext>
                            </a:extLst>
                          </a:hlinkClick>
                        </a:rPr>
                        <a:t>ludwig.lang@wanderjugend.de</a:t>
                      </a:r>
                      <a:endParaRPr lang="de-DE" sz="2800" b="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576023"/>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b="0" dirty="0">
                          <a:solidFill>
                            <a:schemeClr val="tx1"/>
                          </a:solidFill>
                          <a:latin typeface="URWGroteskTLigExtNar" pitchFamily="2" charset="0"/>
                        </a:rPr>
                        <a:t>Amélie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err="1">
                          <a:latin typeface="URWGroteskTLigExtNar" pitchFamily="2" charset="0"/>
                        </a:rPr>
                        <a:t>Social</a:t>
                      </a:r>
                      <a:r>
                        <a:rPr lang="de-DE" sz="2800" b="0" dirty="0">
                          <a:latin typeface="URWGroteskTLigExtNar" pitchFamily="2" charset="0"/>
                        </a:rPr>
                        <a:t>-Media, geschlechtliche Vielfalt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7">
                            <a:extLst>
                              <a:ext uri="{A12FA001-AC4F-418D-AE19-62706E023703}">
                                <ahyp:hlinkClr xmlns:ahyp="http://schemas.microsoft.com/office/drawing/2018/hyperlinkcolor" val="tx"/>
                              </a:ext>
                            </a:extLst>
                          </a:hlinkClick>
                        </a:rPr>
                        <a:t>amelie.wuest@wanderjugend.de</a:t>
                      </a:r>
                      <a:r>
                        <a:rPr lang="de-DE" altLang="de-DE" sz="2800" dirty="0">
                          <a:solidFill>
                            <a:schemeClr val="tx1"/>
                          </a:solidFill>
                          <a:latin typeface="URWGroteskTLigExtNar"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20193"/>
                  </a:ext>
                </a:extLst>
              </a:tr>
              <a:tr h="762000">
                <a:tc>
                  <a:txBody>
                    <a:bodyPr/>
                    <a:lstStyle/>
                    <a:p>
                      <a:r>
                        <a:rPr lang="de-DE" sz="2800" b="0" dirty="0">
                          <a:solidFill>
                            <a:schemeClr val="tx1"/>
                          </a:solidFill>
                          <a:latin typeface="URWGroteskTLigExtNar" pitchFamily="2" charset="0"/>
                        </a:rPr>
                        <a:t>Tobi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Nachhaltigkeit und Naturschutz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8">
                            <a:extLst>
                              <a:ext uri="{A12FA001-AC4F-418D-AE19-62706E023703}">
                                <ahyp:hlinkClr xmlns:ahyp="http://schemas.microsoft.com/office/drawing/2018/hyperlinkcolor" val="tx"/>
                              </a:ext>
                            </a:extLst>
                          </a:hlinkClick>
                        </a:rPr>
                        <a:t>tobias.dettinger@wanderjugend.de</a:t>
                      </a:r>
                      <a:r>
                        <a:rPr lang="de-DE" altLang="de-DE" sz="2800" dirty="0">
                          <a:solidFill>
                            <a:schemeClr val="tx1"/>
                          </a:solidFill>
                          <a:latin typeface="URWGroteskTLigExtNar"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3072186"/>
                  </a:ext>
                </a:extLst>
              </a:tr>
            </a:tbl>
          </a:graphicData>
        </a:graphic>
      </p:graphicFrame>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solidFill>
                  <a:srgbClr val="FFFFFF"/>
                </a:solidFill>
                <a:latin typeface="+mj-lt"/>
              </a:rPr>
              <a:t>  </a:t>
            </a:r>
          </a:p>
          <a:p>
            <a:pPr>
              <a:defRPr/>
            </a:pPr>
            <a:r>
              <a:rPr lang="de-DE" sz="2700" dirty="0">
                <a:solidFill>
                  <a:srgbClr val="FFFFFF"/>
                </a:solidFill>
                <a:latin typeface="+mj-lt"/>
              </a:rPr>
              <a:t>                   </a:t>
            </a:r>
          </a:p>
          <a:p>
            <a:pPr>
              <a:defRPr/>
            </a:pPr>
            <a:r>
              <a:rPr lang="de-DE" sz="5400" dirty="0">
                <a:solidFill>
                  <a:srgbClr val="FFFFFF"/>
                </a:solidFill>
                <a:latin typeface="+mj-lt"/>
              </a:rPr>
              <a:t>         </a:t>
            </a:r>
            <a:r>
              <a:rPr lang="de-DE" sz="5400" dirty="0">
                <a:solidFill>
                  <a:srgbClr val="FFFFFF"/>
                </a:solidFill>
                <a:latin typeface="URWGroteskTLigExtNar" pitchFamily="2" charset="0"/>
              </a:rPr>
              <a:t>Kontakt</a:t>
            </a:r>
            <a:endParaRPr lang="en-US" sz="5400" dirty="0">
              <a:solidFill>
                <a:srgbClr val="FFFFFF"/>
              </a:solidFill>
              <a:latin typeface="URWGroteskTLigExtNar" pitchFamily="2" charset="0"/>
            </a:endParaRPr>
          </a:p>
          <a:p>
            <a:pPr>
              <a:defRPr/>
            </a:pPr>
            <a:endParaRPr lang="de-DE" sz="5400" dirty="0">
              <a:latin typeface="+mj-lt"/>
            </a:endParaRPr>
          </a:p>
        </p:txBody>
      </p:sp>
    </p:spTree>
    <p:extLst>
      <p:ext uri="{BB962C8B-B14F-4D97-AF65-F5344CB8AC3E}">
        <p14:creationId xmlns:p14="http://schemas.microsoft.com/office/powerpoint/2010/main" val="206285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noProof="0" dirty="0">
                <a:ln>
                  <a:noFill/>
                </a:ln>
                <a:solidFill>
                  <a:srgbClr val="FFFFFF"/>
                </a:solidFill>
                <a:effectLst/>
                <a:uLnTx/>
                <a:uFillTx/>
                <a:latin typeface="URWGroteskTLigExtNar" pitchFamily="2" charset="0"/>
                <a:ea typeface="+mn-ea"/>
                <a:cs typeface="+mn-cs"/>
              </a:rPr>
              <a:t>Trekkingtour </a:t>
            </a:r>
            <a:r>
              <a:rPr kumimoji="0" lang="de-DE" sz="5400" b="0" i="0" u="none" strike="noStrike" kern="1200" cap="none" spc="0" normalizeH="0" baseline="0" noProof="0" dirty="0" err="1">
                <a:ln>
                  <a:noFill/>
                </a:ln>
                <a:solidFill>
                  <a:srgbClr val="FFFFFF"/>
                </a:solidFill>
                <a:effectLst/>
                <a:uLnTx/>
                <a:uFillTx/>
                <a:latin typeface="URWGroteskTLigExtNar" pitchFamily="2" charset="0"/>
                <a:ea typeface="+mn-ea"/>
                <a:cs typeface="+mn-cs"/>
              </a:rPr>
              <a:t>Cinque</a:t>
            </a:r>
            <a:r>
              <a:rPr kumimoji="0" lang="de-DE" sz="5400" b="0" i="0" u="none" strike="noStrike" kern="1200" cap="none" spc="0" normalizeH="0" baseline="0" noProof="0" dirty="0">
                <a:ln>
                  <a:noFill/>
                </a:ln>
                <a:solidFill>
                  <a:srgbClr val="FFFFFF"/>
                </a:solidFill>
                <a:effectLst/>
                <a:uLnTx/>
                <a:uFillTx/>
                <a:latin typeface="URWGroteskTLigExtNar" pitchFamily="2" charset="0"/>
                <a:ea typeface="+mn-ea"/>
                <a:cs typeface="+mn-cs"/>
              </a:rPr>
              <a:t> </a:t>
            </a:r>
            <a:r>
              <a:rPr kumimoji="0" lang="de-DE" sz="5400" b="0" i="0" u="none" strike="noStrike" kern="1200" cap="none" spc="0" normalizeH="0" baseline="0" noProof="0" dirty="0" err="1">
                <a:ln>
                  <a:noFill/>
                </a:ln>
                <a:solidFill>
                  <a:srgbClr val="FFFFFF"/>
                </a:solidFill>
                <a:effectLst/>
                <a:uLnTx/>
                <a:uFillTx/>
                <a:latin typeface="URWGroteskTLigExtNar" pitchFamily="2" charset="0"/>
                <a:ea typeface="+mn-ea"/>
                <a:cs typeface="+mn-cs"/>
              </a:rPr>
              <a:t>Terre</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2353955"/>
            <a:ext cx="10309505" cy="5781943"/>
          </a:xfrm>
          <a:prstGeom prst="rect">
            <a:avLst/>
          </a:prstGeom>
        </p:spPr>
      </p:pic>
      <p:sp>
        <p:nvSpPr>
          <p:cNvPr id="3" name="Textfeld 2"/>
          <p:cNvSpPr txBox="1"/>
          <p:nvPr/>
        </p:nvSpPr>
        <p:spPr>
          <a:xfrm>
            <a:off x="685800" y="2503587"/>
            <a:ext cx="7162800" cy="5632311"/>
          </a:xfrm>
          <a:prstGeom prst="rect">
            <a:avLst/>
          </a:prstGeom>
          <a:noFill/>
        </p:spPr>
        <p:txBody>
          <a:bodyPr wrap="square" rtlCol="0">
            <a:spAutoFit/>
          </a:bodyPr>
          <a:lstStyle/>
          <a:p>
            <a:pPr algn="ctr"/>
            <a:r>
              <a:rPr lang="de-DE" sz="3600" b="1" dirty="0">
                <a:latin typeface="URWGroteskTExtLigExtNar" pitchFamily="2" charset="0"/>
              </a:rPr>
              <a:t>20. bis 25. Mai 2024</a:t>
            </a:r>
          </a:p>
          <a:p>
            <a:pPr algn="ctr"/>
            <a:r>
              <a:rPr lang="de-DE" sz="3600" b="1" dirty="0">
                <a:latin typeface="URWGroteskTExtLigExtNar" pitchFamily="2" charset="0"/>
              </a:rPr>
              <a:t>Italien / Ligurien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Montagabend Nachtzug ab München</a:t>
            </a:r>
          </a:p>
          <a:p>
            <a:pPr marL="571500" indent="-571500" algn="ctr">
              <a:buFont typeface="Arial" panose="020B0604020202020204" pitchFamily="34" charset="0"/>
              <a:buChar char="•"/>
            </a:pPr>
            <a:r>
              <a:rPr lang="de-DE" sz="3600" b="1" dirty="0">
                <a:latin typeface="URWGroteskTExtLigExtNar" pitchFamily="2" charset="0"/>
              </a:rPr>
              <a:t>UNESCO-Weltkulturerbe</a:t>
            </a:r>
          </a:p>
          <a:p>
            <a:pPr marL="571500" indent="-571500" algn="ctr">
              <a:buFont typeface="Arial" panose="020B0604020202020204" pitchFamily="34" charset="0"/>
              <a:buChar char="•"/>
            </a:pPr>
            <a:r>
              <a:rPr lang="de-DE" sz="3600" b="1" dirty="0">
                <a:latin typeface="URWGroteskTExtLigExtNar" pitchFamily="2" charset="0"/>
              </a:rPr>
              <a:t>Wein- und Olivenhaine</a:t>
            </a:r>
          </a:p>
          <a:p>
            <a:pPr marL="571500" indent="-571500" algn="ctr">
              <a:buFont typeface="Arial" panose="020B0604020202020204" pitchFamily="34" charset="0"/>
              <a:buChar char="•"/>
            </a:pPr>
            <a:r>
              <a:rPr lang="de-DE" sz="3600" b="1" dirty="0">
                <a:latin typeface="URWGroteskTExtLigExtNar" pitchFamily="2" charset="0"/>
              </a:rPr>
              <a:t>Berge und Strand</a:t>
            </a:r>
          </a:p>
          <a:p>
            <a:pPr marL="571500" indent="-571500" algn="ctr">
              <a:buFont typeface="Arial" panose="020B0604020202020204" pitchFamily="34" charset="0"/>
              <a:buChar char="•"/>
            </a:pPr>
            <a:r>
              <a:rPr lang="de-DE" sz="3600" b="1" dirty="0">
                <a:latin typeface="URWGroteskTExtLigExtNar" pitchFamily="2" charset="0"/>
              </a:rPr>
              <a:t>Übernachtung im Zelt und gemeinsames Kochen</a:t>
            </a:r>
          </a:p>
          <a:p>
            <a:pPr marL="571500" indent="-571500" algn="ctr">
              <a:buFont typeface="Arial" panose="020B0604020202020204" pitchFamily="34" charset="0"/>
              <a:buChar char="•"/>
            </a:pPr>
            <a:endParaRPr lang="de-DE" sz="3600" b="1" dirty="0">
              <a:latin typeface="URWGroteskTExtLigExtNar" pitchFamily="2" charset="0"/>
            </a:endParaRPr>
          </a:p>
        </p:txBody>
      </p:sp>
      <p:sp>
        <p:nvSpPr>
          <p:cNvPr id="6" name="Rechteck 5">
            <a:extLst>
              <a:ext uri="{FF2B5EF4-FFF2-40B4-BE49-F238E27FC236}">
                <a16:creationId xmlns:a16="http://schemas.microsoft.com/office/drawing/2014/main" id="{59EE910F-75D8-4608-B345-E5483A4C78BB}"/>
              </a:ext>
            </a:extLst>
          </p:cNvPr>
          <p:cNvSpPr/>
          <p:nvPr/>
        </p:nvSpPr>
        <p:spPr>
          <a:xfrm>
            <a:off x="11049000" y="4610100"/>
            <a:ext cx="3962400" cy="830997"/>
          </a:xfrm>
          <a:prstGeom prst="rect">
            <a:avLst/>
          </a:prstGeom>
          <a:solidFill>
            <a:schemeClr val="bg1"/>
          </a:solidFill>
        </p:spPr>
        <p:txBody>
          <a:bodyPr wrap="square">
            <a:spAutoFit/>
          </a:bodyPr>
          <a:lstStyle/>
          <a:p>
            <a:r>
              <a:rPr lang="de-DE" sz="4800" dirty="0">
                <a:solidFill>
                  <a:srgbClr val="005B38"/>
                </a:solidFill>
                <a:effectLst>
                  <a:outerShdw blurRad="38100" dist="38100" dir="2700000" algn="tl">
                    <a:srgbClr val="000000">
                      <a:alpha val="43137"/>
                    </a:srgbClr>
                  </a:outerShdw>
                </a:effectLst>
                <a:latin typeface="URWGroteskTLigExtNar" pitchFamily="2" charset="0"/>
              </a:rPr>
              <a:t>*AUSGEBUCHT*</a:t>
            </a:r>
          </a:p>
        </p:txBody>
      </p:sp>
    </p:spTree>
    <p:extLst>
      <p:ext uri="{BB962C8B-B14F-4D97-AF65-F5344CB8AC3E}">
        <p14:creationId xmlns:p14="http://schemas.microsoft.com/office/powerpoint/2010/main" val="325713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noProof="0" dirty="0">
                <a:ln>
                  <a:noFill/>
                </a:ln>
                <a:solidFill>
                  <a:srgbClr val="FFFFFF"/>
                </a:solidFill>
                <a:effectLst/>
                <a:uLnTx/>
                <a:uFillTx/>
                <a:latin typeface="URWGroteskTLigExtNar" pitchFamily="2" charset="0"/>
                <a:ea typeface="+mn-ea"/>
                <a:cs typeface="+mn-cs"/>
              </a:rPr>
              <a:t>Outdoor-Erste-Hilfe</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6640" y="2353955"/>
            <a:ext cx="7709256" cy="5781943"/>
          </a:xfrm>
          <a:prstGeom prst="rect">
            <a:avLst/>
          </a:prstGeom>
        </p:spPr>
      </p:pic>
      <p:sp>
        <p:nvSpPr>
          <p:cNvPr id="3" name="Textfeld 2"/>
          <p:cNvSpPr txBox="1"/>
          <p:nvPr/>
        </p:nvSpPr>
        <p:spPr>
          <a:xfrm>
            <a:off x="685800" y="2503587"/>
            <a:ext cx="7162800" cy="5078313"/>
          </a:xfrm>
          <a:prstGeom prst="rect">
            <a:avLst/>
          </a:prstGeom>
          <a:noFill/>
        </p:spPr>
        <p:txBody>
          <a:bodyPr wrap="square" rtlCol="0">
            <a:spAutoFit/>
          </a:bodyPr>
          <a:lstStyle/>
          <a:p>
            <a:pPr algn="ctr"/>
            <a:r>
              <a:rPr lang="de-DE" sz="3600" b="1" dirty="0">
                <a:latin typeface="URWGroteskTExtLigExtNar" pitchFamily="2" charset="0"/>
              </a:rPr>
              <a:t>07. bis 09. Juni 2024</a:t>
            </a:r>
          </a:p>
          <a:p>
            <a:pPr algn="ctr"/>
            <a:r>
              <a:rPr lang="de-DE" sz="3600" b="1" dirty="0">
                <a:latin typeface="URWGroteskTExtLigExtNar" pitchFamily="2" charset="0"/>
              </a:rPr>
              <a:t>In der Rhön, Ludwigsturm / Bad Kissingen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Gilt für </a:t>
            </a:r>
            <a:r>
              <a:rPr lang="de-DE" sz="3600" b="1" dirty="0" err="1">
                <a:latin typeface="URWGroteskTExtLigExtNar" pitchFamily="2" charset="0"/>
              </a:rPr>
              <a:t>JuLeiCa</a:t>
            </a:r>
            <a:r>
              <a:rPr lang="de-DE" sz="3600" b="1" dirty="0">
                <a:latin typeface="URWGroteskTExtLigExtNar" pitchFamily="2" charset="0"/>
              </a:rPr>
              <a:t> und Führerschein</a:t>
            </a:r>
          </a:p>
          <a:p>
            <a:pPr marL="571500" indent="-571500" algn="ctr">
              <a:buFont typeface="Arial" panose="020B0604020202020204" pitchFamily="34" charset="0"/>
              <a:buChar char="•"/>
            </a:pPr>
            <a:r>
              <a:rPr lang="de-DE" sz="3600" b="1" dirty="0">
                <a:latin typeface="URWGroteskTExtLigExtNar" pitchFamily="2" charset="0"/>
              </a:rPr>
              <a:t>Kenntnisse für draußen und unterwegs</a:t>
            </a:r>
          </a:p>
          <a:p>
            <a:pPr marL="571500" indent="-571500" algn="ctr">
              <a:buFont typeface="Arial" panose="020B0604020202020204" pitchFamily="34" charset="0"/>
              <a:buChar char="•"/>
            </a:pPr>
            <a:r>
              <a:rPr lang="de-DE" sz="3600" b="1" dirty="0">
                <a:latin typeface="URWGroteskTExtLigExtNar" pitchFamily="2" charset="0"/>
              </a:rPr>
              <a:t>Erlebnispädagogische Inhalte</a:t>
            </a:r>
          </a:p>
          <a:p>
            <a:pPr marL="571500" indent="-571500" algn="ctr">
              <a:buFont typeface="Arial" panose="020B0604020202020204" pitchFamily="34" charset="0"/>
              <a:buChar char="•"/>
            </a:pPr>
            <a:r>
              <a:rPr lang="de-DE" sz="3600" b="1" dirty="0">
                <a:latin typeface="URWGroteskTExtLigExtNar" pitchFamily="2" charset="0"/>
              </a:rPr>
              <a:t>Spiele und Aktionen für Gruppenaktionen</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17813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Outdoor-Kids-Lehrgang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77400" y="1792209"/>
            <a:ext cx="6761244" cy="6780291"/>
          </a:xfrm>
          <a:prstGeom prst="rect">
            <a:avLst/>
          </a:prstGeom>
        </p:spPr>
      </p:pic>
      <p:sp>
        <p:nvSpPr>
          <p:cNvPr id="3" name="Textfeld 2"/>
          <p:cNvSpPr txBox="1"/>
          <p:nvPr/>
        </p:nvSpPr>
        <p:spPr>
          <a:xfrm>
            <a:off x="685800" y="2503587"/>
            <a:ext cx="7162800" cy="6186309"/>
          </a:xfrm>
          <a:prstGeom prst="rect">
            <a:avLst/>
          </a:prstGeom>
          <a:noFill/>
        </p:spPr>
        <p:txBody>
          <a:bodyPr wrap="square" rtlCol="0">
            <a:spAutoFit/>
          </a:bodyPr>
          <a:lstStyle/>
          <a:p>
            <a:pPr algn="ctr"/>
            <a:r>
              <a:rPr lang="de-DE" sz="3600" b="1" dirty="0">
                <a:latin typeface="URWGroteskTExtLigExtNar" pitchFamily="2" charset="0"/>
              </a:rPr>
              <a:t>22. Juni 2024</a:t>
            </a:r>
          </a:p>
          <a:p>
            <a:pPr algn="ctr"/>
            <a:r>
              <a:rPr lang="de-DE" sz="3600" b="1" dirty="0">
                <a:latin typeface="URWGroteskTExtLigExtNar" pitchFamily="2" charset="0"/>
              </a:rPr>
              <a:t>Füssen im Allgäu</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Für Jugendleitungen, Eltern u. a.</a:t>
            </a:r>
          </a:p>
          <a:p>
            <a:pPr marL="571500" indent="-571500" algn="ctr">
              <a:buFont typeface="Arial" panose="020B0604020202020204" pitchFamily="34" charset="0"/>
              <a:buChar char="•"/>
            </a:pPr>
            <a:r>
              <a:rPr lang="de-DE" sz="3600" b="1" dirty="0">
                <a:latin typeface="URWGroteskTExtLigExtNar" pitchFamily="2" charset="0"/>
              </a:rPr>
              <a:t>Anwendung der Outdoor-Kids-Programminhalte</a:t>
            </a:r>
          </a:p>
          <a:p>
            <a:pPr marL="571500" indent="-571500" algn="ctr">
              <a:buFont typeface="Arial" panose="020B0604020202020204" pitchFamily="34" charset="0"/>
              <a:buChar char="•"/>
            </a:pPr>
            <a:r>
              <a:rPr lang="de-DE" sz="3600" b="1" dirty="0">
                <a:latin typeface="URWGroteskTExtLigExtNar" pitchFamily="2" charset="0"/>
              </a:rPr>
              <a:t>Kinder und Familien für </a:t>
            </a:r>
            <a:r>
              <a:rPr lang="de-DE" sz="3600" b="1" dirty="0" err="1">
                <a:latin typeface="URWGroteskTExtLigExtNar" pitchFamily="2" charset="0"/>
              </a:rPr>
              <a:t>Draußenaktivitäten</a:t>
            </a:r>
            <a:r>
              <a:rPr lang="de-DE" sz="3600" b="1" dirty="0">
                <a:latin typeface="URWGroteskTExtLigExtNar" pitchFamily="2" charset="0"/>
              </a:rPr>
              <a:t> begeistern</a:t>
            </a:r>
          </a:p>
          <a:p>
            <a:pPr marL="571500" indent="-571500" algn="ctr">
              <a:buFont typeface="Arial" panose="020B0604020202020204" pitchFamily="34" charset="0"/>
              <a:buChar char="•"/>
            </a:pPr>
            <a:r>
              <a:rPr lang="de-DE" sz="3600" b="1" dirty="0">
                <a:latin typeface="URWGroteskTExtLigExtNar" pitchFamily="2" charset="0"/>
              </a:rPr>
              <a:t>Auf Einladung von Wandern und Erleben Allgäu</a:t>
            </a: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231276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Stammtischparoli</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7466" y="2095500"/>
            <a:ext cx="8435547" cy="6324599"/>
          </a:xfrm>
          <a:prstGeom prst="rect">
            <a:avLst/>
          </a:prstGeom>
        </p:spPr>
      </p:pic>
      <p:sp>
        <p:nvSpPr>
          <p:cNvPr id="3" name="Textfeld 2"/>
          <p:cNvSpPr txBox="1"/>
          <p:nvPr/>
        </p:nvSpPr>
        <p:spPr>
          <a:xfrm>
            <a:off x="685800" y="2171700"/>
            <a:ext cx="7162800" cy="6740307"/>
          </a:xfrm>
          <a:prstGeom prst="rect">
            <a:avLst/>
          </a:prstGeom>
          <a:noFill/>
        </p:spPr>
        <p:txBody>
          <a:bodyPr wrap="square" rtlCol="0">
            <a:spAutoFit/>
          </a:bodyPr>
          <a:lstStyle/>
          <a:p>
            <a:pPr algn="ctr"/>
            <a:r>
              <a:rPr lang="de-DE" sz="3600" b="1" dirty="0">
                <a:latin typeface="URWGroteskTExtLigExtNar" pitchFamily="2" charset="0"/>
              </a:rPr>
              <a:t>05. bis 07. Juli 2024</a:t>
            </a:r>
          </a:p>
          <a:p>
            <a:pPr algn="ctr"/>
            <a:r>
              <a:rPr lang="de-DE" sz="3600" b="1" dirty="0">
                <a:latin typeface="URWGroteskTExtLigExtNar" pitchFamily="2" charset="0"/>
              </a:rPr>
              <a:t>Naturfreundehaus </a:t>
            </a:r>
            <a:r>
              <a:rPr lang="de-DE" sz="3600" b="1" dirty="0" err="1">
                <a:latin typeface="URWGroteskTExtLigExtNar" pitchFamily="2" charset="0"/>
              </a:rPr>
              <a:t>Lossetal</a:t>
            </a:r>
            <a:r>
              <a:rPr lang="de-DE" sz="3600" b="1" dirty="0">
                <a:latin typeface="URWGroteskTExtLigExtNar" pitchFamily="2" charset="0"/>
              </a:rPr>
              <a:t> </a:t>
            </a:r>
          </a:p>
          <a:p>
            <a:pPr algn="ctr"/>
            <a:r>
              <a:rPr lang="de-DE" sz="3600" b="1" dirty="0">
                <a:latin typeface="URWGroteskTExtLigExtNar" pitchFamily="2" charset="0"/>
              </a:rPr>
              <a:t>in Kassel-Kaufungen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Populisten und Hassrednerinnen beschränken</a:t>
            </a:r>
          </a:p>
          <a:p>
            <a:pPr marL="571500" indent="-571500" algn="ctr">
              <a:buFont typeface="Arial" panose="020B0604020202020204" pitchFamily="34" charset="0"/>
              <a:buChar char="•"/>
            </a:pPr>
            <a:r>
              <a:rPr lang="de-DE" sz="3600" b="1" dirty="0">
                <a:latin typeface="URWGroteskTExtLigExtNar" pitchFamily="2" charset="0"/>
              </a:rPr>
              <a:t>Entgegnung von Hassparolen</a:t>
            </a:r>
          </a:p>
          <a:p>
            <a:pPr marL="571500" indent="-571500" algn="ctr">
              <a:buFont typeface="Arial" panose="020B0604020202020204" pitchFamily="34" charset="0"/>
              <a:buChar char="•"/>
            </a:pPr>
            <a:r>
              <a:rPr lang="de-DE" sz="3600" b="1" dirty="0">
                <a:latin typeface="URWGroteskTExtLigExtNar" pitchFamily="2" charset="0"/>
              </a:rPr>
              <a:t>Training für Rhetorik und Rechtssicherheit</a:t>
            </a:r>
          </a:p>
          <a:p>
            <a:pPr marL="571500" indent="-571500" algn="ctr">
              <a:buFont typeface="Arial" panose="020B0604020202020204" pitchFamily="34" charset="0"/>
              <a:buChar char="•"/>
            </a:pPr>
            <a:r>
              <a:rPr lang="de-DE" sz="3600" b="1" dirty="0">
                <a:latin typeface="URWGroteskTExtLigExtNar" pitchFamily="2" charset="0"/>
              </a:rPr>
              <a:t>Kooperation mit der Deutschen </a:t>
            </a:r>
            <a:r>
              <a:rPr lang="de-DE" sz="3600" b="1" dirty="0" err="1">
                <a:latin typeface="URWGroteskTExtLigExtNar" pitchFamily="2" charset="0"/>
              </a:rPr>
              <a:t>Schreberjugend</a:t>
            </a:r>
            <a:endParaRPr lang="de-DE" sz="3600" b="1" dirty="0">
              <a:latin typeface="URWGroteskTExtLigExtNar" pitchFamily="2" charset="0"/>
            </a:endParaRP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422368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dirty="0">
                <a:ln>
                  <a:noFill/>
                </a:ln>
                <a:solidFill>
                  <a:srgbClr val="FFFFFF"/>
                </a:solidFill>
                <a:effectLst/>
                <a:uLnTx/>
                <a:uFillTx/>
                <a:latin typeface="URWGroteskTLigExtNar" pitchFamily="2" charset="0"/>
                <a:ea typeface="+mn-ea"/>
                <a:cs typeface="+mn-cs"/>
              </a:rPr>
              <a:t>Naturschutzaktion in der Dübener Heide</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85800" y="2171700"/>
            <a:ext cx="7162800" cy="6186309"/>
          </a:xfrm>
          <a:prstGeom prst="rect">
            <a:avLst/>
          </a:prstGeom>
          <a:noFill/>
        </p:spPr>
        <p:txBody>
          <a:bodyPr wrap="square" rtlCol="0">
            <a:spAutoFit/>
          </a:bodyPr>
          <a:lstStyle/>
          <a:p>
            <a:pPr algn="ctr"/>
            <a:r>
              <a:rPr lang="de-DE" sz="3600" b="1" dirty="0">
                <a:latin typeface="URWGroteskTExtLigExtNar" pitchFamily="2" charset="0"/>
              </a:rPr>
              <a:t>12. bis 14. Juli 2024</a:t>
            </a:r>
          </a:p>
          <a:p>
            <a:pPr algn="ctr"/>
            <a:r>
              <a:rPr lang="de-DE" sz="3600" b="1" dirty="0">
                <a:latin typeface="URWGroteskTExtLigExtNar" pitchFamily="2" charset="0"/>
              </a:rPr>
              <a:t>Naturpark Dübener Heide im Osten Sachsen-Anhalts bzw. Norden Sachsens </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Organisierte Fahrt ab Kassel</a:t>
            </a:r>
          </a:p>
          <a:p>
            <a:pPr marL="571500" indent="-571500" algn="ctr">
              <a:buFont typeface="Arial" panose="020B0604020202020204" pitchFamily="34" charset="0"/>
              <a:buChar char="•"/>
            </a:pP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Naturschutzarbeiten im Naturpark</a:t>
            </a:r>
          </a:p>
          <a:p>
            <a:pPr marL="571500" indent="-571500" algn="ctr">
              <a:buFont typeface="Arial" panose="020B0604020202020204" pitchFamily="34" charset="0"/>
              <a:buChar char="•"/>
            </a:pP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Ab 15 Jahren</a:t>
            </a:r>
          </a:p>
          <a:p>
            <a:pPr marL="571500" indent="-571500" algn="ctr">
              <a:buFont typeface="Arial" panose="020B0604020202020204" pitchFamily="34" charset="0"/>
              <a:buChar char="•"/>
            </a:pP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Mit englischer Partnergruppe</a:t>
            </a:r>
          </a:p>
        </p:txBody>
      </p:sp>
      <p:pic>
        <p:nvPicPr>
          <p:cNvPr id="4" name="Grafik 3">
            <a:extLst>
              <a:ext uri="{FF2B5EF4-FFF2-40B4-BE49-F238E27FC236}">
                <a16:creationId xmlns:a16="http://schemas.microsoft.com/office/drawing/2014/main" id="{8041D589-D21C-4CE4-81FA-FFC5EBD73A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9600" y="1943100"/>
            <a:ext cx="9677400" cy="6451600"/>
          </a:xfrm>
          <a:prstGeom prst="rect">
            <a:avLst/>
          </a:prstGeom>
        </p:spPr>
      </p:pic>
    </p:spTree>
    <p:extLst>
      <p:ext uri="{BB962C8B-B14F-4D97-AF65-F5344CB8AC3E}">
        <p14:creationId xmlns:p14="http://schemas.microsoft.com/office/powerpoint/2010/main" val="102425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Internationale Begegnung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8724" y="2353955"/>
            <a:ext cx="7709257" cy="5781943"/>
          </a:xfrm>
          <a:prstGeom prst="rect">
            <a:avLst/>
          </a:prstGeom>
        </p:spPr>
      </p:pic>
      <p:sp>
        <p:nvSpPr>
          <p:cNvPr id="3" name="Textfeld 2"/>
          <p:cNvSpPr txBox="1"/>
          <p:nvPr/>
        </p:nvSpPr>
        <p:spPr>
          <a:xfrm>
            <a:off x="685800" y="2503587"/>
            <a:ext cx="7162800" cy="6186309"/>
          </a:xfrm>
          <a:prstGeom prst="rect">
            <a:avLst/>
          </a:prstGeom>
          <a:noFill/>
        </p:spPr>
        <p:txBody>
          <a:bodyPr wrap="square" rtlCol="0">
            <a:spAutoFit/>
          </a:bodyPr>
          <a:lstStyle/>
          <a:p>
            <a:pPr algn="ctr"/>
            <a:r>
              <a:rPr lang="de-DE" sz="3600" b="1" dirty="0">
                <a:latin typeface="URWGroteskTExtLigExtNar" pitchFamily="2" charset="0"/>
              </a:rPr>
              <a:t>25. Juli bis 01. August 2024</a:t>
            </a:r>
          </a:p>
          <a:p>
            <a:pPr algn="ctr"/>
            <a:r>
              <a:rPr lang="de-DE" sz="3600" b="1" dirty="0" err="1">
                <a:latin typeface="URWGroteskTExtLigExtNar" pitchFamily="2" charset="0"/>
              </a:rPr>
              <a:t>Bessunger</a:t>
            </a:r>
            <a:r>
              <a:rPr lang="de-DE" sz="3600" b="1" dirty="0">
                <a:latin typeface="URWGroteskTExtLigExtNar" pitchFamily="2" charset="0"/>
              </a:rPr>
              <a:t> Forst / Darmstadt</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Trilateral (drei Länder)</a:t>
            </a:r>
          </a:p>
          <a:p>
            <a:pPr marL="571500" indent="-571500" algn="ctr">
              <a:buFont typeface="Arial" panose="020B0604020202020204" pitchFamily="34" charset="0"/>
              <a:buChar char="•"/>
            </a:pPr>
            <a:r>
              <a:rPr lang="de-DE" sz="3600" b="1" dirty="0">
                <a:latin typeface="URWGroteskTExtLigExtNar" pitchFamily="2" charset="0"/>
              </a:rPr>
              <a:t>Finnland, Frankreich, Deutschland</a:t>
            </a:r>
          </a:p>
          <a:p>
            <a:pPr marL="571500" indent="-571500" algn="ctr">
              <a:buFont typeface="Arial" panose="020B0604020202020204" pitchFamily="34" charset="0"/>
              <a:buChar char="•"/>
            </a:pPr>
            <a:r>
              <a:rPr lang="de-DE" sz="3600" b="1" dirty="0">
                <a:latin typeface="URWGroteskTExtLigExtNar" pitchFamily="2" charset="0"/>
              </a:rPr>
              <a:t>Motto: #</a:t>
            </a:r>
            <a:r>
              <a:rPr lang="de-DE" sz="3600" b="1" dirty="0" err="1">
                <a:latin typeface="URWGroteskTExtLigExtNar" pitchFamily="2" charset="0"/>
              </a:rPr>
              <a:t>togetherforfuture</a:t>
            </a: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Europäische Jugendziele: Grünes Europa und Gutes Lernen </a:t>
            </a:r>
          </a:p>
          <a:p>
            <a:pPr marL="571500" indent="-571500" algn="ctr">
              <a:buFont typeface="Arial" panose="020B0604020202020204" pitchFamily="34" charset="0"/>
              <a:buChar char="•"/>
            </a:pPr>
            <a:r>
              <a:rPr lang="de-DE" sz="3600" b="1" dirty="0">
                <a:latin typeface="URWGroteskTExtLigExtNar" pitchFamily="2" charset="0"/>
              </a:rPr>
              <a:t>Restplätze für 14- bis 19-Jährige, Infos bei svenja.misamer@wanderjugend.de</a:t>
            </a: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1599700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1284</Words>
  <Application>Microsoft Office PowerPoint</Application>
  <PresentationFormat>Benutzerdefiniert</PresentationFormat>
  <Paragraphs>394</Paragraphs>
  <Slides>32</Slides>
  <Notes>31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Calibri</vt:lpstr>
      <vt:lpstr>URWGroteskTExtLigExtNar</vt:lpstr>
      <vt:lpstr>Arial</vt:lpstr>
      <vt:lpstr>URWGroteskTExtLig</vt:lpstr>
      <vt:lpstr>Wingdings</vt:lpstr>
      <vt:lpstr>URWGroteskT</vt:lpstr>
      <vt:lpstr>URWGroteskTLigExtNar</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Frühjahrspräsentation 2024 DWJ</dc:title>
  <dc:creator>Svenja Misamer;´Torsten Flader</dc:creator>
  <cp:lastModifiedBy>Svenja Misamer</cp:lastModifiedBy>
  <cp:revision>130</cp:revision>
  <cp:lastPrinted>2023-06-13T13:28:12Z</cp:lastPrinted>
  <dcterms:created xsi:type="dcterms:W3CDTF">2006-08-16T00:00:00Z</dcterms:created>
  <dcterms:modified xsi:type="dcterms:W3CDTF">2024-02-20T16:57:51Z</dcterms:modified>
  <dc:identifier>DAFXR9yuONY</dc:identifier>
</cp:coreProperties>
</file>