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7" r:id="rId2"/>
    <p:sldId id="306" r:id="rId3"/>
    <p:sldId id="305" r:id="rId4"/>
    <p:sldId id="318" r:id="rId5"/>
    <p:sldId id="310" r:id="rId6"/>
    <p:sldId id="286" r:id="rId7"/>
    <p:sldId id="290" r:id="rId8"/>
    <p:sldId id="299" r:id="rId9"/>
    <p:sldId id="295" r:id="rId10"/>
    <p:sldId id="283" r:id="rId11"/>
    <p:sldId id="301" r:id="rId12"/>
    <p:sldId id="311" r:id="rId13"/>
    <p:sldId id="304" r:id="rId14"/>
    <p:sldId id="308" r:id="rId15"/>
    <p:sldId id="316" r:id="rId16"/>
    <p:sldId id="303" r:id="rId17"/>
    <p:sldId id="309" r:id="rId18"/>
    <p:sldId id="312" r:id="rId19"/>
    <p:sldId id="317" r:id="rId20"/>
    <p:sldId id="307" r:id="rId21"/>
    <p:sldId id="315" r:id="rId22"/>
    <p:sldId id="302" r:id="rId23"/>
    <p:sldId id="314" r:id="rId24"/>
    <p:sldId id="300" r:id="rId25"/>
    <p:sldId id="294" r:id="rId26"/>
    <p:sldId id="298" r:id="rId27"/>
    <p:sldId id="270" r:id="rId28"/>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1F29"/>
    <a:srgbClr val="0094C6"/>
    <a:srgbClr val="AFCA0B"/>
    <a:srgbClr val="ED9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60"/>
  </p:normalViewPr>
  <p:slideViewPr>
    <p:cSldViewPr>
      <p:cViewPr varScale="1">
        <p:scale>
          <a:sx n="69" d="100"/>
          <a:sy n="69" d="100"/>
        </p:scale>
        <p:origin x="111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678FCB8-321F-4AE0-9A5E-FB478469BC0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DE"/>
          </a:p>
        </p:txBody>
      </p:sp>
      <p:sp>
        <p:nvSpPr>
          <p:cNvPr id="3" name="Datumsplatzhalter 2">
            <a:extLst>
              <a:ext uri="{FF2B5EF4-FFF2-40B4-BE49-F238E27FC236}">
                <a16:creationId xmlns:a16="http://schemas.microsoft.com/office/drawing/2014/main" id="{37A32AEE-BE5C-4929-8D4C-560EA549BA4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2C5A50E-CE36-4DFA-B8F1-D946FBB0B08D}" type="datetimeFigureOut">
              <a:rPr lang="de-DE"/>
              <a:pPr>
                <a:defRPr/>
              </a:pPr>
              <a:t>21.02.2021</a:t>
            </a:fld>
            <a:endParaRPr lang="de-DE"/>
          </a:p>
        </p:txBody>
      </p:sp>
      <p:sp>
        <p:nvSpPr>
          <p:cNvPr id="4" name="Folienbildplatzhalter 3">
            <a:extLst>
              <a:ext uri="{FF2B5EF4-FFF2-40B4-BE49-F238E27FC236}">
                <a16:creationId xmlns:a16="http://schemas.microsoft.com/office/drawing/2014/main" id="{04745D14-51C5-48D1-8B67-B7225A06825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12FF06B1-CDD1-4868-A91A-DBF5F70B309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D4504116-92A5-4F58-BB5B-D81DC9CF83C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DE"/>
          </a:p>
        </p:txBody>
      </p:sp>
      <p:sp>
        <p:nvSpPr>
          <p:cNvPr id="7" name="Foliennummernplatzhalter 6">
            <a:extLst>
              <a:ext uri="{FF2B5EF4-FFF2-40B4-BE49-F238E27FC236}">
                <a16:creationId xmlns:a16="http://schemas.microsoft.com/office/drawing/2014/main" id="{7196BF95-88E7-4676-86F9-326ADB2C75C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303352D-3229-4CB5-9DF1-80DB12D21401}"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Fußzeilenplatzhalter 4">
            <a:extLst>
              <a:ext uri="{FF2B5EF4-FFF2-40B4-BE49-F238E27FC236}">
                <a16:creationId xmlns:a16="http://schemas.microsoft.com/office/drawing/2014/main" id="{E63439BB-F61F-4A04-9FB8-C69944BBC3F8}"/>
              </a:ext>
            </a:extLst>
          </p:cNvPr>
          <p:cNvSpPr>
            <a:spLocks noGrp="1"/>
          </p:cNvSpPr>
          <p:nvPr>
            <p:ph type="ftr" sz="quarter" idx="10"/>
          </p:nvPr>
        </p:nvSpPr>
        <p:spPr/>
        <p:txBody>
          <a:bodyPr/>
          <a:lstStyle>
            <a:lvl1pPr>
              <a:defRPr/>
            </a:lvl1pPr>
          </a:lstStyle>
          <a:p>
            <a:pPr>
              <a:defRPr/>
            </a:pPr>
            <a:r>
              <a:rPr lang="de-DE"/>
              <a:t>Mitgliederversammlung DWT 2017 Eisenach</a:t>
            </a:r>
          </a:p>
        </p:txBody>
      </p:sp>
      <p:sp>
        <p:nvSpPr>
          <p:cNvPr id="5" name="Foliennummernplatzhalter 5">
            <a:extLst>
              <a:ext uri="{FF2B5EF4-FFF2-40B4-BE49-F238E27FC236}">
                <a16:creationId xmlns:a16="http://schemas.microsoft.com/office/drawing/2014/main" id="{98A6B993-B781-492E-8E42-E4F39EB6A883}"/>
              </a:ext>
            </a:extLst>
          </p:cNvPr>
          <p:cNvSpPr>
            <a:spLocks noGrp="1"/>
          </p:cNvSpPr>
          <p:nvPr>
            <p:ph type="sldNum" sz="quarter" idx="11"/>
          </p:nvPr>
        </p:nvSpPr>
        <p:spPr/>
        <p:txBody>
          <a:bodyPr/>
          <a:lstStyle>
            <a:lvl1pPr>
              <a:defRPr/>
            </a:lvl1pPr>
          </a:lstStyle>
          <a:p>
            <a:pPr>
              <a:defRPr/>
            </a:pPr>
            <a:fld id="{30829AAE-9BD2-4874-815C-3B5496C43708}" type="slidenum">
              <a:rPr lang="de-DE" altLang="de-DE"/>
              <a:pPr>
                <a:defRPr/>
              </a:pPr>
              <a:t>‹Nr.›</a:t>
            </a:fld>
            <a:endParaRPr lang="de-DE" altLang="de-DE"/>
          </a:p>
        </p:txBody>
      </p:sp>
    </p:spTree>
    <p:extLst>
      <p:ext uri="{BB962C8B-B14F-4D97-AF65-F5344CB8AC3E}">
        <p14:creationId xmlns:p14="http://schemas.microsoft.com/office/powerpoint/2010/main" val="1945195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4">
            <a:extLst>
              <a:ext uri="{FF2B5EF4-FFF2-40B4-BE49-F238E27FC236}">
                <a16:creationId xmlns:a16="http://schemas.microsoft.com/office/drawing/2014/main" id="{700E7E72-D7E1-494F-918D-F82A71BE778B}"/>
              </a:ext>
            </a:extLst>
          </p:cNvPr>
          <p:cNvSpPr>
            <a:spLocks noGrp="1"/>
          </p:cNvSpPr>
          <p:nvPr>
            <p:ph type="ftr" sz="quarter" idx="10"/>
          </p:nvPr>
        </p:nvSpPr>
        <p:spPr/>
        <p:txBody>
          <a:bodyPr/>
          <a:lstStyle>
            <a:lvl1pPr>
              <a:defRPr/>
            </a:lvl1pPr>
          </a:lstStyle>
          <a:p>
            <a:pPr>
              <a:defRPr/>
            </a:pPr>
            <a:r>
              <a:rPr lang="de-DE"/>
              <a:t>Mitgliederversammlung DWT 2017 Eisenach</a:t>
            </a:r>
          </a:p>
        </p:txBody>
      </p:sp>
      <p:sp>
        <p:nvSpPr>
          <p:cNvPr id="5" name="Foliennummernplatzhalter 5">
            <a:extLst>
              <a:ext uri="{FF2B5EF4-FFF2-40B4-BE49-F238E27FC236}">
                <a16:creationId xmlns:a16="http://schemas.microsoft.com/office/drawing/2014/main" id="{4BE6B93F-C758-4071-AAFF-835EF49B79EF}"/>
              </a:ext>
            </a:extLst>
          </p:cNvPr>
          <p:cNvSpPr>
            <a:spLocks noGrp="1"/>
          </p:cNvSpPr>
          <p:nvPr>
            <p:ph type="sldNum" sz="quarter" idx="11"/>
          </p:nvPr>
        </p:nvSpPr>
        <p:spPr/>
        <p:txBody>
          <a:bodyPr/>
          <a:lstStyle>
            <a:lvl1pPr>
              <a:defRPr/>
            </a:lvl1pPr>
          </a:lstStyle>
          <a:p>
            <a:pPr>
              <a:defRPr/>
            </a:pPr>
            <a:fld id="{17E242DF-EDF6-40C8-BD1F-D8B7A0C0EE86}" type="slidenum">
              <a:rPr lang="de-DE" altLang="de-DE"/>
              <a:pPr>
                <a:defRPr/>
              </a:pPr>
              <a:t>‹Nr.›</a:t>
            </a:fld>
            <a:endParaRPr lang="de-DE" altLang="de-DE"/>
          </a:p>
        </p:txBody>
      </p:sp>
    </p:spTree>
    <p:extLst>
      <p:ext uri="{BB962C8B-B14F-4D97-AF65-F5344CB8AC3E}">
        <p14:creationId xmlns:p14="http://schemas.microsoft.com/office/powerpoint/2010/main" val="194923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4">
            <a:extLst>
              <a:ext uri="{FF2B5EF4-FFF2-40B4-BE49-F238E27FC236}">
                <a16:creationId xmlns:a16="http://schemas.microsoft.com/office/drawing/2014/main" id="{E46F2BE0-C914-4D08-BCB2-C6EEFF291E53}"/>
              </a:ext>
            </a:extLst>
          </p:cNvPr>
          <p:cNvSpPr>
            <a:spLocks noGrp="1"/>
          </p:cNvSpPr>
          <p:nvPr>
            <p:ph type="ftr" sz="quarter" idx="10"/>
          </p:nvPr>
        </p:nvSpPr>
        <p:spPr/>
        <p:txBody>
          <a:bodyPr/>
          <a:lstStyle>
            <a:lvl1pPr>
              <a:defRPr/>
            </a:lvl1pPr>
          </a:lstStyle>
          <a:p>
            <a:pPr>
              <a:defRPr/>
            </a:pPr>
            <a:r>
              <a:rPr lang="de-DE"/>
              <a:t>Mitgliederversammlung DWT 2017 Eisenach</a:t>
            </a:r>
          </a:p>
        </p:txBody>
      </p:sp>
      <p:sp>
        <p:nvSpPr>
          <p:cNvPr id="5" name="Foliennummernplatzhalter 5">
            <a:extLst>
              <a:ext uri="{FF2B5EF4-FFF2-40B4-BE49-F238E27FC236}">
                <a16:creationId xmlns:a16="http://schemas.microsoft.com/office/drawing/2014/main" id="{132E6C9B-1050-4104-8F84-5DA30AF32B30}"/>
              </a:ext>
            </a:extLst>
          </p:cNvPr>
          <p:cNvSpPr>
            <a:spLocks noGrp="1"/>
          </p:cNvSpPr>
          <p:nvPr>
            <p:ph type="sldNum" sz="quarter" idx="11"/>
          </p:nvPr>
        </p:nvSpPr>
        <p:spPr/>
        <p:txBody>
          <a:bodyPr/>
          <a:lstStyle>
            <a:lvl1pPr>
              <a:defRPr/>
            </a:lvl1pPr>
          </a:lstStyle>
          <a:p>
            <a:pPr>
              <a:defRPr/>
            </a:pPr>
            <a:fld id="{9CB1AFD0-7C96-4B90-B597-911A00E62348}" type="slidenum">
              <a:rPr lang="de-DE" altLang="de-DE"/>
              <a:pPr>
                <a:defRPr/>
              </a:pPr>
              <a:t>‹Nr.›</a:t>
            </a:fld>
            <a:endParaRPr lang="de-DE" altLang="de-DE"/>
          </a:p>
        </p:txBody>
      </p:sp>
    </p:spTree>
    <p:extLst>
      <p:ext uri="{BB962C8B-B14F-4D97-AF65-F5344CB8AC3E}">
        <p14:creationId xmlns:p14="http://schemas.microsoft.com/office/powerpoint/2010/main" val="68441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BC2EC4E-01AE-4367-A616-1A3AE4E6237A}"/>
              </a:ext>
            </a:extLst>
          </p:cNvPr>
          <p:cNvSpPr/>
          <p:nvPr userDrawn="1"/>
        </p:nvSpPr>
        <p:spPr>
          <a:xfrm>
            <a:off x="0" y="0"/>
            <a:ext cx="9144000" cy="6237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Tree>
    <p:extLst>
      <p:ext uri="{BB962C8B-B14F-4D97-AF65-F5344CB8AC3E}">
        <p14:creationId xmlns:p14="http://schemas.microsoft.com/office/powerpoint/2010/main" val="21845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Tree>
    <p:extLst>
      <p:ext uri="{BB962C8B-B14F-4D97-AF65-F5344CB8AC3E}">
        <p14:creationId xmlns:p14="http://schemas.microsoft.com/office/powerpoint/2010/main" val="242477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1D91B69A-D56B-4FF3-8507-360E5A4D625F}"/>
              </a:ext>
            </a:extLst>
          </p:cNvPr>
          <p:cNvSpPr>
            <a:spLocks noGrp="1"/>
          </p:cNvSpPr>
          <p:nvPr>
            <p:ph type="ftr" sz="quarter" idx="10"/>
          </p:nvPr>
        </p:nvSpPr>
        <p:spPr/>
        <p:txBody>
          <a:bodyPr/>
          <a:lstStyle>
            <a:lvl1pPr>
              <a:defRPr/>
            </a:lvl1pPr>
          </a:lstStyle>
          <a:p>
            <a:pPr>
              <a:defRPr/>
            </a:pPr>
            <a:r>
              <a:rPr lang="de-DE"/>
              <a:t>Mitgliederversammlung DWT 2017 Eisenach</a:t>
            </a:r>
          </a:p>
        </p:txBody>
      </p:sp>
      <p:sp>
        <p:nvSpPr>
          <p:cNvPr id="6" name="Foliennummernplatzhalter 5">
            <a:extLst>
              <a:ext uri="{FF2B5EF4-FFF2-40B4-BE49-F238E27FC236}">
                <a16:creationId xmlns:a16="http://schemas.microsoft.com/office/drawing/2014/main" id="{80D07950-D65B-48E9-AD5D-0295FD9E7580}"/>
              </a:ext>
            </a:extLst>
          </p:cNvPr>
          <p:cNvSpPr>
            <a:spLocks noGrp="1"/>
          </p:cNvSpPr>
          <p:nvPr>
            <p:ph type="sldNum" sz="quarter" idx="11"/>
          </p:nvPr>
        </p:nvSpPr>
        <p:spPr/>
        <p:txBody>
          <a:bodyPr/>
          <a:lstStyle>
            <a:lvl1pPr>
              <a:defRPr/>
            </a:lvl1pPr>
          </a:lstStyle>
          <a:p>
            <a:pPr>
              <a:defRPr/>
            </a:pPr>
            <a:fld id="{4D446265-1448-4546-A194-9078B13F87C0}" type="slidenum">
              <a:rPr lang="de-DE" altLang="de-DE"/>
              <a:pPr>
                <a:defRPr/>
              </a:pPr>
              <a:t>‹Nr.›</a:t>
            </a:fld>
            <a:endParaRPr lang="de-DE" altLang="de-DE"/>
          </a:p>
        </p:txBody>
      </p:sp>
    </p:spTree>
    <p:extLst>
      <p:ext uri="{BB962C8B-B14F-4D97-AF65-F5344CB8AC3E}">
        <p14:creationId xmlns:p14="http://schemas.microsoft.com/office/powerpoint/2010/main" val="1825796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4">
            <a:extLst>
              <a:ext uri="{FF2B5EF4-FFF2-40B4-BE49-F238E27FC236}">
                <a16:creationId xmlns:a16="http://schemas.microsoft.com/office/drawing/2014/main" id="{6BFDAAE5-5324-4B11-A34D-0BC541197338}"/>
              </a:ext>
            </a:extLst>
          </p:cNvPr>
          <p:cNvSpPr>
            <a:spLocks noGrp="1"/>
          </p:cNvSpPr>
          <p:nvPr>
            <p:ph type="ftr" sz="quarter" idx="10"/>
          </p:nvPr>
        </p:nvSpPr>
        <p:spPr/>
        <p:txBody>
          <a:bodyPr/>
          <a:lstStyle>
            <a:lvl1pPr>
              <a:defRPr/>
            </a:lvl1pPr>
          </a:lstStyle>
          <a:p>
            <a:pPr>
              <a:defRPr/>
            </a:pPr>
            <a:r>
              <a:rPr lang="de-DE"/>
              <a:t>Mitgliederversammlung DWT 2017 Eisenach</a:t>
            </a:r>
          </a:p>
        </p:txBody>
      </p:sp>
      <p:sp>
        <p:nvSpPr>
          <p:cNvPr id="8" name="Foliennummernplatzhalter 5">
            <a:extLst>
              <a:ext uri="{FF2B5EF4-FFF2-40B4-BE49-F238E27FC236}">
                <a16:creationId xmlns:a16="http://schemas.microsoft.com/office/drawing/2014/main" id="{E91918D0-EACE-4165-9EBA-E19EDA711946}"/>
              </a:ext>
            </a:extLst>
          </p:cNvPr>
          <p:cNvSpPr>
            <a:spLocks noGrp="1"/>
          </p:cNvSpPr>
          <p:nvPr>
            <p:ph type="sldNum" sz="quarter" idx="11"/>
          </p:nvPr>
        </p:nvSpPr>
        <p:spPr/>
        <p:txBody>
          <a:bodyPr/>
          <a:lstStyle>
            <a:lvl1pPr>
              <a:defRPr/>
            </a:lvl1pPr>
          </a:lstStyle>
          <a:p>
            <a:pPr>
              <a:defRPr/>
            </a:pPr>
            <a:fld id="{01A28B17-899F-4AE6-A6C5-7D071BEF9214}" type="slidenum">
              <a:rPr lang="de-DE" altLang="de-DE"/>
              <a:pPr>
                <a:defRPr/>
              </a:pPr>
              <a:t>‹Nr.›</a:t>
            </a:fld>
            <a:endParaRPr lang="de-DE" altLang="de-DE"/>
          </a:p>
        </p:txBody>
      </p:sp>
    </p:spTree>
    <p:extLst>
      <p:ext uri="{BB962C8B-B14F-4D97-AF65-F5344CB8AC3E}">
        <p14:creationId xmlns:p14="http://schemas.microsoft.com/office/powerpoint/2010/main" val="42046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4">
            <a:extLst>
              <a:ext uri="{FF2B5EF4-FFF2-40B4-BE49-F238E27FC236}">
                <a16:creationId xmlns:a16="http://schemas.microsoft.com/office/drawing/2014/main" id="{23D34655-BC82-4DAB-A80E-B687C40CEB30}"/>
              </a:ext>
            </a:extLst>
          </p:cNvPr>
          <p:cNvSpPr>
            <a:spLocks noGrp="1"/>
          </p:cNvSpPr>
          <p:nvPr>
            <p:ph type="ftr" sz="quarter" idx="10"/>
          </p:nvPr>
        </p:nvSpPr>
        <p:spPr/>
        <p:txBody>
          <a:bodyPr/>
          <a:lstStyle>
            <a:lvl1pPr>
              <a:defRPr/>
            </a:lvl1pPr>
          </a:lstStyle>
          <a:p>
            <a:pPr>
              <a:defRPr/>
            </a:pPr>
            <a:r>
              <a:rPr lang="de-DE"/>
              <a:t>Mitgliederversammlung DWT 2017 Eisenach</a:t>
            </a:r>
          </a:p>
        </p:txBody>
      </p:sp>
      <p:sp>
        <p:nvSpPr>
          <p:cNvPr id="4" name="Foliennummernplatzhalter 5">
            <a:extLst>
              <a:ext uri="{FF2B5EF4-FFF2-40B4-BE49-F238E27FC236}">
                <a16:creationId xmlns:a16="http://schemas.microsoft.com/office/drawing/2014/main" id="{D31E44B1-27F5-43CF-BE72-C04216364021}"/>
              </a:ext>
            </a:extLst>
          </p:cNvPr>
          <p:cNvSpPr>
            <a:spLocks noGrp="1"/>
          </p:cNvSpPr>
          <p:nvPr>
            <p:ph type="sldNum" sz="quarter" idx="11"/>
          </p:nvPr>
        </p:nvSpPr>
        <p:spPr/>
        <p:txBody>
          <a:bodyPr/>
          <a:lstStyle>
            <a:lvl1pPr>
              <a:defRPr/>
            </a:lvl1pPr>
          </a:lstStyle>
          <a:p>
            <a:pPr>
              <a:defRPr/>
            </a:pPr>
            <a:fld id="{F20B8707-28D1-478E-85AB-AA51C83EC3CC}" type="slidenum">
              <a:rPr lang="de-DE" altLang="de-DE"/>
              <a:pPr>
                <a:defRPr/>
              </a:pPr>
              <a:t>‹Nr.›</a:t>
            </a:fld>
            <a:endParaRPr lang="de-DE" altLang="de-DE"/>
          </a:p>
        </p:txBody>
      </p:sp>
    </p:spTree>
    <p:extLst>
      <p:ext uri="{BB962C8B-B14F-4D97-AF65-F5344CB8AC3E}">
        <p14:creationId xmlns:p14="http://schemas.microsoft.com/office/powerpoint/2010/main" val="41201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4">
            <a:extLst>
              <a:ext uri="{FF2B5EF4-FFF2-40B4-BE49-F238E27FC236}">
                <a16:creationId xmlns:a16="http://schemas.microsoft.com/office/drawing/2014/main" id="{5D5C8269-F5AA-46A0-9AC6-0106446F122D}"/>
              </a:ext>
            </a:extLst>
          </p:cNvPr>
          <p:cNvSpPr>
            <a:spLocks noGrp="1"/>
          </p:cNvSpPr>
          <p:nvPr>
            <p:ph type="ftr" sz="quarter" idx="10"/>
          </p:nvPr>
        </p:nvSpPr>
        <p:spPr/>
        <p:txBody>
          <a:bodyPr/>
          <a:lstStyle>
            <a:lvl1pPr>
              <a:defRPr/>
            </a:lvl1pPr>
          </a:lstStyle>
          <a:p>
            <a:pPr>
              <a:defRPr/>
            </a:pPr>
            <a:r>
              <a:rPr lang="de-DE"/>
              <a:t>Mitgliederversammlung DWT 2017 Eisenach</a:t>
            </a:r>
          </a:p>
        </p:txBody>
      </p:sp>
      <p:sp>
        <p:nvSpPr>
          <p:cNvPr id="3" name="Foliennummernplatzhalter 5">
            <a:extLst>
              <a:ext uri="{FF2B5EF4-FFF2-40B4-BE49-F238E27FC236}">
                <a16:creationId xmlns:a16="http://schemas.microsoft.com/office/drawing/2014/main" id="{DC205089-C968-43F5-9B7D-217ECE4E266D}"/>
              </a:ext>
            </a:extLst>
          </p:cNvPr>
          <p:cNvSpPr>
            <a:spLocks noGrp="1"/>
          </p:cNvSpPr>
          <p:nvPr>
            <p:ph type="sldNum" sz="quarter" idx="11"/>
          </p:nvPr>
        </p:nvSpPr>
        <p:spPr/>
        <p:txBody>
          <a:bodyPr/>
          <a:lstStyle>
            <a:lvl1pPr>
              <a:defRPr/>
            </a:lvl1pPr>
          </a:lstStyle>
          <a:p>
            <a:pPr>
              <a:defRPr/>
            </a:pPr>
            <a:fld id="{5B4A63F6-A012-42C4-968F-8A37F284668E}" type="slidenum">
              <a:rPr lang="de-DE" altLang="de-DE"/>
              <a:pPr>
                <a:defRPr/>
              </a:pPr>
              <a:t>‹Nr.›</a:t>
            </a:fld>
            <a:endParaRPr lang="de-DE" altLang="de-DE"/>
          </a:p>
        </p:txBody>
      </p:sp>
    </p:spTree>
    <p:extLst>
      <p:ext uri="{BB962C8B-B14F-4D97-AF65-F5344CB8AC3E}">
        <p14:creationId xmlns:p14="http://schemas.microsoft.com/office/powerpoint/2010/main" val="364222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ußzeilenplatzhalter 4">
            <a:extLst>
              <a:ext uri="{FF2B5EF4-FFF2-40B4-BE49-F238E27FC236}">
                <a16:creationId xmlns:a16="http://schemas.microsoft.com/office/drawing/2014/main" id="{E3203D6B-A6DA-4118-B07B-3A7EC48337E8}"/>
              </a:ext>
            </a:extLst>
          </p:cNvPr>
          <p:cNvSpPr>
            <a:spLocks noGrp="1"/>
          </p:cNvSpPr>
          <p:nvPr>
            <p:ph type="ftr" sz="quarter" idx="10"/>
          </p:nvPr>
        </p:nvSpPr>
        <p:spPr/>
        <p:txBody>
          <a:bodyPr/>
          <a:lstStyle>
            <a:lvl1pPr>
              <a:defRPr/>
            </a:lvl1pPr>
          </a:lstStyle>
          <a:p>
            <a:pPr>
              <a:defRPr/>
            </a:pPr>
            <a:r>
              <a:rPr lang="de-DE"/>
              <a:t>Mitgliederversammlung DWT 2017 Eisenach</a:t>
            </a:r>
          </a:p>
        </p:txBody>
      </p:sp>
      <p:sp>
        <p:nvSpPr>
          <p:cNvPr id="6" name="Foliennummernplatzhalter 5">
            <a:extLst>
              <a:ext uri="{FF2B5EF4-FFF2-40B4-BE49-F238E27FC236}">
                <a16:creationId xmlns:a16="http://schemas.microsoft.com/office/drawing/2014/main" id="{3C8A1A41-DB47-4B63-94B5-9C299F07E4D1}"/>
              </a:ext>
            </a:extLst>
          </p:cNvPr>
          <p:cNvSpPr>
            <a:spLocks noGrp="1"/>
          </p:cNvSpPr>
          <p:nvPr>
            <p:ph type="sldNum" sz="quarter" idx="11"/>
          </p:nvPr>
        </p:nvSpPr>
        <p:spPr/>
        <p:txBody>
          <a:bodyPr/>
          <a:lstStyle>
            <a:lvl1pPr>
              <a:defRPr/>
            </a:lvl1pPr>
          </a:lstStyle>
          <a:p>
            <a:pPr>
              <a:defRPr/>
            </a:pPr>
            <a:fld id="{C10FBA64-98B0-4C7F-A460-A561ED2077A1}" type="slidenum">
              <a:rPr lang="de-DE" altLang="de-DE"/>
              <a:pPr>
                <a:defRPr/>
              </a:pPr>
              <a:t>‹Nr.›</a:t>
            </a:fld>
            <a:endParaRPr lang="de-DE" altLang="de-DE"/>
          </a:p>
        </p:txBody>
      </p:sp>
    </p:spTree>
    <p:extLst>
      <p:ext uri="{BB962C8B-B14F-4D97-AF65-F5344CB8AC3E}">
        <p14:creationId xmlns:p14="http://schemas.microsoft.com/office/powerpoint/2010/main" val="3754756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ußzeilenplatzhalter 4">
            <a:extLst>
              <a:ext uri="{FF2B5EF4-FFF2-40B4-BE49-F238E27FC236}">
                <a16:creationId xmlns:a16="http://schemas.microsoft.com/office/drawing/2014/main" id="{A63D8785-5CD9-49BA-8038-8EA35F9E53B1}"/>
              </a:ext>
            </a:extLst>
          </p:cNvPr>
          <p:cNvSpPr>
            <a:spLocks noGrp="1"/>
          </p:cNvSpPr>
          <p:nvPr>
            <p:ph type="ftr" sz="quarter" idx="10"/>
          </p:nvPr>
        </p:nvSpPr>
        <p:spPr/>
        <p:txBody>
          <a:bodyPr/>
          <a:lstStyle>
            <a:lvl1pPr>
              <a:defRPr/>
            </a:lvl1pPr>
          </a:lstStyle>
          <a:p>
            <a:pPr>
              <a:defRPr/>
            </a:pPr>
            <a:r>
              <a:rPr lang="de-DE"/>
              <a:t>Mitgliederversammlung DWT 2017 Eisenach</a:t>
            </a:r>
          </a:p>
        </p:txBody>
      </p:sp>
      <p:sp>
        <p:nvSpPr>
          <p:cNvPr id="6" name="Foliennummernplatzhalter 5">
            <a:extLst>
              <a:ext uri="{FF2B5EF4-FFF2-40B4-BE49-F238E27FC236}">
                <a16:creationId xmlns:a16="http://schemas.microsoft.com/office/drawing/2014/main" id="{63781BCA-1A17-41A2-834B-A69B6DD0EC92}"/>
              </a:ext>
            </a:extLst>
          </p:cNvPr>
          <p:cNvSpPr>
            <a:spLocks noGrp="1"/>
          </p:cNvSpPr>
          <p:nvPr>
            <p:ph type="sldNum" sz="quarter" idx="11"/>
          </p:nvPr>
        </p:nvSpPr>
        <p:spPr/>
        <p:txBody>
          <a:bodyPr/>
          <a:lstStyle>
            <a:lvl1pPr>
              <a:defRPr/>
            </a:lvl1pPr>
          </a:lstStyle>
          <a:p>
            <a:pPr>
              <a:defRPr/>
            </a:pPr>
            <a:fld id="{D46C2330-2C79-4C7C-A3DD-5E41A4C318DF}" type="slidenum">
              <a:rPr lang="de-DE" altLang="de-DE"/>
              <a:pPr>
                <a:defRPr/>
              </a:pPr>
              <a:t>‹Nr.›</a:t>
            </a:fld>
            <a:endParaRPr lang="de-DE" altLang="de-DE"/>
          </a:p>
        </p:txBody>
      </p:sp>
    </p:spTree>
    <p:extLst>
      <p:ext uri="{BB962C8B-B14F-4D97-AF65-F5344CB8AC3E}">
        <p14:creationId xmlns:p14="http://schemas.microsoft.com/office/powerpoint/2010/main" val="3475410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rafik 6">
            <a:extLst>
              <a:ext uri="{FF2B5EF4-FFF2-40B4-BE49-F238E27FC236}">
                <a16:creationId xmlns:a16="http://schemas.microsoft.com/office/drawing/2014/main" id="{F43DC108-E21F-4407-812D-2DC698A5E259}"/>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0" y="0"/>
            <a:ext cx="91440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13A6786F-E407-4D26-9066-46A81CD347F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8" name="Textplatzhalter 2">
            <a:extLst>
              <a:ext uri="{FF2B5EF4-FFF2-40B4-BE49-F238E27FC236}">
                <a16:creationId xmlns:a16="http://schemas.microsoft.com/office/drawing/2014/main" id="{13C46735-ED7B-4C5E-A783-95AAE08B3E7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5" name="Fußzeilenplatzhalter 4">
            <a:extLst>
              <a:ext uri="{FF2B5EF4-FFF2-40B4-BE49-F238E27FC236}">
                <a16:creationId xmlns:a16="http://schemas.microsoft.com/office/drawing/2014/main" id="{360D20C6-1531-4F44-AD24-AD78A71FF106}"/>
              </a:ext>
            </a:extLst>
          </p:cNvPr>
          <p:cNvSpPr>
            <a:spLocks noGrp="1"/>
          </p:cNvSpPr>
          <p:nvPr>
            <p:ph type="ftr" sz="quarter" idx="3"/>
          </p:nvPr>
        </p:nvSpPr>
        <p:spPr>
          <a:xfrm>
            <a:off x="2051050" y="6356350"/>
            <a:ext cx="4249738"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lumMod val="65000"/>
                    <a:lumOff val="35000"/>
                  </a:schemeClr>
                </a:solidFill>
                <a:latin typeface="+mn-lt"/>
                <a:cs typeface="+mn-cs"/>
              </a:defRPr>
            </a:lvl1pPr>
          </a:lstStyle>
          <a:p>
            <a:pPr>
              <a:defRPr/>
            </a:pPr>
            <a:r>
              <a:rPr lang="de-DE"/>
              <a:t>Mitgliederversammlung DWT 2017 Eisenach</a:t>
            </a:r>
          </a:p>
        </p:txBody>
      </p:sp>
      <p:sp>
        <p:nvSpPr>
          <p:cNvPr id="6" name="Foliennummernplatzhalter 5">
            <a:extLst>
              <a:ext uri="{FF2B5EF4-FFF2-40B4-BE49-F238E27FC236}">
                <a16:creationId xmlns:a16="http://schemas.microsoft.com/office/drawing/2014/main" id="{5ADB82D4-96BC-43A9-8CA4-142921B8B52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595959"/>
                </a:solidFill>
              </a:defRPr>
            </a:lvl1pPr>
          </a:lstStyle>
          <a:p>
            <a:pPr>
              <a:defRPr/>
            </a:pPr>
            <a:fld id="{FCF2E945-FCC7-42CC-A5E5-27C167C5EAE6}" type="slidenum">
              <a:rPr lang="de-DE" altLang="de-DE"/>
              <a:pPr>
                <a:defRPr/>
              </a:pPr>
              <a:t>‹Nr.›</a:t>
            </a:fld>
            <a:endParaRPr lang="de-DE" altLang="de-DE"/>
          </a:p>
        </p:txBody>
      </p:sp>
      <p:pic>
        <p:nvPicPr>
          <p:cNvPr id="1031" name="Picture 2" descr="Deutsche Wanderjugend">
            <a:extLst>
              <a:ext uri="{FF2B5EF4-FFF2-40B4-BE49-F238E27FC236}">
                <a16:creationId xmlns:a16="http://schemas.microsoft.com/office/drawing/2014/main" id="{8659A058-5D8A-4C24-B6AC-4B23F4A3997D}"/>
              </a:ext>
            </a:extLst>
          </p:cNvP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250825" y="6308725"/>
            <a:ext cx="172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8" r:id="rId1"/>
    <p:sldLayoutId id="2147484107" r:id="rId2"/>
    <p:sldLayoutId id="214748410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info@wanderjugend.d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wanderjugend.de/" TargetMode="Externa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wanderjugend.de/" TargetMode="External"/><Relationship Id="rId3" Type="http://schemas.openxmlformats.org/officeDocument/2006/relationships/hyperlink" Target="mailto:maike.gillwaldt@wanderjugend.de" TargetMode="External"/><Relationship Id="rId7" Type="http://schemas.openxmlformats.org/officeDocument/2006/relationships/hyperlink" Target="mailto:info@wanderjugend.de" TargetMode="External"/><Relationship Id="rId2" Type="http://schemas.openxmlformats.org/officeDocument/2006/relationships/hyperlink" Target="mailto:silvia.roell@wanderjugend.de" TargetMode="External"/><Relationship Id="rId1" Type="http://schemas.openxmlformats.org/officeDocument/2006/relationships/slideLayout" Target="../slideLayouts/slideLayout3.xml"/><Relationship Id="rId6" Type="http://schemas.openxmlformats.org/officeDocument/2006/relationships/hyperlink" Target="mailto:anna.fischer@wanderjugend.de" TargetMode="External"/><Relationship Id="rId5" Type="http://schemas.openxmlformats.org/officeDocument/2006/relationships/hyperlink" Target="mailto:jana.lessenich@wanderjugend.de" TargetMode="External"/><Relationship Id="rId4" Type="http://schemas.openxmlformats.org/officeDocument/2006/relationships/hyperlink" Target="mailto:ludwig.land@wanderjugend.d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wanderjugend.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21D73-252A-4892-B18C-7DC2CAA1508D}"/>
              </a:ext>
            </a:extLst>
          </p:cNvPr>
          <p:cNvSpPr>
            <a:spLocks noGrp="1"/>
          </p:cNvSpPr>
          <p:nvPr>
            <p:ph type="title"/>
          </p:nvPr>
        </p:nvSpPr>
        <p:spPr/>
        <p:txBody>
          <a:bodyPr>
            <a:normAutofit fontScale="90000"/>
          </a:bodyPr>
          <a:lstStyle/>
          <a:p>
            <a:pPr>
              <a:defRPr/>
            </a:pPr>
            <a:r>
              <a:rPr lang="de-DE" sz="2700" dirty="0">
                <a:solidFill>
                  <a:schemeClr val="bg1">
                    <a:lumMod val="50000"/>
                  </a:schemeClr>
                </a:solidFill>
              </a:rPr>
              <a:t>DWJ Bundesverband</a:t>
            </a:r>
            <a:br>
              <a:rPr lang="de-DE" sz="4400" dirty="0"/>
            </a:br>
            <a:r>
              <a:rPr lang="de-DE" sz="4400" dirty="0"/>
              <a:t>Frühjahr </a:t>
            </a:r>
            <a:r>
              <a:rPr lang="de-DE" sz="5300" dirty="0"/>
              <a:t>2021</a:t>
            </a:r>
            <a:br>
              <a:rPr lang="de-DE" sz="4400" dirty="0"/>
            </a:br>
            <a:br>
              <a:rPr lang="de-DE" dirty="0">
                <a:solidFill>
                  <a:schemeClr val="bg1">
                    <a:lumMod val="50000"/>
                  </a:schemeClr>
                </a:solidFill>
              </a:rPr>
            </a:br>
            <a:br>
              <a:rPr lang="de-DE" sz="3200" dirty="0"/>
            </a:br>
            <a:endParaRPr lang="de-DE" sz="3000" dirty="0">
              <a:solidFill>
                <a:schemeClr val="bg1">
                  <a:lumMod val="50000"/>
                </a:schemeClr>
              </a:solidFill>
            </a:endParaRPr>
          </a:p>
        </p:txBody>
      </p:sp>
      <p:sp>
        <p:nvSpPr>
          <p:cNvPr id="4" name="Textplatzhalter 3">
            <a:extLst>
              <a:ext uri="{FF2B5EF4-FFF2-40B4-BE49-F238E27FC236}">
                <a16:creationId xmlns:a16="http://schemas.microsoft.com/office/drawing/2014/main" id="{5CEDE13B-5B2B-4638-83BC-D3DE168DA0D9}"/>
              </a:ext>
            </a:extLst>
          </p:cNvPr>
          <p:cNvSpPr>
            <a:spLocks noGrp="1"/>
          </p:cNvSpPr>
          <p:nvPr>
            <p:ph type="body" idx="1"/>
          </p:nvPr>
        </p:nvSpPr>
        <p:spPr/>
        <p:txBody>
          <a:bodyPr/>
          <a:lstStyle/>
          <a:p>
            <a:pPr>
              <a:defRPr/>
            </a:pPr>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Inhaltsplatzhalter 2">
            <a:extLst>
              <a:ext uri="{FF2B5EF4-FFF2-40B4-BE49-F238E27FC236}">
                <a16:creationId xmlns:a16="http://schemas.microsoft.com/office/drawing/2014/main" id="{00B5A271-4BA5-4E77-A01C-4384743C7230}"/>
              </a:ext>
            </a:extLst>
          </p:cNvPr>
          <p:cNvSpPr>
            <a:spLocks noGrp="1"/>
          </p:cNvSpPr>
          <p:nvPr>
            <p:ph idx="4294967295"/>
          </p:nvPr>
        </p:nvSpPr>
        <p:spPr>
          <a:xfrm>
            <a:off x="323528" y="1484784"/>
            <a:ext cx="4321175" cy="4406429"/>
          </a:xfrm>
        </p:spPr>
        <p:txBody>
          <a:bodyPr/>
          <a:lstStyle/>
          <a:p>
            <a:pPr marL="0" indent="0" algn="ctr">
              <a:buFont typeface="Arial" panose="020B0604020202020204" pitchFamily="34" charset="0"/>
              <a:buNone/>
            </a:pPr>
            <a:r>
              <a:rPr lang="de-DE" altLang="de-DE" sz="2800" dirty="0"/>
              <a:t>In diesem Lehrgang lernt man verschiedene Rätsel- und Kooperationstechniken kennen, um Krimi- und </a:t>
            </a:r>
            <a:r>
              <a:rPr lang="de-DE" altLang="de-DE" sz="2800" dirty="0" err="1"/>
              <a:t>Escapespiele</a:t>
            </a:r>
            <a:r>
              <a:rPr lang="de-DE" altLang="de-DE" sz="2800" dirty="0"/>
              <a:t> mit Gruppen durchzuführen.</a:t>
            </a:r>
          </a:p>
          <a:p>
            <a:pPr marL="0" indent="0" algn="ctr">
              <a:buFont typeface="Arial" panose="020B0604020202020204" pitchFamily="34" charset="0"/>
              <a:buNone/>
            </a:pPr>
            <a:br>
              <a:rPr lang="de-DE" sz="2800" dirty="0">
                <a:effectLst/>
                <a:latin typeface="Calibri" panose="020F0502020204030204" pitchFamily="34" charset="0"/>
                <a:ea typeface="Calibri" panose="020F0502020204030204" pitchFamily="34" charset="0"/>
                <a:cs typeface="Times New Roman" panose="02020603050405020304" pitchFamily="18" charset="0"/>
              </a:rPr>
            </a:br>
            <a:r>
              <a:rPr lang="de-DE" sz="2800" dirty="0"/>
              <a:t>Vom </a:t>
            </a:r>
            <a:r>
              <a:rPr lang="de-DE" altLang="de-DE" sz="2800" dirty="0"/>
              <a:t>9. bis 11. Juli 2021</a:t>
            </a:r>
            <a:br>
              <a:rPr lang="de-DE" altLang="de-DE" sz="2800" dirty="0"/>
            </a:br>
            <a:r>
              <a:rPr lang="en-CA" sz="2800" dirty="0"/>
              <a:t>in </a:t>
            </a:r>
            <a:r>
              <a:rPr lang="en-CA" sz="2800" dirty="0" err="1"/>
              <a:t>Hilders</a:t>
            </a:r>
            <a:r>
              <a:rPr lang="en-CA" sz="2800" dirty="0"/>
              <a:t> in </a:t>
            </a:r>
            <a:r>
              <a:rPr lang="en-CA" sz="2800" dirty="0" err="1"/>
              <a:t>Rhön</a:t>
            </a:r>
            <a:endParaRPr lang="de-DE" altLang="de-DE" sz="2800" dirty="0"/>
          </a:p>
        </p:txBody>
      </p:sp>
      <p:sp>
        <p:nvSpPr>
          <p:cNvPr id="6" name="Abgerundetes Rechteck 5">
            <a:extLst>
              <a:ext uri="{FF2B5EF4-FFF2-40B4-BE49-F238E27FC236}">
                <a16:creationId xmlns:a16="http://schemas.microsoft.com/office/drawing/2014/main" id="{3AA1923E-E3D6-42B1-9E81-387FFFC1741C}"/>
              </a:ext>
            </a:extLst>
          </p:cNvPr>
          <p:cNvSpPr/>
          <p:nvPr/>
        </p:nvSpPr>
        <p:spPr>
          <a:xfrm>
            <a:off x="-107950" y="404813"/>
            <a:ext cx="7775575" cy="720725"/>
          </a:xfrm>
          <a:prstGeom prst="roundRect">
            <a:avLst/>
          </a:prstGeom>
          <a:solidFill>
            <a:srgbClr val="B61F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dirty="0">
                <a:latin typeface="+mj-lt"/>
              </a:rPr>
              <a:t>	</a:t>
            </a:r>
            <a:r>
              <a:rPr lang="de-DE" sz="3300" dirty="0">
                <a:latin typeface="+mj-lt"/>
              </a:rPr>
              <a:t> &gt; Ausblick: Escape Woods </a:t>
            </a:r>
          </a:p>
        </p:txBody>
      </p:sp>
      <p:pic>
        <p:nvPicPr>
          <p:cNvPr id="2" name="Grafik 1">
            <a:extLst>
              <a:ext uri="{FF2B5EF4-FFF2-40B4-BE49-F238E27FC236}">
                <a16:creationId xmlns:a16="http://schemas.microsoft.com/office/drawing/2014/main" id="{949CEF6E-FB6D-4F2E-877A-87EEEB5B6F82}"/>
              </a:ext>
            </a:extLst>
          </p:cNvPr>
          <p:cNvPicPr>
            <a:picLocks noChangeAspect="1"/>
          </p:cNvPicPr>
          <p:nvPr/>
        </p:nvPicPr>
        <p:blipFill>
          <a:blip r:embed="rId2"/>
          <a:stretch>
            <a:fillRect/>
          </a:stretch>
        </p:blipFill>
        <p:spPr>
          <a:xfrm>
            <a:off x="4767031" y="2060849"/>
            <a:ext cx="3837417" cy="2880320"/>
          </a:xfrm>
          <a:prstGeom prst="rect">
            <a:avLst/>
          </a:prstGeom>
        </p:spPr>
      </p:pic>
      <p:sp>
        <p:nvSpPr>
          <p:cNvPr id="7" name="Textfeld 6">
            <a:extLst>
              <a:ext uri="{FF2B5EF4-FFF2-40B4-BE49-F238E27FC236}">
                <a16:creationId xmlns:a16="http://schemas.microsoft.com/office/drawing/2014/main" id="{636FE36A-F435-4216-A643-0D697AED4666}"/>
              </a:ext>
            </a:extLst>
          </p:cNvPr>
          <p:cNvSpPr txBox="1"/>
          <p:nvPr/>
        </p:nvSpPr>
        <p:spPr>
          <a:xfrm>
            <a:off x="4716463" y="4941169"/>
            <a:ext cx="3897009" cy="246221"/>
          </a:xfrm>
          <a:prstGeom prst="rect">
            <a:avLst/>
          </a:prstGeom>
          <a:noFill/>
        </p:spPr>
        <p:txBody>
          <a:bodyPr wrap="square">
            <a:spAutoFit/>
          </a:bodyPr>
          <a:lstStyle/>
          <a:p>
            <a:r>
              <a:rPr lang="de-DE" sz="1000" dirty="0"/>
              <a:t>Michael </a:t>
            </a:r>
            <a:r>
              <a:rPr lang="de-DE" sz="1000" dirty="0" err="1"/>
              <a:t>Linnenbach</a:t>
            </a:r>
            <a:r>
              <a:rPr lang="de-DE" sz="1000" dirty="0"/>
              <a:t> - Eigenes Werk, CC BY-SA 4.0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Inhaltsplatzhalter 2">
            <a:extLst>
              <a:ext uri="{FF2B5EF4-FFF2-40B4-BE49-F238E27FC236}">
                <a16:creationId xmlns:a16="http://schemas.microsoft.com/office/drawing/2014/main" id="{2ABA6D9C-369B-4EA1-AEFF-C8551AB12EB2}"/>
              </a:ext>
            </a:extLst>
          </p:cNvPr>
          <p:cNvSpPr>
            <a:spLocks noGrp="1"/>
          </p:cNvSpPr>
          <p:nvPr>
            <p:ph idx="4294967295"/>
          </p:nvPr>
        </p:nvSpPr>
        <p:spPr>
          <a:xfrm>
            <a:off x="301624" y="1484784"/>
            <a:ext cx="4414391" cy="4525963"/>
          </a:xfrm>
        </p:spPr>
        <p:txBody>
          <a:bodyPr/>
          <a:lstStyle/>
          <a:p>
            <a:pPr marL="0" indent="0" algn="ctr" eaLnBrk="1" hangingPunct="1">
              <a:buFont typeface="Arial" panose="020B0604020202020204" pitchFamily="34" charset="0"/>
              <a:buNone/>
            </a:pPr>
            <a:r>
              <a:rPr lang="de-DE" altLang="de-DE" sz="2600" dirty="0"/>
              <a:t>Bei der Wandertour mit Riikka durch die nordhessischen Wälder rund um den Edersee lernt man ganz praktisch, wie man Routen plant und was es bei Ausrüstung und Verpflegung zu beachten gibt.</a:t>
            </a:r>
          </a:p>
          <a:p>
            <a:pPr marL="0" indent="0" algn="ctr" eaLnBrk="1" hangingPunct="1">
              <a:buFont typeface="Arial" panose="020B0604020202020204" pitchFamily="34" charset="0"/>
              <a:buNone/>
            </a:pPr>
            <a:endParaRPr lang="de-DE" altLang="de-DE" sz="2600" dirty="0"/>
          </a:p>
          <a:p>
            <a:pPr marL="0" indent="0" algn="ctr" eaLnBrk="1" hangingPunct="1">
              <a:buFont typeface="Arial" panose="020B0604020202020204" pitchFamily="34" charset="0"/>
              <a:buNone/>
            </a:pPr>
            <a:r>
              <a:rPr lang="de-DE" altLang="de-DE" sz="2600" dirty="0"/>
              <a:t>Vom 27. bis 29. August 2021 in Region Edersee, Nordhessen.</a:t>
            </a:r>
          </a:p>
        </p:txBody>
      </p:sp>
      <p:sp>
        <p:nvSpPr>
          <p:cNvPr id="6" name="Abgerundetes Rechteck 5">
            <a:extLst>
              <a:ext uri="{FF2B5EF4-FFF2-40B4-BE49-F238E27FC236}">
                <a16:creationId xmlns:a16="http://schemas.microsoft.com/office/drawing/2014/main" id="{484FF1ED-93BA-408F-9F66-4F5E0F9C843A}"/>
              </a:ext>
            </a:extLst>
          </p:cNvPr>
          <p:cNvSpPr/>
          <p:nvPr/>
        </p:nvSpPr>
        <p:spPr>
          <a:xfrm>
            <a:off x="-107950" y="404813"/>
            <a:ext cx="7775575" cy="720725"/>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dirty="0">
                <a:latin typeface="+mj-lt"/>
              </a:rPr>
              <a:t>	</a:t>
            </a:r>
            <a:r>
              <a:rPr lang="de-DE" sz="3300" dirty="0">
                <a:latin typeface="+mj-lt"/>
              </a:rPr>
              <a:t> &gt; Ausblick: Einstieg ins Wandern</a:t>
            </a:r>
          </a:p>
        </p:txBody>
      </p:sp>
      <p:pic>
        <p:nvPicPr>
          <p:cNvPr id="2" name="Grafik 1">
            <a:extLst>
              <a:ext uri="{FF2B5EF4-FFF2-40B4-BE49-F238E27FC236}">
                <a16:creationId xmlns:a16="http://schemas.microsoft.com/office/drawing/2014/main" id="{17265393-B060-41AA-AD13-C117C05213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035" r="4992"/>
          <a:stretch/>
        </p:blipFill>
        <p:spPr>
          <a:xfrm>
            <a:off x="4788024" y="2059881"/>
            <a:ext cx="3888432" cy="324132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nhaltsplatzhalter 2">
            <a:extLst>
              <a:ext uri="{FF2B5EF4-FFF2-40B4-BE49-F238E27FC236}">
                <a16:creationId xmlns:a16="http://schemas.microsoft.com/office/drawing/2014/main" id="{FB904B70-12E0-4ADC-AE53-25755AB92C8B}"/>
              </a:ext>
            </a:extLst>
          </p:cNvPr>
          <p:cNvSpPr>
            <a:spLocks noGrp="1"/>
          </p:cNvSpPr>
          <p:nvPr>
            <p:ph idx="4294967295"/>
          </p:nvPr>
        </p:nvSpPr>
        <p:spPr>
          <a:xfrm>
            <a:off x="299880" y="1423318"/>
            <a:ext cx="4392613" cy="4525962"/>
          </a:xfrm>
        </p:spPr>
        <p:txBody>
          <a:bodyPr/>
          <a:lstStyle/>
          <a:p>
            <a:pPr marL="0" indent="0" algn="ctr" eaLnBrk="1" hangingPunct="1">
              <a:buFont typeface="Arial" panose="020B0604020202020204" pitchFamily="34" charset="0"/>
              <a:buNone/>
            </a:pPr>
            <a:r>
              <a:rPr lang="de-DE" altLang="de-DE" sz="2600" dirty="0"/>
              <a:t>Ein Wochenende voller Tanz, Musik und Kunst. Getreu des DWJ-Leitbildes „Zwischen Tradition und Moderne“ werden alle Gruppen und Einzelpersonen eingeladen, die sich mit traditionellen Inhalten beschäftigen.</a:t>
            </a:r>
          </a:p>
          <a:p>
            <a:pPr marL="0" indent="0" algn="ctr" eaLnBrk="1" hangingPunct="1">
              <a:buFont typeface="Arial" panose="020B0604020202020204" pitchFamily="34" charset="0"/>
              <a:buNone/>
            </a:pPr>
            <a:r>
              <a:rPr lang="de-DE" altLang="de-DE" sz="2600" dirty="0"/>
              <a:t>Vom 03. bis 05. September 2021 in </a:t>
            </a:r>
            <a:r>
              <a:rPr lang="de-DE" sz="2600" dirty="0"/>
              <a:t>Haus der Volkskunst Balingen-Dürrwangen</a:t>
            </a:r>
            <a:endParaRPr lang="de-DE" altLang="de-DE" sz="2600" dirty="0"/>
          </a:p>
        </p:txBody>
      </p:sp>
      <p:sp>
        <p:nvSpPr>
          <p:cNvPr id="6" name="Abgerundetes Rechteck 5">
            <a:extLst>
              <a:ext uri="{FF2B5EF4-FFF2-40B4-BE49-F238E27FC236}">
                <a16:creationId xmlns:a16="http://schemas.microsoft.com/office/drawing/2014/main" id="{B0BA3CA3-371C-48D8-BBC6-DF388AB8AE64}"/>
              </a:ext>
            </a:extLst>
          </p:cNvPr>
          <p:cNvSpPr/>
          <p:nvPr/>
        </p:nvSpPr>
        <p:spPr>
          <a:xfrm>
            <a:off x="-107950" y="404813"/>
            <a:ext cx="7775575" cy="720725"/>
          </a:xfrm>
          <a:prstGeom prst="roundRect">
            <a:avLst/>
          </a:prstGeom>
          <a:solidFill>
            <a:srgbClr val="ED9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dirty="0">
                <a:latin typeface="+mj-lt"/>
              </a:rPr>
              <a:t>	</a:t>
            </a:r>
            <a:r>
              <a:rPr lang="de-DE" sz="3300" dirty="0">
                <a:latin typeface="+mj-lt"/>
              </a:rPr>
              <a:t>&gt; Ausblick: Brauchtumswochenende</a:t>
            </a:r>
          </a:p>
        </p:txBody>
      </p:sp>
      <p:sp>
        <p:nvSpPr>
          <p:cNvPr id="16389" name="Rechteck 6">
            <a:extLst>
              <a:ext uri="{FF2B5EF4-FFF2-40B4-BE49-F238E27FC236}">
                <a16:creationId xmlns:a16="http://schemas.microsoft.com/office/drawing/2014/main" id="{B6DBCC39-7A9C-40EC-8EBD-825422A47EEF}"/>
              </a:ext>
            </a:extLst>
          </p:cNvPr>
          <p:cNvSpPr>
            <a:spLocks noChangeArrowheads="1"/>
          </p:cNvSpPr>
          <p:nvPr/>
        </p:nvSpPr>
        <p:spPr bwMode="auto">
          <a:xfrm>
            <a:off x="5113338" y="4957763"/>
            <a:ext cx="4572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de-DE" sz="700" dirty="0"/>
              <a:t>Youth Goals / Mireille van Bremen / CC BY-NC-ND</a:t>
            </a:r>
            <a:endParaRPr lang="de-DE" altLang="de-DE" sz="700" dirty="0"/>
          </a:p>
        </p:txBody>
      </p:sp>
      <p:pic>
        <p:nvPicPr>
          <p:cNvPr id="2" name="Grafik 1">
            <a:extLst>
              <a:ext uri="{FF2B5EF4-FFF2-40B4-BE49-F238E27FC236}">
                <a16:creationId xmlns:a16="http://schemas.microsoft.com/office/drawing/2014/main" id="{683E3766-2A3A-437B-90E8-23BC5E7FAB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8609" y="1700212"/>
            <a:ext cx="4040307" cy="3961036"/>
          </a:xfrm>
          <a:prstGeom prst="rect">
            <a:avLst/>
          </a:prstGeom>
        </p:spPr>
      </p:pic>
    </p:spTree>
    <p:extLst>
      <p:ext uri="{BB962C8B-B14F-4D97-AF65-F5344CB8AC3E}">
        <p14:creationId xmlns:p14="http://schemas.microsoft.com/office/powerpoint/2010/main" val="278006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Inhaltsplatzhalter 2">
            <a:extLst>
              <a:ext uri="{FF2B5EF4-FFF2-40B4-BE49-F238E27FC236}">
                <a16:creationId xmlns:a16="http://schemas.microsoft.com/office/drawing/2014/main" id="{404EA175-6808-48F9-9E04-1031BEDA0126}"/>
              </a:ext>
            </a:extLst>
          </p:cNvPr>
          <p:cNvSpPr>
            <a:spLocks noGrp="1"/>
          </p:cNvSpPr>
          <p:nvPr>
            <p:ph idx="4294967295"/>
          </p:nvPr>
        </p:nvSpPr>
        <p:spPr>
          <a:xfrm>
            <a:off x="395288" y="1340769"/>
            <a:ext cx="4608760" cy="4166270"/>
          </a:xfrm>
        </p:spPr>
        <p:txBody>
          <a:bodyPr/>
          <a:lstStyle/>
          <a:p>
            <a:pPr marL="0" indent="0" algn="ctr" eaLnBrk="1" hangingPunct="1">
              <a:buNone/>
            </a:pPr>
            <a:r>
              <a:rPr lang="de-DE" altLang="de-DE" sz="2800" dirty="0"/>
              <a:t>Die Verpflegung ist bei Veranstaltungen ein wichtiger Gute-Laune-Faktor. Daher sollte sie auch lecker sein. In dem Lehrgang erfährt man, wie man das umweltfreundlich und nachhaltig schafft. </a:t>
            </a:r>
            <a:br>
              <a:rPr lang="de-DE" altLang="de-DE" sz="2800" dirty="0"/>
            </a:br>
            <a:r>
              <a:rPr lang="de-DE" altLang="de-DE" sz="2800" dirty="0"/>
              <a:t>Vom 10. bis 12. September  2021 in </a:t>
            </a:r>
            <a:r>
              <a:rPr lang="de-DE" sz="2800" dirty="0"/>
              <a:t>Schwäbisch Hall auf der schwäbischen Alb.</a:t>
            </a:r>
            <a:endParaRPr lang="de-DE" altLang="de-DE" sz="2800" dirty="0"/>
          </a:p>
        </p:txBody>
      </p:sp>
      <p:sp>
        <p:nvSpPr>
          <p:cNvPr id="6" name="Abgerundetes Rechteck 5">
            <a:extLst>
              <a:ext uri="{FF2B5EF4-FFF2-40B4-BE49-F238E27FC236}">
                <a16:creationId xmlns:a16="http://schemas.microsoft.com/office/drawing/2014/main" id="{76737C6B-2DA6-4D26-8A9D-9784E7B795B9}"/>
              </a:ext>
            </a:extLst>
          </p:cNvPr>
          <p:cNvSpPr/>
          <p:nvPr/>
        </p:nvSpPr>
        <p:spPr>
          <a:xfrm>
            <a:off x="-107950" y="404813"/>
            <a:ext cx="8352358" cy="720725"/>
          </a:xfrm>
          <a:prstGeom prst="roundRect">
            <a:avLst/>
          </a:prstGeom>
          <a:solidFill>
            <a:srgbClr val="0094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sz="3300" dirty="0">
                <a:latin typeface="+mj-lt"/>
              </a:rPr>
              <a:t>      &gt; Ausblick: </a:t>
            </a:r>
            <a:r>
              <a:rPr lang="de-DE" sz="3300" dirty="0" err="1">
                <a:latin typeface="+mj-lt"/>
              </a:rPr>
              <a:t>FAIRfressen</a:t>
            </a:r>
            <a:r>
              <a:rPr lang="de-DE" sz="3300" dirty="0">
                <a:latin typeface="+mj-lt"/>
              </a:rPr>
              <a:t> 2.0</a:t>
            </a:r>
          </a:p>
        </p:txBody>
      </p:sp>
      <p:pic>
        <p:nvPicPr>
          <p:cNvPr id="2" name="Grafik 1">
            <a:extLst>
              <a:ext uri="{FF2B5EF4-FFF2-40B4-BE49-F238E27FC236}">
                <a16:creationId xmlns:a16="http://schemas.microsoft.com/office/drawing/2014/main" id="{CA81E310-3F86-493E-867A-360DF80CAC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141"/>
          <a:stretch/>
        </p:blipFill>
        <p:spPr>
          <a:xfrm>
            <a:off x="5364088" y="1887107"/>
            <a:ext cx="3124722" cy="370213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Inhaltsplatzhalter 2">
            <a:extLst>
              <a:ext uri="{FF2B5EF4-FFF2-40B4-BE49-F238E27FC236}">
                <a16:creationId xmlns:a16="http://schemas.microsoft.com/office/drawing/2014/main" id="{F3A8AA51-D1C4-4422-87EE-27578AAC2CC8}"/>
              </a:ext>
            </a:extLst>
          </p:cNvPr>
          <p:cNvSpPr>
            <a:spLocks noGrp="1"/>
          </p:cNvSpPr>
          <p:nvPr>
            <p:ph idx="4294967295"/>
          </p:nvPr>
        </p:nvSpPr>
        <p:spPr>
          <a:xfrm>
            <a:off x="323528" y="1600200"/>
            <a:ext cx="4536504" cy="4525963"/>
          </a:xfrm>
        </p:spPr>
        <p:txBody>
          <a:bodyPr/>
          <a:lstStyle/>
          <a:p>
            <a:pPr marL="0" indent="0" algn="ctr">
              <a:buNone/>
            </a:pPr>
            <a:r>
              <a:rPr lang="de-DE" sz="2800" dirty="0"/>
              <a:t>Ein actionreiches und abenteuerlustiges Wochenende mit spannenden Herausforderungen in luftiger Höhe. Organisiert von den ehemaligen </a:t>
            </a:r>
            <a:r>
              <a:rPr lang="de-DE" sz="2800" dirty="0" err="1"/>
              <a:t>FÖJlern</a:t>
            </a:r>
            <a:r>
              <a:rPr lang="de-DE" sz="2800" dirty="0"/>
              <a:t> Lena und Janick.</a:t>
            </a:r>
          </a:p>
          <a:p>
            <a:pPr marL="0" indent="0" algn="ctr">
              <a:buNone/>
            </a:pPr>
            <a:r>
              <a:rPr lang="de-DE" altLang="de-DE" sz="2800" dirty="0"/>
              <a:t>Vom 17. bis 19. September  2021 im </a:t>
            </a:r>
            <a:r>
              <a:rPr lang="en-CA" sz="2800" dirty="0" err="1"/>
              <a:t>Schullandheim</a:t>
            </a:r>
            <a:r>
              <a:rPr lang="en-CA" sz="2800" dirty="0"/>
              <a:t> </a:t>
            </a:r>
            <a:r>
              <a:rPr lang="en-CA" sz="2800" dirty="0" err="1"/>
              <a:t>Benneckenstein</a:t>
            </a:r>
            <a:r>
              <a:rPr lang="en-CA" sz="2800" dirty="0"/>
              <a:t> im Harz.</a:t>
            </a:r>
            <a:endParaRPr lang="de-DE" altLang="de-DE" sz="2800" dirty="0"/>
          </a:p>
        </p:txBody>
      </p:sp>
      <p:sp>
        <p:nvSpPr>
          <p:cNvPr id="6" name="Abgerundetes Rechteck 5">
            <a:extLst>
              <a:ext uri="{FF2B5EF4-FFF2-40B4-BE49-F238E27FC236}">
                <a16:creationId xmlns:a16="http://schemas.microsoft.com/office/drawing/2014/main" id="{825633E0-8AFD-465D-B6F6-21850C51CD6E}"/>
              </a:ext>
            </a:extLst>
          </p:cNvPr>
          <p:cNvSpPr/>
          <p:nvPr/>
        </p:nvSpPr>
        <p:spPr>
          <a:xfrm>
            <a:off x="-107950" y="404813"/>
            <a:ext cx="8568382" cy="720725"/>
          </a:xfrm>
          <a:prstGeom prst="roundRect">
            <a:avLst/>
          </a:prstGeom>
          <a:solidFill>
            <a:srgbClr val="B61F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sz="3300" dirty="0">
                <a:solidFill>
                  <a:prstClr val="white"/>
                </a:solidFill>
              </a:rPr>
              <a:t>   &gt; </a:t>
            </a:r>
            <a:r>
              <a:rPr lang="de-DE" sz="3300" dirty="0">
                <a:latin typeface="+mj-lt"/>
              </a:rPr>
              <a:t>Ausblick: </a:t>
            </a:r>
            <a:r>
              <a:rPr lang="de-DE" sz="3300" dirty="0">
                <a:solidFill>
                  <a:prstClr val="white"/>
                </a:solidFill>
              </a:rPr>
              <a:t>Abseilabenteuer im Harz</a:t>
            </a:r>
          </a:p>
        </p:txBody>
      </p:sp>
      <p:pic>
        <p:nvPicPr>
          <p:cNvPr id="2" name="Grafik 1">
            <a:extLst>
              <a:ext uri="{FF2B5EF4-FFF2-40B4-BE49-F238E27FC236}">
                <a16:creationId xmlns:a16="http://schemas.microsoft.com/office/drawing/2014/main" id="{4B51C3E1-C186-4A7E-94F7-8BEBB1F26E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968" t="14114" b="19432"/>
          <a:stretch/>
        </p:blipFill>
        <p:spPr>
          <a:xfrm>
            <a:off x="5280587" y="1844824"/>
            <a:ext cx="3251853" cy="3600400"/>
          </a:xfrm>
          <a:prstGeom prst="rect">
            <a:avLst/>
          </a:prstGeom>
        </p:spPr>
      </p:pic>
    </p:spTree>
    <p:extLst>
      <p:ext uri="{BB962C8B-B14F-4D97-AF65-F5344CB8AC3E}">
        <p14:creationId xmlns:p14="http://schemas.microsoft.com/office/powerpoint/2010/main" val="1681724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a:extLst>
              <a:ext uri="{FF2B5EF4-FFF2-40B4-BE49-F238E27FC236}">
                <a16:creationId xmlns:a16="http://schemas.microsoft.com/office/drawing/2014/main" id="{93E2A3E4-8F15-421D-B532-1C32C271D1F7}"/>
              </a:ext>
            </a:extLst>
          </p:cNvPr>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3945995" y="1776413"/>
            <a:ext cx="4986867" cy="3740150"/>
          </a:xfrm>
        </p:spPr>
      </p:pic>
      <p:sp>
        <p:nvSpPr>
          <p:cNvPr id="6" name="Abgerundetes Rechteck 5">
            <a:extLst>
              <a:ext uri="{FF2B5EF4-FFF2-40B4-BE49-F238E27FC236}">
                <a16:creationId xmlns:a16="http://schemas.microsoft.com/office/drawing/2014/main" id="{AC1A2357-20F4-4E36-94C0-93C9863BA8B5}"/>
              </a:ext>
            </a:extLst>
          </p:cNvPr>
          <p:cNvSpPr/>
          <p:nvPr/>
        </p:nvSpPr>
        <p:spPr>
          <a:xfrm>
            <a:off x="-107950" y="404813"/>
            <a:ext cx="7775575" cy="720725"/>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dirty="0">
                <a:latin typeface="+mj-lt"/>
              </a:rPr>
              <a:t>	</a:t>
            </a:r>
            <a:r>
              <a:rPr lang="de-DE" sz="3300" dirty="0">
                <a:latin typeface="+mj-lt"/>
              </a:rPr>
              <a:t>&gt; Ausblick: Herbstpfingstlager</a:t>
            </a:r>
          </a:p>
        </p:txBody>
      </p:sp>
      <p:sp>
        <p:nvSpPr>
          <p:cNvPr id="4" name="Inhaltsplatzhalter 2">
            <a:extLst>
              <a:ext uri="{FF2B5EF4-FFF2-40B4-BE49-F238E27FC236}">
                <a16:creationId xmlns:a16="http://schemas.microsoft.com/office/drawing/2014/main" id="{D195BDB7-BC58-417E-ADB0-70F1DAE9B91B}"/>
              </a:ext>
            </a:extLst>
          </p:cNvPr>
          <p:cNvSpPr txBox="1">
            <a:spLocks/>
          </p:cNvSpPr>
          <p:nvPr/>
        </p:nvSpPr>
        <p:spPr bwMode="auto">
          <a:xfrm>
            <a:off x="-180528" y="1927001"/>
            <a:ext cx="3945995"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eaLnBrk="1" hangingPunct="1">
              <a:buFont typeface="Arial" panose="020B0604020202020204" pitchFamily="34" charset="0"/>
              <a:buNone/>
            </a:pPr>
            <a:r>
              <a:rPr lang="de-DE" altLang="de-DE" sz="2800" dirty="0"/>
              <a:t>24. bis 26. September</a:t>
            </a:r>
          </a:p>
          <a:p>
            <a:pPr algn="ctr" eaLnBrk="1" hangingPunct="1">
              <a:buFont typeface="Arial" panose="020B0604020202020204" pitchFamily="34" charset="0"/>
              <a:buNone/>
            </a:pPr>
            <a:r>
              <a:rPr lang="de-DE" altLang="de-DE" sz="2800" dirty="0"/>
              <a:t> Nachholtermin für alle verpassten Pfingstlager. Mit allen Vereinen #</a:t>
            </a:r>
            <a:r>
              <a:rPr lang="de-DE" altLang="de-DE" sz="2800" dirty="0" err="1"/>
              <a:t>gemeinsamunterwegs</a:t>
            </a:r>
            <a:r>
              <a:rPr lang="de-DE" altLang="de-DE" sz="2800" dirty="0"/>
              <a:t> beim Zelten. </a:t>
            </a:r>
          </a:p>
          <a:p>
            <a:pPr algn="ctr" eaLnBrk="1" hangingPunct="1">
              <a:buFont typeface="Arial" panose="020B0604020202020204" pitchFamily="34" charset="0"/>
              <a:buNone/>
            </a:pPr>
            <a:r>
              <a:rPr lang="de-DE" altLang="de-DE" sz="2800" dirty="0"/>
              <a:t> Ramstein in der Pfalz.  </a:t>
            </a:r>
          </a:p>
        </p:txBody>
      </p:sp>
    </p:spTree>
    <p:extLst>
      <p:ext uri="{BB962C8B-B14F-4D97-AF65-F5344CB8AC3E}">
        <p14:creationId xmlns:p14="http://schemas.microsoft.com/office/powerpoint/2010/main" val="1026244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nhaltsplatzhalter 2">
            <a:extLst>
              <a:ext uri="{FF2B5EF4-FFF2-40B4-BE49-F238E27FC236}">
                <a16:creationId xmlns:a16="http://schemas.microsoft.com/office/drawing/2014/main" id="{FB904B70-12E0-4ADC-AE53-25755AB92C8B}"/>
              </a:ext>
            </a:extLst>
          </p:cNvPr>
          <p:cNvSpPr>
            <a:spLocks noGrp="1"/>
          </p:cNvSpPr>
          <p:nvPr>
            <p:ph idx="4294967295"/>
          </p:nvPr>
        </p:nvSpPr>
        <p:spPr>
          <a:xfrm>
            <a:off x="323850" y="1340768"/>
            <a:ext cx="4969040" cy="4525962"/>
          </a:xfrm>
        </p:spPr>
        <p:txBody>
          <a:bodyPr/>
          <a:lstStyle/>
          <a:p>
            <a:pPr marL="0" indent="0" algn="ctr" eaLnBrk="1" hangingPunct="1">
              <a:buNone/>
            </a:pPr>
            <a:r>
              <a:rPr lang="de-DE" altLang="de-DE" sz="2800" dirty="0"/>
              <a:t>Eine praxisorientierte Schulung zum Outdoor-Kids-Konzept. Draußen unterwegs sein, auf Entdeckungsreise gehen, immer wieder Überraschungen erleben, in Bewegung sein, Neues und Natur kennenlernen, viele Ideen für Spiele, Bau- und Bastelaktivitäten. </a:t>
            </a:r>
            <a:br>
              <a:rPr lang="de-DE" altLang="de-DE" sz="2800" dirty="0"/>
            </a:br>
            <a:r>
              <a:rPr lang="de-DE" altLang="de-DE" sz="2800" dirty="0"/>
              <a:t>25. September 2021 in Arnsberg im Sauerland.</a:t>
            </a:r>
          </a:p>
        </p:txBody>
      </p:sp>
      <p:sp>
        <p:nvSpPr>
          <p:cNvPr id="6" name="Abgerundetes Rechteck 5">
            <a:extLst>
              <a:ext uri="{FF2B5EF4-FFF2-40B4-BE49-F238E27FC236}">
                <a16:creationId xmlns:a16="http://schemas.microsoft.com/office/drawing/2014/main" id="{B0BA3CA3-371C-48D8-BBC6-DF388AB8AE64}"/>
              </a:ext>
            </a:extLst>
          </p:cNvPr>
          <p:cNvSpPr/>
          <p:nvPr/>
        </p:nvSpPr>
        <p:spPr>
          <a:xfrm>
            <a:off x="-107950" y="404813"/>
            <a:ext cx="7775575" cy="720725"/>
          </a:xfrm>
          <a:prstGeom prst="roundRect">
            <a:avLst/>
          </a:prstGeom>
          <a:solidFill>
            <a:srgbClr val="ED9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dirty="0">
                <a:latin typeface="+mj-lt"/>
              </a:rPr>
              <a:t>	</a:t>
            </a:r>
            <a:r>
              <a:rPr lang="de-DE" sz="3300" dirty="0">
                <a:latin typeface="+mj-lt"/>
              </a:rPr>
              <a:t>&gt; Ausblick: Outdoor-Kids Seminar </a:t>
            </a:r>
          </a:p>
        </p:txBody>
      </p:sp>
      <p:pic>
        <p:nvPicPr>
          <p:cNvPr id="2" name="Grafik 1">
            <a:extLst>
              <a:ext uri="{FF2B5EF4-FFF2-40B4-BE49-F238E27FC236}">
                <a16:creationId xmlns:a16="http://schemas.microsoft.com/office/drawing/2014/main" id="{176AEB0C-21F0-4335-87FD-C3A64B0A77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2890" y="2131095"/>
            <a:ext cx="3233001" cy="324212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a:extLst>
              <a:ext uri="{FF2B5EF4-FFF2-40B4-BE49-F238E27FC236}">
                <a16:creationId xmlns:a16="http://schemas.microsoft.com/office/drawing/2014/main" id="{EBB287C0-28F1-4B7C-940E-383C94CCC9C0}"/>
              </a:ext>
            </a:extLst>
          </p:cNvPr>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4213175" y="1988841"/>
            <a:ext cx="4860541" cy="3240360"/>
          </a:xfrm>
        </p:spPr>
      </p:pic>
      <p:sp>
        <p:nvSpPr>
          <p:cNvPr id="6" name="Abgerundetes Rechteck 5">
            <a:extLst>
              <a:ext uri="{FF2B5EF4-FFF2-40B4-BE49-F238E27FC236}">
                <a16:creationId xmlns:a16="http://schemas.microsoft.com/office/drawing/2014/main" id="{825633E0-8AFD-465D-B6F6-21850C51CD6E}"/>
              </a:ext>
            </a:extLst>
          </p:cNvPr>
          <p:cNvSpPr/>
          <p:nvPr/>
        </p:nvSpPr>
        <p:spPr>
          <a:xfrm>
            <a:off x="-107950" y="404813"/>
            <a:ext cx="8568382" cy="720725"/>
          </a:xfrm>
          <a:prstGeom prst="roundRect">
            <a:avLst/>
          </a:prstGeom>
          <a:solidFill>
            <a:srgbClr val="B61F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sz="3300" dirty="0">
                <a:solidFill>
                  <a:prstClr val="white"/>
                </a:solidFill>
              </a:rPr>
              <a:t>   &gt; </a:t>
            </a:r>
            <a:r>
              <a:rPr lang="de-DE" sz="3300" dirty="0">
                <a:latin typeface="+mj-lt"/>
              </a:rPr>
              <a:t>Ausblick: </a:t>
            </a:r>
            <a:r>
              <a:rPr lang="de-DE" sz="3300" dirty="0">
                <a:solidFill>
                  <a:prstClr val="white"/>
                </a:solidFill>
              </a:rPr>
              <a:t>Trekkingtour Korsika </a:t>
            </a:r>
          </a:p>
        </p:txBody>
      </p:sp>
      <p:sp>
        <p:nvSpPr>
          <p:cNvPr id="4" name="Inhaltsplatzhalter 2">
            <a:extLst>
              <a:ext uri="{FF2B5EF4-FFF2-40B4-BE49-F238E27FC236}">
                <a16:creationId xmlns:a16="http://schemas.microsoft.com/office/drawing/2014/main" id="{9135C591-0D5E-46E8-BF25-19AFA3161A81}"/>
              </a:ext>
            </a:extLst>
          </p:cNvPr>
          <p:cNvSpPr txBox="1">
            <a:spLocks/>
          </p:cNvSpPr>
          <p:nvPr/>
        </p:nvSpPr>
        <p:spPr bwMode="auto">
          <a:xfrm>
            <a:off x="211138" y="1638300"/>
            <a:ext cx="3856806" cy="452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eaLnBrk="1" hangingPunct="1">
              <a:buFont typeface="Arial" panose="020B0604020202020204" pitchFamily="34" charset="0"/>
              <a:buNone/>
            </a:pPr>
            <a:r>
              <a:rPr lang="de-DE" altLang="de-DE" sz="2800" dirty="0"/>
              <a:t>Am Abend des 3. Oktober geht es auf die Mittelmeerinsel Korsika. Mit Zelt und Trekkinggepäck starten wir am Strand und wandern bis auf 2.000 Meter hohe alpine Gipfel. Rückkehr ist am 12. Oktober.</a:t>
            </a:r>
          </a:p>
        </p:txBody>
      </p:sp>
    </p:spTree>
    <p:extLst>
      <p:ext uri="{BB962C8B-B14F-4D97-AF65-F5344CB8AC3E}">
        <p14:creationId xmlns:p14="http://schemas.microsoft.com/office/powerpoint/2010/main" val="3785660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nhaltsplatzhalter 2">
            <a:extLst>
              <a:ext uri="{FF2B5EF4-FFF2-40B4-BE49-F238E27FC236}">
                <a16:creationId xmlns:a16="http://schemas.microsoft.com/office/drawing/2014/main" id="{FB904B70-12E0-4ADC-AE53-25755AB92C8B}"/>
              </a:ext>
            </a:extLst>
          </p:cNvPr>
          <p:cNvSpPr>
            <a:spLocks noGrp="1"/>
          </p:cNvSpPr>
          <p:nvPr>
            <p:ph idx="4294967295"/>
          </p:nvPr>
        </p:nvSpPr>
        <p:spPr>
          <a:xfrm>
            <a:off x="323850" y="1340768"/>
            <a:ext cx="4572000" cy="4525962"/>
          </a:xfrm>
        </p:spPr>
        <p:txBody>
          <a:bodyPr/>
          <a:lstStyle/>
          <a:p>
            <a:pPr marL="0" indent="0" algn="ctr" eaLnBrk="1" hangingPunct="1">
              <a:buFont typeface="Arial" panose="020B0604020202020204" pitchFamily="34" charset="0"/>
              <a:buNone/>
            </a:pPr>
            <a:r>
              <a:rPr lang="de-DE" altLang="de-DE" sz="2600" dirty="0"/>
              <a:t>Wir widmen das Jahr 2021 den Europäischen Jugendzielen. Jeden Monat greifen wir eines der Youth Goals auf und bieten Informationen oder Aktionen zu dem jeweiligen Themengebiet an.</a:t>
            </a:r>
          </a:p>
          <a:p>
            <a:pPr marL="0" indent="0" algn="ctr" eaLnBrk="1" hangingPunct="1">
              <a:buFont typeface="Arial" panose="020B0604020202020204" pitchFamily="34" charset="0"/>
              <a:buNone/>
            </a:pPr>
            <a:r>
              <a:rPr lang="de-DE" altLang="de-DE" sz="2600" dirty="0"/>
              <a:t>Wenn Ihr in Eurem Verein eine Aktion durchführen möchtet, könnt Ihr Euch an </a:t>
            </a:r>
            <a:r>
              <a:rPr lang="de-DE" altLang="de-DE" sz="2600" dirty="0">
                <a:hlinkClick r:id="rId2"/>
              </a:rPr>
              <a:t>info@wanderjugend.de</a:t>
            </a:r>
            <a:r>
              <a:rPr lang="de-DE" altLang="de-DE" sz="2600" dirty="0"/>
              <a:t> wenden.</a:t>
            </a:r>
          </a:p>
        </p:txBody>
      </p:sp>
      <p:sp>
        <p:nvSpPr>
          <p:cNvPr id="6" name="Abgerundetes Rechteck 5">
            <a:extLst>
              <a:ext uri="{FF2B5EF4-FFF2-40B4-BE49-F238E27FC236}">
                <a16:creationId xmlns:a16="http://schemas.microsoft.com/office/drawing/2014/main" id="{B0BA3CA3-371C-48D8-BBC6-DF388AB8AE64}"/>
              </a:ext>
            </a:extLst>
          </p:cNvPr>
          <p:cNvSpPr/>
          <p:nvPr/>
        </p:nvSpPr>
        <p:spPr>
          <a:xfrm>
            <a:off x="-107950" y="404813"/>
            <a:ext cx="7775575" cy="720725"/>
          </a:xfrm>
          <a:prstGeom prst="roundRect">
            <a:avLst/>
          </a:prstGeom>
          <a:solidFill>
            <a:srgbClr val="ED9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dirty="0">
                <a:latin typeface="+mj-lt"/>
              </a:rPr>
              <a:t>	</a:t>
            </a:r>
            <a:r>
              <a:rPr lang="de-DE" sz="3300" dirty="0">
                <a:latin typeface="+mj-lt"/>
              </a:rPr>
              <a:t>&gt; Aktuelles: Youth Goals 2021</a:t>
            </a:r>
          </a:p>
        </p:txBody>
      </p:sp>
      <p:pic>
        <p:nvPicPr>
          <p:cNvPr id="16388" name="Grafik 4">
            <a:extLst>
              <a:ext uri="{FF2B5EF4-FFF2-40B4-BE49-F238E27FC236}">
                <a16:creationId xmlns:a16="http://schemas.microsoft.com/office/drawing/2014/main" id="{E2AFB44C-614F-470B-8E27-475F0422BBF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0313" y="1744663"/>
            <a:ext cx="3451225"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hteck 6">
            <a:extLst>
              <a:ext uri="{FF2B5EF4-FFF2-40B4-BE49-F238E27FC236}">
                <a16:creationId xmlns:a16="http://schemas.microsoft.com/office/drawing/2014/main" id="{B6DBCC39-7A9C-40EC-8EBD-825422A47EEF}"/>
              </a:ext>
            </a:extLst>
          </p:cNvPr>
          <p:cNvSpPr>
            <a:spLocks noChangeArrowheads="1"/>
          </p:cNvSpPr>
          <p:nvPr/>
        </p:nvSpPr>
        <p:spPr bwMode="auto">
          <a:xfrm>
            <a:off x="5113338" y="4957763"/>
            <a:ext cx="4572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de-DE" sz="700" dirty="0"/>
              <a:t>Youth Goals / Mireille van Bremen / CC BY-NC-ND</a:t>
            </a:r>
            <a:endParaRPr lang="de-DE" altLang="de-DE" sz="700" dirty="0"/>
          </a:p>
        </p:txBody>
      </p:sp>
    </p:spTree>
    <p:extLst>
      <p:ext uri="{BB962C8B-B14F-4D97-AF65-F5344CB8AC3E}">
        <p14:creationId xmlns:p14="http://schemas.microsoft.com/office/powerpoint/2010/main" val="1672300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nhaltsplatzhalter 2">
            <a:extLst>
              <a:ext uri="{FF2B5EF4-FFF2-40B4-BE49-F238E27FC236}">
                <a16:creationId xmlns:a16="http://schemas.microsoft.com/office/drawing/2014/main" id="{FB904B70-12E0-4ADC-AE53-25755AB92C8B}"/>
              </a:ext>
            </a:extLst>
          </p:cNvPr>
          <p:cNvSpPr>
            <a:spLocks noGrp="1"/>
          </p:cNvSpPr>
          <p:nvPr>
            <p:ph idx="4294967295"/>
          </p:nvPr>
        </p:nvSpPr>
        <p:spPr>
          <a:xfrm>
            <a:off x="323850" y="1412776"/>
            <a:ext cx="8496622" cy="4670524"/>
          </a:xfrm>
        </p:spPr>
        <p:txBody>
          <a:bodyPr/>
          <a:lstStyle/>
          <a:p>
            <a:pPr marL="0" indent="0" eaLnBrk="1" hangingPunct="1">
              <a:buNone/>
            </a:pPr>
            <a:r>
              <a:rPr lang="de-DE" altLang="de-DE" sz="2800" dirty="0"/>
              <a:t>März:  Gute Arbeit für alle</a:t>
            </a:r>
          </a:p>
          <a:p>
            <a:pPr marL="0" indent="0" eaLnBrk="1" hangingPunct="1">
              <a:buNone/>
            </a:pPr>
            <a:r>
              <a:rPr lang="de-DE" altLang="de-DE" sz="2800" dirty="0"/>
              <a:t>April:  Inklusive Gesellschaften</a:t>
            </a:r>
          </a:p>
          <a:p>
            <a:pPr marL="0" indent="0" eaLnBrk="1" hangingPunct="1">
              <a:buNone/>
            </a:pPr>
            <a:r>
              <a:rPr lang="de-DE" altLang="de-DE" sz="2800" dirty="0"/>
              <a:t>Mai:  Gleichberechtigung aller Geschlechter</a:t>
            </a:r>
          </a:p>
          <a:p>
            <a:pPr marL="0" indent="0" eaLnBrk="1" hangingPunct="1">
              <a:buNone/>
            </a:pPr>
            <a:r>
              <a:rPr lang="de-DE" altLang="de-DE" sz="2800" dirty="0"/>
              <a:t>Juni:  Ein nachhaltiges, grünes Europa</a:t>
            </a:r>
          </a:p>
          <a:p>
            <a:pPr marL="0" indent="0" eaLnBrk="1" hangingPunct="1">
              <a:buNone/>
            </a:pPr>
            <a:r>
              <a:rPr lang="de-DE" altLang="de-DE" sz="2800" dirty="0"/>
              <a:t>Juli:  Psychische Gesundheit und Wohlbefinden</a:t>
            </a:r>
          </a:p>
          <a:p>
            <a:pPr marL="0" indent="0" eaLnBrk="1" hangingPunct="1">
              <a:buNone/>
            </a:pPr>
            <a:r>
              <a:rPr lang="de-DE" altLang="de-DE" sz="2800" dirty="0"/>
              <a:t>August:  Jugend im ländlichen Raum voranbringen </a:t>
            </a:r>
          </a:p>
          <a:p>
            <a:pPr marL="0" indent="0" eaLnBrk="1" hangingPunct="1">
              <a:buNone/>
            </a:pPr>
            <a:r>
              <a:rPr lang="de-DE" altLang="de-DE" sz="2800" dirty="0"/>
              <a:t>September:  Räume und Beteiligung für Alle</a:t>
            </a:r>
          </a:p>
          <a:p>
            <a:pPr marL="0" indent="0" eaLnBrk="1" hangingPunct="1">
              <a:buNone/>
            </a:pPr>
            <a:r>
              <a:rPr lang="de-DE" altLang="de-DE" sz="2800" dirty="0"/>
              <a:t>Oktober:  Die EU mit der Jugend zusammenbringen  </a:t>
            </a:r>
          </a:p>
          <a:p>
            <a:pPr marL="0" indent="0" eaLnBrk="1" hangingPunct="1">
              <a:buNone/>
            </a:pPr>
            <a:r>
              <a:rPr lang="de-DE" altLang="de-DE" sz="2800" dirty="0"/>
              <a:t>November: Jugendorganisationen und Jugendprogramme </a:t>
            </a:r>
          </a:p>
          <a:p>
            <a:pPr marL="0" indent="0" eaLnBrk="1" hangingPunct="1">
              <a:buNone/>
            </a:pPr>
            <a:endParaRPr lang="de-DE" altLang="de-DE" sz="2800" dirty="0"/>
          </a:p>
        </p:txBody>
      </p:sp>
      <p:sp>
        <p:nvSpPr>
          <p:cNvPr id="6" name="Abgerundetes Rechteck 5">
            <a:extLst>
              <a:ext uri="{FF2B5EF4-FFF2-40B4-BE49-F238E27FC236}">
                <a16:creationId xmlns:a16="http://schemas.microsoft.com/office/drawing/2014/main" id="{B0BA3CA3-371C-48D8-BBC6-DF388AB8AE64}"/>
              </a:ext>
            </a:extLst>
          </p:cNvPr>
          <p:cNvSpPr/>
          <p:nvPr/>
        </p:nvSpPr>
        <p:spPr>
          <a:xfrm>
            <a:off x="-107950" y="404813"/>
            <a:ext cx="7775575" cy="720725"/>
          </a:xfrm>
          <a:prstGeom prst="roundRect">
            <a:avLst/>
          </a:prstGeom>
          <a:solidFill>
            <a:srgbClr val="ED9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dirty="0">
                <a:latin typeface="+mj-lt"/>
              </a:rPr>
              <a:t>	</a:t>
            </a:r>
            <a:r>
              <a:rPr lang="de-DE" sz="3300" dirty="0">
                <a:latin typeface="+mj-lt"/>
              </a:rPr>
              <a:t>&gt; Aktuelles: Youth Goals </a:t>
            </a:r>
            <a:r>
              <a:rPr lang="de-DE" sz="3300" dirty="0"/>
              <a:t>2021 </a:t>
            </a:r>
            <a:endParaRPr lang="de-DE" sz="3300" dirty="0">
              <a:latin typeface="+mj-lt"/>
            </a:endParaRPr>
          </a:p>
        </p:txBody>
      </p:sp>
    </p:spTree>
    <p:extLst>
      <p:ext uri="{BB962C8B-B14F-4D97-AF65-F5344CB8AC3E}">
        <p14:creationId xmlns:p14="http://schemas.microsoft.com/office/powerpoint/2010/main" val="2359277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a:extLst>
              <a:ext uri="{FF2B5EF4-FFF2-40B4-BE49-F238E27FC236}">
                <a16:creationId xmlns:a16="http://schemas.microsoft.com/office/drawing/2014/main" id="{25BE6C76-4E4B-4272-ABB5-1A179EFB13FD}"/>
              </a:ext>
            </a:extLst>
          </p:cNvPr>
          <p:cNvSpPr/>
          <p:nvPr/>
        </p:nvSpPr>
        <p:spPr>
          <a:xfrm>
            <a:off x="-107950" y="404813"/>
            <a:ext cx="8280350" cy="720725"/>
          </a:xfrm>
          <a:prstGeom prst="roundRect">
            <a:avLst/>
          </a:prstGeom>
          <a:solidFill>
            <a:srgbClr val="ED9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sz="3300" dirty="0">
                <a:latin typeface="+mj-lt"/>
              </a:rPr>
              <a:t>  	&gt; Ausblick: </a:t>
            </a:r>
            <a:r>
              <a:rPr lang="de-DE" sz="3300" dirty="0" err="1">
                <a:latin typeface="+mj-lt"/>
              </a:rPr>
              <a:t>Wanderjugend@home</a:t>
            </a:r>
            <a:r>
              <a:rPr lang="de-DE" sz="3300" dirty="0">
                <a:latin typeface="+mj-lt"/>
              </a:rPr>
              <a:t> </a:t>
            </a:r>
          </a:p>
        </p:txBody>
      </p:sp>
      <p:sp>
        <p:nvSpPr>
          <p:cNvPr id="8196" name="Inhaltsplatzhalter 2">
            <a:extLst>
              <a:ext uri="{FF2B5EF4-FFF2-40B4-BE49-F238E27FC236}">
                <a16:creationId xmlns:a16="http://schemas.microsoft.com/office/drawing/2014/main" id="{77E1D46A-51E4-4FD9-9C91-6AE52E28C373}"/>
              </a:ext>
            </a:extLst>
          </p:cNvPr>
          <p:cNvSpPr txBox="1">
            <a:spLocks/>
          </p:cNvSpPr>
          <p:nvPr/>
        </p:nvSpPr>
        <p:spPr bwMode="auto">
          <a:xfrm>
            <a:off x="251518" y="1340768"/>
            <a:ext cx="4968554" cy="391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de-DE" sz="2800" dirty="0"/>
              <a:t>Unser Online-Ferienprogramm geht in die zweite Runde. Diesmal wird ein breites Spektrum an Online-Aktivitäten aus allen DWJ-Gebieten in den Osterferien angeboten.</a:t>
            </a:r>
          </a:p>
          <a:p>
            <a:pPr algn="ctr">
              <a:buNone/>
            </a:pPr>
            <a:endParaRPr lang="de-DE" sz="2800" dirty="0"/>
          </a:p>
          <a:p>
            <a:pPr algn="ctr">
              <a:buNone/>
            </a:pPr>
            <a:r>
              <a:rPr lang="de-DE" sz="2800" dirty="0"/>
              <a:t>Vom 29. März bis 15. April 2021 </a:t>
            </a:r>
            <a:r>
              <a:rPr lang="de-DE" sz="2700" dirty="0"/>
              <a:t>Online auf www.wanderjugend.de</a:t>
            </a:r>
          </a:p>
        </p:txBody>
      </p:sp>
      <p:pic>
        <p:nvPicPr>
          <p:cNvPr id="2" name="Grafik 1">
            <a:extLst>
              <a:ext uri="{FF2B5EF4-FFF2-40B4-BE49-F238E27FC236}">
                <a16:creationId xmlns:a16="http://schemas.microsoft.com/office/drawing/2014/main" id="{304BD1F9-1E09-47A5-B8A4-98CBD4C95E01}"/>
              </a:ext>
            </a:extLst>
          </p:cNvPr>
          <p:cNvPicPr>
            <a:picLocks noChangeAspect="1"/>
          </p:cNvPicPr>
          <p:nvPr/>
        </p:nvPicPr>
        <p:blipFill>
          <a:blip r:embed="rId2"/>
          <a:stretch>
            <a:fillRect/>
          </a:stretch>
        </p:blipFill>
        <p:spPr>
          <a:xfrm>
            <a:off x="5270573" y="2636986"/>
            <a:ext cx="3549899" cy="1800126"/>
          </a:xfrm>
          <a:prstGeom prst="rect">
            <a:avLst/>
          </a:prstGeom>
        </p:spPr>
      </p:pic>
    </p:spTree>
    <p:extLst>
      <p:ext uri="{BB962C8B-B14F-4D97-AF65-F5344CB8AC3E}">
        <p14:creationId xmlns:p14="http://schemas.microsoft.com/office/powerpoint/2010/main" val="566358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Inhaltsplatzhalter 2">
            <a:extLst>
              <a:ext uri="{FF2B5EF4-FFF2-40B4-BE49-F238E27FC236}">
                <a16:creationId xmlns:a16="http://schemas.microsoft.com/office/drawing/2014/main" id="{E78D68DD-621F-454D-AF9A-DCFE0601AD5E}"/>
              </a:ext>
            </a:extLst>
          </p:cNvPr>
          <p:cNvSpPr>
            <a:spLocks noGrp="1"/>
          </p:cNvSpPr>
          <p:nvPr>
            <p:ph idx="4294967295"/>
          </p:nvPr>
        </p:nvSpPr>
        <p:spPr>
          <a:xfrm>
            <a:off x="539751" y="1412875"/>
            <a:ext cx="4248274" cy="4608413"/>
          </a:xfrm>
        </p:spPr>
        <p:txBody>
          <a:bodyPr/>
          <a:lstStyle/>
          <a:p>
            <a:pPr marL="0" indent="0" algn="ctr" eaLnBrk="1" hangingPunct="1">
              <a:buNone/>
            </a:pPr>
            <a:r>
              <a:rPr lang="de-DE" altLang="de-DE" sz="2800" dirty="0"/>
              <a:t>Der Arbeitskreis nachhaltiges Jugendreisen bringt im Frühling eine Video-Serie zum Thema „DWJ Nachhaltigkeitstipps“ auf YouTube heraus.</a:t>
            </a:r>
          </a:p>
          <a:p>
            <a:pPr marL="0" indent="0" algn="ctr" eaLnBrk="1" hangingPunct="1">
              <a:buNone/>
            </a:pPr>
            <a:endParaRPr lang="de-DE" altLang="de-DE" sz="2800" dirty="0"/>
          </a:p>
          <a:p>
            <a:pPr marL="0" indent="0" algn="ctr" eaLnBrk="1" hangingPunct="1">
              <a:buNone/>
            </a:pPr>
            <a:r>
              <a:rPr lang="de-DE" altLang="de-DE" sz="2800" dirty="0"/>
              <a:t>Den Kanal „Deutsche Wanderjugend“ abonnieren und informiert bleiben.</a:t>
            </a:r>
          </a:p>
        </p:txBody>
      </p:sp>
      <p:sp>
        <p:nvSpPr>
          <p:cNvPr id="6" name="Abgerundetes Rechteck 5">
            <a:extLst>
              <a:ext uri="{FF2B5EF4-FFF2-40B4-BE49-F238E27FC236}">
                <a16:creationId xmlns:a16="http://schemas.microsoft.com/office/drawing/2014/main" id="{80E6B89E-5A04-42F3-A5A0-9BC922D2B78A}"/>
              </a:ext>
            </a:extLst>
          </p:cNvPr>
          <p:cNvSpPr/>
          <p:nvPr/>
        </p:nvSpPr>
        <p:spPr>
          <a:xfrm>
            <a:off x="-107950" y="404813"/>
            <a:ext cx="9144000" cy="576262"/>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dirty="0">
                <a:latin typeface="+mj-lt"/>
              </a:rPr>
              <a:t>	</a:t>
            </a:r>
            <a:r>
              <a:rPr lang="de-DE" sz="3000" dirty="0">
                <a:latin typeface="+mj-lt"/>
              </a:rPr>
              <a:t>&gt; </a:t>
            </a:r>
            <a:r>
              <a:rPr lang="de-DE" sz="3200" dirty="0">
                <a:latin typeface="+mj-lt"/>
              </a:rPr>
              <a:t>Aktuelles: </a:t>
            </a:r>
            <a:r>
              <a:rPr lang="de-DE" sz="3000" dirty="0">
                <a:latin typeface="+mj-lt"/>
              </a:rPr>
              <a:t>Arbeitskreis nachhaltiges Jugendreisen</a:t>
            </a:r>
          </a:p>
        </p:txBody>
      </p:sp>
      <p:pic>
        <p:nvPicPr>
          <p:cNvPr id="2" name="Grafik 1">
            <a:extLst>
              <a:ext uri="{FF2B5EF4-FFF2-40B4-BE49-F238E27FC236}">
                <a16:creationId xmlns:a16="http://schemas.microsoft.com/office/drawing/2014/main" id="{78784434-5687-46D6-BC4D-1ED6773813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32040" y="2348880"/>
            <a:ext cx="3779912" cy="2362445"/>
          </a:xfrm>
          <a:prstGeom prst="rect">
            <a:avLst/>
          </a:prstGeom>
        </p:spPr>
      </p:pic>
    </p:spTree>
    <p:extLst>
      <p:ext uri="{BB962C8B-B14F-4D97-AF65-F5344CB8AC3E}">
        <p14:creationId xmlns:p14="http://schemas.microsoft.com/office/powerpoint/2010/main" val="1665627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Inhaltsplatzhalter 2">
            <a:extLst>
              <a:ext uri="{FF2B5EF4-FFF2-40B4-BE49-F238E27FC236}">
                <a16:creationId xmlns:a16="http://schemas.microsoft.com/office/drawing/2014/main" id="{F3A8AA51-D1C4-4422-87EE-27578AAC2CC8}"/>
              </a:ext>
            </a:extLst>
          </p:cNvPr>
          <p:cNvSpPr>
            <a:spLocks noGrp="1"/>
          </p:cNvSpPr>
          <p:nvPr>
            <p:ph idx="4294967295"/>
          </p:nvPr>
        </p:nvSpPr>
        <p:spPr>
          <a:xfrm>
            <a:off x="330448" y="1340768"/>
            <a:ext cx="4673600" cy="4525963"/>
          </a:xfrm>
        </p:spPr>
        <p:txBody>
          <a:bodyPr/>
          <a:lstStyle/>
          <a:p>
            <a:pPr marL="0" indent="0" algn="ctr">
              <a:buNone/>
            </a:pPr>
            <a:r>
              <a:rPr lang="de-DE" altLang="de-DE" sz="2800" dirty="0"/>
              <a:t>Neu im Shop</a:t>
            </a:r>
          </a:p>
          <a:p>
            <a:pPr marL="0" indent="0">
              <a:buNone/>
            </a:pPr>
            <a:endParaRPr lang="de-DE" altLang="de-DE" sz="2800" dirty="0"/>
          </a:p>
          <a:p>
            <a:pPr marL="0" indent="0" algn="ctr">
              <a:buNone/>
            </a:pPr>
            <a:r>
              <a:rPr lang="de-DE" altLang="de-DE" sz="2800" dirty="0"/>
              <a:t>Samenwürfel mit Samen für Vergissmeinnicht. Ein perfektes Geschenk als Erinnerung oder Dankeschön für DWJ-Ehrenamtliche und Jugendleitende. Nach Wunsch auch mit eigenem Aufdruck.</a:t>
            </a:r>
          </a:p>
        </p:txBody>
      </p:sp>
      <p:sp>
        <p:nvSpPr>
          <p:cNvPr id="6" name="Abgerundetes Rechteck 5">
            <a:extLst>
              <a:ext uri="{FF2B5EF4-FFF2-40B4-BE49-F238E27FC236}">
                <a16:creationId xmlns:a16="http://schemas.microsoft.com/office/drawing/2014/main" id="{825633E0-8AFD-465D-B6F6-21850C51CD6E}"/>
              </a:ext>
            </a:extLst>
          </p:cNvPr>
          <p:cNvSpPr/>
          <p:nvPr/>
        </p:nvSpPr>
        <p:spPr>
          <a:xfrm>
            <a:off x="-107950" y="404813"/>
            <a:ext cx="8568382" cy="720725"/>
          </a:xfrm>
          <a:prstGeom prst="roundRect">
            <a:avLst/>
          </a:prstGeom>
          <a:solidFill>
            <a:srgbClr val="B61F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sz="3300" dirty="0">
                <a:solidFill>
                  <a:prstClr val="white"/>
                </a:solidFill>
              </a:rPr>
              <a:t>   &gt; </a:t>
            </a:r>
            <a:r>
              <a:rPr lang="de-DE" sz="3300" dirty="0">
                <a:latin typeface="+mj-lt"/>
              </a:rPr>
              <a:t>Aktuelles: </a:t>
            </a:r>
            <a:r>
              <a:rPr lang="de-DE" sz="3300" dirty="0">
                <a:solidFill>
                  <a:prstClr val="white"/>
                </a:solidFill>
              </a:rPr>
              <a:t>Samenwürfel</a:t>
            </a:r>
          </a:p>
        </p:txBody>
      </p:sp>
      <p:pic>
        <p:nvPicPr>
          <p:cNvPr id="11" name="Grafik 10">
            <a:extLst>
              <a:ext uri="{FF2B5EF4-FFF2-40B4-BE49-F238E27FC236}">
                <a16:creationId xmlns:a16="http://schemas.microsoft.com/office/drawing/2014/main" id="{67DCAB5E-DA63-4436-B9C0-AB2001B2174E}"/>
              </a:ext>
            </a:extLst>
          </p:cNvPr>
          <p:cNvPicPr>
            <a:picLocks noChangeAspect="1"/>
          </p:cNvPicPr>
          <p:nvPr/>
        </p:nvPicPr>
        <p:blipFill>
          <a:blip r:embed="rId2" cstate="screen">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5069136" y="2249289"/>
            <a:ext cx="3611893" cy="2708920"/>
          </a:xfrm>
          <a:prstGeom prst="rect">
            <a:avLst/>
          </a:prstGeom>
        </p:spPr>
      </p:pic>
    </p:spTree>
    <p:extLst>
      <p:ext uri="{BB962C8B-B14F-4D97-AF65-F5344CB8AC3E}">
        <p14:creationId xmlns:p14="http://schemas.microsoft.com/office/powerpoint/2010/main" val="2732561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Inhaltsplatzhalter 2">
            <a:extLst>
              <a:ext uri="{FF2B5EF4-FFF2-40B4-BE49-F238E27FC236}">
                <a16:creationId xmlns:a16="http://schemas.microsoft.com/office/drawing/2014/main" id="{5684A6B2-3E88-42E2-A138-33F56655159C}"/>
              </a:ext>
            </a:extLst>
          </p:cNvPr>
          <p:cNvSpPr>
            <a:spLocks noGrp="1"/>
          </p:cNvSpPr>
          <p:nvPr>
            <p:ph idx="4294967295"/>
          </p:nvPr>
        </p:nvSpPr>
        <p:spPr>
          <a:xfrm>
            <a:off x="253912" y="1412776"/>
            <a:ext cx="4680198" cy="4525962"/>
          </a:xfrm>
        </p:spPr>
        <p:txBody>
          <a:bodyPr/>
          <a:lstStyle/>
          <a:p>
            <a:pPr marL="0" indent="0" algn="ctr" eaLnBrk="1" hangingPunct="1">
              <a:buNone/>
            </a:pPr>
            <a:r>
              <a:rPr lang="de-DE" altLang="de-DE" sz="2800" dirty="0"/>
              <a:t>Die Sommerausgabe der WALK &amp; </a:t>
            </a:r>
            <a:r>
              <a:rPr lang="de-DE" altLang="de-DE" sz="2800" dirty="0" err="1"/>
              <a:t>more</a:t>
            </a:r>
            <a:r>
              <a:rPr lang="de-DE" altLang="de-DE" sz="2800" dirty="0"/>
              <a:t> beschäftigt sich mit dem Thema „Gutes tun“- </a:t>
            </a:r>
          </a:p>
          <a:p>
            <a:pPr marL="0" indent="0" algn="ctr" eaLnBrk="1" hangingPunct="1">
              <a:buNone/>
            </a:pPr>
            <a:r>
              <a:rPr lang="de-DE" altLang="de-DE" sz="2800" dirty="0"/>
              <a:t>Stiften, Spenden und Helfen.</a:t>
            </a:r>
          </a:p>
          <a:p>
            <a:pPr marL="0" indent="0" algn="ctr" eaLnBrk="1" hangingPunct="1">
              <a:buNone/>
            </a:pPr>
            <a:r>
              <a:rPr lang="de-DE" altLang="de-DE" sz="2800" dirty="0"/>
              <a:t>Redaktionsschluss 15.05.2021</a:t>
            </a:r>
          </a:p>
          <a:p>
            <a:pPr marL="0" indent="0" algn="ctr" eaLnBrk="1" hangingPunct="1">
              <a:buNone/>
            </a:pPr>
            <a:r>
              <a:rPr lang="de-DE" altLang="de-DE" sz="2800" dirty="0"/>
              <a:t> </a:t>
            </a:r>
          </a:p>
          <a:p>
            <a:pPr marL="0" indent="0" algn="ctr" eaLnBrk="1" hangingPunct="1">
              <a:buFont typeface="Arial" panose="020B0604020202020204" pitchFamily="34" charset="0"/>
              <a:buNone/>
            </a:pPr>
            <a:r>
              <a:rPr lang="de-DE" altLang="de-DE" sz="2800" dirty="0"/>
              <a:t>Beiträge zum Thema, Berichte von Gruppenaktivitäten und Aktionsankündigungen willkommen.</a:t>
            </a:r>
          </a:p>
        </p:txBody>
      </p:sp>
      <p:sp>
        <p:nvSpPr>
          <p:cNvPr id="6" name="Abgerundetes Rechteck 5">
            <a:extLst>
              <a:ext uri="{FF2B5EF4-FFF2-40B4-BE49-F238E27FC236}">
                <a16:creationId xmlns:a16="http://schemas.microsoft.com/office/drawing/2014/main" id="{AC1A2357-20F4-4E36-94C0-93C9863BA8B5}"/>
              </a:ext>
            </a:extLst>
          </p:cNvPr>
          <p:cNvSpPr/>
          <p:nvPr/>
        </p:nvSpPr>
        <p:spPr>
          <a:xfrm>
            <a:off x="-107950" y="404813"/>
            <a:ext cx="7775575" cy="720725"/>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dirty="0">
                <a:latin typeface="+mj-lt"/>
              </a:rPr>
              <a:t>	</a:t>
            </a:r>
            <a:r>
              <a:rPr lang="de-DE" sz="3300" dirty="0">
                <a:latin typeface="+mj-lt"/>
              </a:rPr>
              <a:t>&gt; Aktuelles: WALK &amp; </a:t>
            </a:r>
            <a:r>
              <a:rPr lang="de-DE" sz="3300" dirty="0" err="1">
                <a:latin typeface="+mj-lt"/>
              </a:rPr>
              <a:t>more</a:t>
            </a:r>
            <a:endParaRPr lang="de-DE" sz="3300" dirty="0">
              <a:latin typeface="+mj-lt"/>
            </a:endParaRPr>
          </a:p>
        </p:txBody>
      </p:sp>
      <p:pic>
        <p:nvPicPr>
          <p:cNvPr id="2" name="Grafik 1">
            <a:extLst>
              <a:ext uri="{FF2B5EF4-FFF2-40B4-BE49-F238E27FC236}">
                <a16:creationId xmlns:a16="http://schemas.microsoft.com/office/drawing/2014/main" id="{D57BA062-2E43-4818-ACED-0FFF07CFD2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6096" y="1412776"/>
            <a:ext cx="3097510" cy="438147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Inhaltsplatzhalter 2">
            <a:extLst>
              <a:ext uri="{FF2B5EF4-FFF2-40B4-BE49-F238E27FC236}">
                <a16:creationId xmlns:a16="http://schemas.microsoft.com/office/drawing/2014/main" id="{E78D68DD-621F-454D-AF9A-DCFE0601AD5E}"/>
              </a:ext>
            </a:extLst>
          </p:cNvPr>
          <p:cNvSpPr>
            <a:spLocks noGrp="1"/>
          </p:cNvSpPr>
          <p:nvPr>
            <p:ph idx="4294967295"/>
          </p:nvPr>
        </p:nvSpPr>
        <p:spPr>
          <a:xfrm>
            <a:off x="539750" y="1412875"/>
            <a:ext cx="4968875" cy="4321175"/>
          </a:xfrm>
        </p:spPr>
        <p:txBody>
          <a:bodyPr/>
          <a:lstStyle/>
          <a:p>
            <a:pPr marL="0" indent="0" algn="ctr" eaLnBrk="1" hangingPunct="1">
              <a:buFont typeface="Arial" panose="020B0604020202020204" pitchFamily="34" charset="0"/>
              <a:buNone/>
            </a:pPr>
            <a:r>
              <a:rPr lang="de-DE" altLang="de-DE" sz="2800" dirty="0"/>
              <a:t>Für Internationale Begegnungen gibt es spezielle Fördermittel, die Ihr beim Bundesverband abrufen könnt. </a:t>
            </a:r>
          </a:p>
          <a:p>
            <a:pPr marL="0" indent="0" algn="ctr" eaLnBrk="1" hangingPunct="1">
              <a:buFont typeface="Arial" panose="020B0604020202020204" pitchFamily="34" charset="0"/>
              <a:buNone/>
            </a:pPr>
            <a:r>
              <a:rPr lang="de-DE" altLang="de-DE" sz="2800" dirty="0"/>
              <a:t>Für Griechenland, China, Tschechien und Russland werden Sondermittel ausgeschüttet, die bis zum 31.10. beantragt werden müssen. </a:t>
            </a:r>
          </a:p>
        </p:txBody>
      </p:sp>
      <p:sp>
        <p:nvSpPr>
          <p:cNvPr id="6" name="Abgerundetes Rechteck 5">
            <a:extLst>
              <a:ext uri="{FF2B5EF4-FFF2-40B4-BE49-F238E27FC236}">
                <a16:creationId xmlns:a16="http://schemas.microsoft.com/office/drawing/2014/main" id="{80E6B89E-5A04-42F3-A5A0-9BC922D2B78A}"/>
              </a:ext>
            </a:extLst>
          </p:cNvPr>
          <p:cNvSpPr/>
          <p:nvPr/>
        </p:nvSpPr>
        <p:spPr>
          <a:xfrm>
            <a:off x="-107950" y="404813"/>
            <a:ext cx="9144000" cy="576262"/>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dirty="0">
                <a:latin typeface="+mj-lt"/>
              </a:rPr>
              <a:t>	</a:t>
            </a:r>
            <a:r>
              <a:rPr lang="de-DE" sz="3000" dirty="0">
                <a:latin typeface="+mj-lt"/>
              </a:rPr>
              <a:t>&gt; Fördermittel für Internationale Begegnungen</a:t>
            </a:r>
          </a:p>
        </p:txBody>
      </p:sp>
      <p:pic>
        <p:nvPicPr>
          <p:cNvPr id="13316" name="Grafik 2" descr="Erdkugel Afrika und Europa">
            <a:extLst>
              <a:ext uri="{FF2B5EF4-FFF2-40B4-BE49-F238E27FC236}">
                <a16:creationId xmlns:a16="http://schemas.microsoft.com/office/drawing/2014/main" id="{5023F268-6417-4279-8428-8417EF32EA76}"/>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29275" y="1812925"/>
            <a:ext cx="323215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410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Inhaltsplatzhalter 2">
            <a:extLst>
              <a:ext uri="{FF2B5EF4-FFF2-40B4-BE49-F238E27FC236}">
                <a16:creationId xmlns:a16="http://schemas.microsoft.com/office/drawing/2014/main" id="{1154AF7D-612F-4930-9911-9A69B04A4ED5}"/>
              </a:ext>
            </a:extLst>
          </p:cNvPr>
          <p:cNvSpPr>
            <a:spLocks noGrp="1"/>
          </p:cNvSpPr>
          <p:nvPr>
            <p:ph idx="4294967295"/>
          </p:nvPr>
        </p:nvSpPr>
        <p:spPr>
          <a:xfrm>
            <a:off x="258763" y="1520825"/>
            <a:ext cx="4608512" cy="3816350"/>
          </a:xfrm>
        </p:spPr>
        <p:txBody>
          <a:bodyPr/>
          <a:lstStyle/>
          <a:p>
            <a:pPr marL="0" indent="0" algn="ctr" eaLnBrk="1" hangingPunct="1">
              <a:buFont typeface="Arial" panose="020B0604020202020204" pitchFamily="34" charset="0"/>
              <a:buNone/>
            </a:pPr>
            <a:r>
              <a:rPr lang="de-DE" altLang="de-DE" sz="2800"/>
              <a:t>Für alle anderen Länder gibt es Globalmittel mit der Antragsfrist bis zum 31.12. </a:t>
            </a:r>
          </a:p>
          <a:p>
            <a:pPr marL="0" indent="0" algn="ctr" eaLnBrk="1" hangingPunct="1">
              <a:buFont typeface="Arial" panose="020B0604020202020204" pitchFamily="34" charset="0"/>
              <a:buNone/>
            </a:pPr>
            <a:r>
              <a:rPr lang="de-DE" altLang="de-DE" sz="2800"/>
              <a:t>Bei Interesse und für weitere Informationen kann gerne die Bundesgeschäftsstelle der DWJ kontaktiert werden.</a:t>
            </a:r>
          </a:p>
        </p:txBody>
      </p:sp>
      <p:sp>
        <p:nvSpPr>
          <p:cNvPr id="6" name="Abgerundetes Rechteck 5">
            <a:extLst>
              <a:ext uri="{FF2B5EF4-FFF2-40B4-BE49-F238E27FC236}">
                <a16:creationId xmlns:a16="http://schemas.microsoft.com/office/drawing/2014/main" id="{581729AE-8C78-439E-A7C0-B567CFB766FF}"/>
              </a:ext>
            </a:extLst>
          </p:cNvPr>
          <p:cNvSpPr/>
          <p:nvPr/>
        </p:nvSpPr>
        <p:spPr>
          <a:xfrm>
            <a:off x="-107950" y="404813"/>
            <a:ext cx="9144000" cy="576262"/>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dirty="0">
                <a:latin typeface="+mj-lt"/>
              </a:rPr>
              <a:t>	</a:t>
            </a:r>
            <a:r>
              <a:rPr lang="de-DE" sz="3000" dirty="0">
                <a:latin typeface="+mj-lt"/>
              </a:rPr>
              <a:t>&gt; Fördermittel für Internationale Begegnungen</a:t>
            </a:r>
          </a:p>
        </p:txBody>
      </p:sp>
      <p:pic>
        <p:nvPicPr>
          <p:cNvPr id="14340" name="Grafik 3" descr="Gruppenerfolg">
            <a:extLst>
              <a:ext uri="{FF2B5EF4-FFF2-40B4-BE49-F238E27FC236}">
                <a16:creationId xmlns:a16="http://schemas.microsoft.com/office/drawing/2014/main" id="{59FF1D48-8391-4548-B274-E52EB02D772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35525" y="1711325"/>
            <a:ext cx="41052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Inhaltsplatzhalter 2">
            <a:extLst>
              <a:ext uri="{FF2B5EF4-FFF2-40B4-BE49-F238E27FC236}">
                <a16:creationId xmlns:a16="http://schemas.microsoft.com/office/drawing/2014/main" id="{44CD07D0-81CC-46CE-A90C-B4B110653CF0}"/>
              </a:ext>
            </a:extLst>
          </p:cNvPr>
          <p:cNvSpPr>
            <a:spLocks noGrp="1"/>
          </p:cNvSpPr>
          <p:nvPr>
            <p:ph idx="4294967295"/>
          </p:nvPr>
        </p:nvSpPr>
        <p:spPr>
          <a:xfrm>
            <a:off x="457200" y="1600200"/>
            <a:ext cx="4267200" cy="4205288"/>
          </a:xfrm>
        </p:spPr>
        <p:txBody>
          <a:bodyPr/>
          <a:lstStyle/>
          <a:p>
            <a:pPr marL="0" indent="0" algn="ctr" eaLnBrk="1" hangingPunct="1">
              <a:buFont typeface="Arial" panose="020B0604020202020204" pitchFamily="34" charset="0"/>
              <a:buNone/>
            </a:pPr>
            <a:r>
              <a:rPr lang="de-DE" altLang="de-DE" sz="2800" dirty="0"/>
              <a:t>Die Bundesgeschäftsstelle der DWJ hält verschiedene Materialien für Euch zur Ausleihe bereit. Von Zelten über GPS-Geräte bis zu Schneeschuhen. </a:t>
            </a:r>
            <a:br>
              <a:rPr lang="de-DE" altLang="de-DE" sz="2800" dirty="0"/>
            </a:br>
            <a:r>
              <a:rPr lang="de-DE" altLang="de-DE" sz="2800" dirty="0"/>
              <a:t>Schaut doch mal auf </a:t>
            </a:r>
            <a:r>
              <a:rPr lang="de-DE" altLang="de-DE" sz="2800" dirty="0">
                <a:hlinkClick r:id="rId2"/>
              </a:rPr>
              <a:t>www.wanderjugend.de</a:t>
            </a:r>
            <a:r>
              <a:rPr lang="de-DE" altLang="de-DE" sz="2800" dirty="0"/>
              <a:t> unter Service vorbei.</a:t>
            </a:r>
          </a:p>
        </p:txBody>
      </p:sp>
      <p:sp>
        <p:nvSpPr>
          <p:cNvPr id="6" name="Abgerundetes Rechteck 5">
            <a:extLst>
              <a:ext uri="{FF2B5EF4-FFF2-40B4-BE49-F238E27FC236}">
                <a16:creationId xmlns:a16="http://schemas.microsoft.com/office/drawing/2014/main" id="{824DDFC0-999E-4DB9-885D-F5FC6F4B6344}"/>
              </a:ext>
            </a:extLst>
          </p:cNvPr>
          <p:cNvSpPr/>
          <p:nvPr/>
        </p:nvSpPr>
        <p:spPr>
          <a:xfrm>
            <a:off x="-107950" y="404813"/>
            <a:ext cx="7775575" cy="720725"/>
          </a:xfrm>
          <a:prstGeom prst="roundRect">
            <a:avLst/>
          </a:prstGeom>
          <a:solidFill>
            <a:srgbClr val="ED9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dirty="0">
                <a:latin typeface="+mj-lt"/>
              </a:rPr>
              <a:t>	</a:t>
            </a:r>
            <a:r>
              <a:rPr lang="de-DE" sz="3300" dirty="0">
                <a:latin typeface="+mj-lt"/>
              </a:rPr>
              <a:t>&gt; Ausleihmaterial</a:t>
            </a:r>
          </a:p>
        </p:txBody>
      </p:sp>
      <p:pic>
        <p:nvPicPr>
          <p:cNvPr id="18436" name="Grafik 2">
            <a:extLst>
              <a:ext uri="{FF2B5EF4-FFF2-40B4-BE49-F238E27FC236}">
                <a16:creationId xmlns:a16="http://schemas.microsoft.com/office/drawing/2014/main" id="{2B0C2749-EDAA-4884-80E6-FAF2D9D70AC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99075" y="1989138"/>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Grafik 4">
            <a:extLst>
              <a:ext uri="{FF2B5EF4-FFF2-40B4-BE49-F238E27FC236}">
                <a16:creationId xmlns:a16="http://schemas.microsoft.com/office/drawing/2014/main" id="{AFBA3E36-CE35-4AB1-BE47-D556590A725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23088" y="1989138"/>
            <a:ext cx="1589087"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Grafik 9">
            <a:extLst>
              <a:ext uri="{FF2B5EF4-FFF2-40B4-BE49-F238E27FC236}">
                <a16:creationId xmlns:a16="http://schemas.microsoft.com/office/drawing/2014/main" id="{E86ED8BB-86EA-4060-9B5C-B0752ACEA00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23088" y="3595688"/>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a:extLst>
              <a:ext uri="{FF2B5EF4-FFF2-40B4-BE49-F238E27FC236}">
                <a16:creationId xmlns:a16="http://schemas.microsoft.com/office/drawing/2014/main" id="{0292E8A5-21FC-4E08-B81A-4CC3A3016035}"/>
              </a:ext>
            </a:extLst>
          </p:cNvPr>
          <p:cNvPicPr>
            <a:picLocks noChangeAspect="1"/>
          </p:cNvPicPr>
          <p:nvPr/>
        </p:nvPicPr>
        <p:blipFill>
          <a:blip r:embed="rId6"/>
          <a:stretch>
            <a:fillRect/>
          </a:stretch>
        </p:blipFill>
        <p:spPr>
          <a:xfrm>
            <a:off x="5299074" y="3595688"/>
            <a:ext cx="1584325" cy="15843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Inhaltsplatzhalter 2">
            <a:extLst>
              <a:ext uri="{FF2B5EF4-FFF2-40B4-BE49-F238E27FC236}">
                <a16:creationId xmlns:a16="http://schemas.microsoft.com/office/drawing/2014/main" id="{03A35C04-91DE-4334-86D7-6B90511218F5}"/>
              </a:ext>
            </a:extLst>
          </p:cNvPr>
          <p:cNvSpPr>
            <a:spLocks noGrp="1"/>
          </p:cNvSpPr>
          <p:nvPr>
            <p:ph idx="4294967295"/>
          </p:nvPr>
        </p:nvSpPr>
        <p:spPr>
          <a:xfrm>
            <a:off x="601663" y="1725613"/>
            <a:ext cx="3970337" cy="3844925"/>
          </a:xfrm>
        </p:spPr>
        <p:txBody>
          <a:bodyPr/>
          <a:lstStyle/>
          <a:p>
            <a:pPr marL="0" indent="0" eaLnBrk="1" hangingPunct="1">
              <a:buFont typeface="Arial" panose="020B0604020202020204" pitchFamily="34" charset="0"/>
              <a:buNone/>
            </a:pPr>
            <a:r>
              <a:rPr lang="de-DE" altLang="de-DE" sz="2800" dirty="0"/>
              <a:t>Neue Seminare? </a:t>
            </a:r>
          </a:p>
          <a:p>
            <a:pPr marL="0" indent="0" eaLnBrk="1" hangingPunct="1">
              <a:buFont typeface="Arial" panose="020B0604020202020204" pitchFamily="34" charset="0"/>
              <a:buNone/>
            </a:pPr>
            <a:r>
              <a:rPr lang="de-DE" altLang="de-DE" sz="2800" dirty="0"/>
              <a:t>Fortbildungen? Veranstaltungen?</a:t>
            </a:r>
            <a:br>
              <a:rPr lang="de-DE" altLang="de-DE" sz="2800" dirty="0"/>
            </a:br>
            <a:endParaRPr lang="de-DE" altLang="de-DE" sz="2800" dirty="0"/>
          </a:p>
          <a:p>
            <a:pPr marL="0" indent="0" eaLnBrk="1" hangingPunct="1">
              <a:buFont typeface="Arial" panose="020B0604020202020204" pitchFamily="34" charset="0"/>
              <a:buNone/>
            </a:pPr>
            <a:r>
              <a:rPr lang="de-DE" altLang="de-DE" sz="2800" dirty="0"/>
              <a:t>Gerne könnt Ihr Euch bei Wünschen und Ideen an die Bundesgeschäftsstelle wenden.</a:t>
            </a:r>
          </a:p>
        </p:txBody>
      </p:sp>
      <p:sp>
        <p:nvSpPr>
          <p:cNvPr id="6" name="Abgerundetes Rechteck 5">
            <a:extLst>
              <a:ext uri="{FF2B5EF4-FFF2-40B4-BE49-F238E27FC236}">
                <a16:creationId xmlns:a16="http://schemas.microsoft.com/office/drawing/2014/main" id="{4425F0DA-A36A-4034-A79F-682438AC3882}"/>
              </a:ext>
            </a:extLst>
          </p:cNvPr>
          <p:cNvSpPr/>
          <p:nvPr/>
        </p:nvSpPr>
        <p:spPr>
          <a:xfrm>
            <a:off x="-107950" y="404813"/>
            <a:ext cx="7775575" cy="720725"/>
          </a:xfrm>
          <a:prstGeom prst="roundRect">
            <a:avLst/>
          </a:prstGeom>
          <a:solidFill>
            <a:srgbClr val="0094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dirty="0">
                <a:latin typeface="+mj-lt"/>
              </a:rPr>
              <a:t>	</a:t>
            </a:r>
            <a:r>
              <a:rPr lang="de-DE" sz="3300" dirty="0">
                <a:latin typeface="+mj-lt"/>
              </a:rPr>
              <a:t>&gt; Wünsche und Ideen</a:t>
            </a:r>
          </a:p>
        </p:txBody>
      </p:sp>
      <p:pic>
        <p:nvPicPr>
          <p:cNvPr id="2" name="Grafik 1">
            <a:extLst>
              <a:ext uri="{FF2B5EF4-FFF2-40B4-BE49-F238E27FC236}">
                <a16:creationId xmlns:a16="http://schemas.microsoft.com/office/drawing/2014/main" id="{8BA289E3-31AB-402D-BC75-C641C57472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651" r="18714"/>
          <a:stretch/>
        </p:blipFill>
        <p:spPr>
          <a:xfrm>
            <a:off x="5179302" y="1844824"/>
            <a:ext cx="3209122" cy="345638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a:extLst>
              <a:ext uri="{FF2B5EF4-FFF2-40B4-BE49-F238E27FC236}">
                <a16:creationId xmlns:a16="http://schemas.microsoft.com/office/drawing/2014/main" id="{76494382-1EFB-4D78-87E4-DAD8201BCBED}"/>
              </a:ext>
            </a:extLst>
          </p:cNvPr>
          <p:cNvSpPr/>
          <p:nvPr/>
        </p:nvSpPr>
        <p:spPr>
          <a:xfrm>
            <a:off x="-107950" y="4797425"/>
            <a:ext cx="5327650" cy="360363"/>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dirty="0">
                <a:latin typeface="+mj-lt"/>
              </a:rPr>
              <a:t>	&gt; Bundesgeschäftsstelle</a:t>
            </a:r>
          </a:p>
        </p:txBody>
      </p:sp>
      <p:sp>
        <p:nvSpPr>
          <p:cNvPr id="19460" name="Rechteck 1">
            <a:extLst>
              <a:ext uri="{FF2B5EF4-FFF2-40B4-BE49-F238E27FC236}">
                <a16:creationId xmlns:a16="http://schemas.microsoft.com/office/drawing/2014/main" id="{767B3137-16BA-460C-9B66-DBCFF9BE2FC4}"/>
              </a:ext>
            </a:extLst>
          </p:cNvPr>
          <p:cNvSpPr>
            <a:spLocks noChangeArrowheads="1"/>
          </p:cNvSpPr>
          <p:nvPr/>
        </p:nvSpPr>
        <p:spPr bwMode="auto">
          <a:xfrm>
            <a:off x="357188" y="1443817"/>
            <a:ext cx="7164983" cy="266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400" dirty="0"/>
              <a:t>Vielen Dank für Euer Interesse. Der Bundesjugendbeirat freut sich von Euch zu hören bzw. zu lesen:</a:t>
            </a:r>
          </a:p>
          <a:p>
            <a:pPr eaLnBrk="1" hangingPunct="1">
              <a:spcBef>
                <a:spcPct val="0"/>
              </a:spcBef>
              <a:buFontTx/>
              <a:buNone/>
            </a:pPr>
            <a:endParaRPr lang="de-DE" altLang="de-DE" sz="1100" dirty="0"/>
          </a:p>
          <a:p>
            <a:pPr eaLnBrk="1" hangingPunct="1">
              <a:spcBef>
                <a:spcPct val="0"/>
              </a:spcBef>
              <a:buFont typeface="Arial" panose="020B0604020202020204" pitchFamily="34" charset="0"/>
              <a:buNone/>
            </a:pPr>
            <a:r>
              <a:rPr lang="de-DE" altLang="de-DE" sz="1800" dirty="0"/>
              <a:t>Silvia: </a:t>
            </a:r>
            <a:r>
              <a:rPr lang="de-DE" altLang="de-DE" sz="1800" dirty="0">
                <a:hlinkClick r:id="rId2"/>
              </a:rPr>
              <a:t>silvia.roell@wanderjugend.de</a:t>
            </a:r>
            <a:r>
              <a:rPr lang="de-DE" altLang="de-DE" sz="1800" dirty="0"/>
              <a:t> </a:t>
            </a:r>
            <a:br>
              <a:rPr lang="de-DE" altLang="de-DE" sz="1800" dirty="0"/>
            </a:br>
            <a:r>
              <a:rPr lang="de-DE" altLang="de-DE" sz="1800" dirty="0"/>
              <a:t>Maike: </a:t>
            </a:r>
            <a:r>
              <a:rPr lang="de-DE" altLang="de-DE" sz="1800" dirty="0">
                <a:hlinkClick r:id="rId3"/>
              </a:rPr>
              <a:t>maike.gillwaldt@wanderjugend.de</a:t>
            </a:r>
            <a:br>
              <a:rPr lang="de-DE" altLang="de-DE" sz="1800" dirty="0"/>
            </a:br>
            <a:r>
              <a:rPr lang="de-DE" altLang="de-DE" sz="1800" dirty="0"/>
              <a:t>Ludwig: </a:t>
            </a:r>
            <a:r>
              <a:rPr lang="de-DE" altLang="de-DE" sz="1800" dirty="0">
                <a:hlinkClick r:id="rId4"/>
              </a:rPr>
              <a:t>ludwig.lang@wanderjugend.de</a:t>
            </a:r>
            <a:r>
              <a:rPr lang="de-DE" altLang="de-DE" sz="1800" dirty="0"/>
              <a:t> </a:t>
            </a:r>
          </a:p>
          <a:p>
            <a:pPr eaLnBrk="1" hangingPunct="1">
              <a:spcBef>
                <a:spcPct val="0"/>
              </a:spcBef>
              <a:buFontTx/>
              <a:buNone/>
            </a:pPr>
            <a:r>
              <a:rPr lang="de-DE" altLang="de-DE" sz="1800" dirty="0"/>
              <a:t>Jana: </a:t>
            </a:r>
            <a:r>
              <a:rPr lang="de-DE" altLang="de-DE" sz="1800" dirty="0">
                <a:hlinkClick r:id="rId5"/>
              </a:rPr>
              <a:t>jana.lessenich@wanderjugend.de</a:t>
            </a:r>
            <a:r>
              <a:rPr lang="de-DE" altLang="de-DE" sz="1800" dirty="0"/>
              <a:t> </a:t>
            </a:r>
          </a:p>
          <a:p>
            <a:pPr eaLnBrk="1" hangingPunct="1">
              <a:spcBef>
                <a:spcPct val="0"/>
              </a:spcBef>
              <a:buFontTx/>
              <a:buNone/>
            </a:pPr>
            <a:r>
              <a:rPr lang="de-DE" altLang="de-DE" sz="1800" dirty="0"/>
              <a:t>Anna: </a:t>
            </a:r>
            <a:r>
              <a:rPr lang="de-DE" altLang="de-DE" sz="1800" dirty="0">
                <a:hlinkClick r:id="rId6"/>
              </a:rPr>
              <a:t>anna.fischer@wanderjugend.de</a:t>
            </a:r>
            <a:br>
              <a:rPr lang="de-DE" altLang="de-DE" sz="1800" dirty="0"/>
            </a:br>
            <a:endParaRPr lang="de-DE" altLang="de-DE" sz="1800" dirty="0"/>
          </a:p>
        </p:txBody>
      </p:sp>
      <p:sp>
        <p:nvSpPr>
          <p:cNvPr id="19461" name="Rechteck 15">
            <a:extLst>
              <a:ext uri="{FF2B5EF4-FFF2-40B4-BE49-F238E27FC236}">
                <a16:creationId xmlns:a16="http://schemas.microsoft.com/office/drawing/2014/main" id="{D0B920B8-E0BE-47BF-AC93-63422460F9FB}"/>
              </a:ext>
            </a:extLst>
          </p:cNvPr>
          <p:cNvSpPr>
            <a:spLocks noChangeArrowheads="1"/>
          </p:cNvSpPr>
          <p:nvPr/>
        </p:nvSpPr>
        <p:spPr bwMode="auto">
          <a:xfrm>
            <a:off x="357188" y="5170488"/>
            <a:ext cx="6985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a:t>Deutsche Wanderjugend | Querallee 41 | 34119 Kassel</a:t>
            </a:r>
          </a:p>
          <a:p>
            <a:pPr eaLnBrk="1" hangingPunct="1">
              <a:spcBef>
                <a:spcPct val="0"/>
              </a:spcBef>
              <a:buFontTx/>
              <a:buNone/>
            </a:pPr>
            <a:r>
              <a:rPr lang="de-DE" altLang="de-DE" sz="1800"/>
              <a:t>Tel: 0561 400498-0 | Fax: 0561 400498-7 | </a:t>
            </a:r>
            <a:r>
              <a:rPr lang="de-DE" altLang="de-DE" sz="1800">
                <a:hlinkClick r:id="rId7"/>
              </a:rPr>
              <a:t>info@wanderjugend.de</a:t>
            </a:r>
            <a:endParaRPr lang="de-DE" altLang="de-DE" sz="1800"/>
          </a:p>
          <a:p>
            <a:pPr eaLnBrk="1" hangingPunct="1">
              <a:spcBef>
                <a:spcPct val="0"/>
              </a:spcBef>
              <a:buFontTx/>
              <a:buNone/>
            </a:pPr>
            <a:r>
              <a:rPr lang="de-DE" altLang="de-DE" sz="1800">
                <a:hlinkClick r:id="rId8"/>
              </a:rPr>
              <a:t>www.wanderjugend.de</a:t>
            </a:r>
            <a:r>
              <a:rPr lang="de-DE" altLang="de-DE" sz="1800"/>
              <a:t> </a:t>
            </a:r>
          </a:p>
        </p:txBody>
      </p:sp>
      <p:sp>
        <p:nvSpPr>
          <p:cNvPr id="6" name="Abgerundetes Rechteck 5">
            <a:extLst>
              <a:ext uri="{FF2B5EF4-FFF2-40B4-BE49-F238E27FC236}">
                <a16:creationId xmlns:a16="http://schemas.microsoft.com/office/drawing/2014/main" id="{3ADBE138-0F30-4E5A-B658-1EB5D6D27E38}"/>
              </a:ext>
            </a:extLst>
          </p:cNvPr>
          <p:cNvSpPr/>
          <p:nvPr/>
        </p:nvSpPr>
        <p:spPr>
          <a:xfrm>
            <a:off x="-107950" y="404813"/>
            <a:ext cx="7775575" cy="720725"/>
          </a:xfrm>
          <a:prstGeom prst="roundRect">
            <a:avLst/>
          </a:prstGeom>
          <a:solidFill>
            <a:srgbClr val="B61F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dirty="0">
                <a:latin typeface="+mj-lt"/>
              </a:rPr>
              <a:t>	</a:t>
            </a:r>
            <a:r>
              <a:rPr lang="de-DE" sz="3300" dirty="0">
                <a:latin typeface="+mj-lt"/>
              </a:rPr>
              <a:t>&gt; Kontakt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Inhaltsplatzhalter 2">
            <a:extLst>
              <a:ext uri="{FF2B5EF4-FFF2-40B4-BE49-F238E27FC236}">
                <a16:creationId xmlns:a16="http://schemas.microsoft.com/office/drawing/2014/main" id="{C4A7E83A-88C2-4C2E-A421-D6F5799C0EDB}"/>
              </a:ext>
            </a:extLst>
          </p:cNvPr>
          <p:cNvSpPr>
            <a:spLocks noGrp="1"/>
          </p:cNvSpPr>
          <p:nvPr>
            <p:ph idx="4294967295"/>
          </p:nvPr>
        </p:nvSpPr>
        <p:spPr>
          <a:xfrm>
            <a:off x="859210" y="2935113"/>
            <a:ext cx="7313190" cy="4094287"/>
          </a:xfrm>
        </p:spPr>
        <p:txBody>
          <a:bodyPr/>
          <a:lstStyle/>
          <a:p>
            <a:pPr algn="ctr" eaLnBrk="1" hangingPunct="1">
              <a:buNone/>
            </a:pPr>
            <a:r>
              <a:rPr lang="de-DE" sz="2700" dirty="0"/>
              <a:t>Samstag, 17. April 2021 von 14:00 Uhr bis 16:00 Uhr. Videokonferenz zum Thema Neustart nach Corona. Kommen die Kinder und Jugendlichen wieder zu unseren Angeboten oder wo müssen wir sie abholen?  Was ist mit den ehrenamtlichen Teams und Jugendleitungen, was müssen wir tun, um sie zu einem Neustart zu ermuntern?</a:t>
            </a:r>
          </a:p>
          <a:p>
            <a:pPr algn="ctr" eaLnBrk="1" hangingPunct="1">
              <a:buNone/>
            </a:pPr>
            <a:endParaRPr lang="de-DE" altLang="de-DE" sz="2400" dirty="0"/>
          </a:p>
        </p:txBody>
      </p:sp>
      <p:sp>
        <p:nvSpPr>
          <p:cNvPr id="6" name="Abgerundetes Rechteck 5">
            <a:extLst>
              <a:ext uri="{FF2B5EF4-FFF2-40B4-BE49-F238E27FC236}">
                <a16:creationId xmlns:a16="http://schemas.microsoft.com/office/drawing/2014/main" id="{2848CB01-D8FA-4D44-A0F5-DD006CA3A928}"/>
              </a:ext>
            </a:extLst>
          </p:cNvPr>
          <p:cNvSpPr/>
          <p:nvPr/>
        </p:nvSpPr>
        <p:spPr>
          <a:xfrm>
            <a:off x="-107950" y="404813"/>
            <a:ext cx="8856414" cy="720725"/>
          </a:xfrm>
          <a:prstGeom prst="roundRect">
            <a:avLst/>
          </a:prstGeom>
          <a:solidFill>
            <a:srgbClr val="0094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sz="2800" dirty="0">
                <a:latin typeface="+mj-lt"/>
              </a:rPr>
              <a:t>	 &gt; Videokonferenz Neustart nach / während Corona</a:t>
            </a:r>
          </a:p>
        </p:txBody>
      </p:sp>
      <p:pic>
        <p:nvPicPr>
          <p:cNvPr id="3" name="Grafik 2">
            <a:extLst>
              <a:ext uri="{FF2B5EF4-FFF2-40B4-BE49-F238E27FC236}">
                <a16:creationId xmlns:a16="http://schemas.microsoft.com/office/drawing/2014/main" id="{2D33E953-4FEC-42A2-B914-A908B72E42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55776" y="1124745"/>
            <a:ext cx="3770697" cy="1915242"/>
          </a:xfrm>
          <a:prstGeom prst="rect">
            <a:avLst/>
          </a:prstGeom>
        </p:spPr>
      </p:pic>
    </p:spTree>
    <p:extLst>
      <p:ext uri="{BB962C8B-B14F-4D97-AF65-F5344CB8AC3E}">
        <p14:creationId xmlns:p14="http://schemas.microsoft.com/office/powerpoint/2010/main" val="1980843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Inhaltsplatzhalter 2">
            <a:extLst>
              <a:ext uri="{FF2B5EF4-FFF2-40B4-BE49-F238E27FC236}">
                <a16:creationId xmlns:a16="http://schemas.microsoft.com/office/drawing/2014/main" id="{C4A7E83A-88C2-4C2E-A421-D6F5799C0EDB}"/>
              </a:ext>
            </a:extLst>
          </p:cNvPr>
          <p:cNvSpPr>
            <a:spLocks noGrp="1"/>
          </p:cNvSpPr>
          <p:nvPr>
            <p:ph idx="4294967295"/>
          </p:nvPr>
        </p:nvSpPr>
        <p:spPr>
          <a:xfrm>
            <a:off x="859210" y="3367161"/>
            <a:ext cx="7313190" cy="4094287"/>
          </a:xfrm>
        </p:spPr>
        <p:txBody>
          <a:bodyPr/>
          <a:lstStyle/>
          <a:p>
            <a:pPr algn="ctr" eaLnBrk="1" hangingPunct="1">
              <a:buNone/>
            </a:pPr>
            <a:r>
              <a:rPr lang="de-DE" dirty="0"/>
              <a:t>Auf </a:t>
            </a:r>
            <a:r>
              <a:rPr lang="de-DE" dirty="0">
                <a:hlinkClick r:id="rId2"/>
              </a:rPr>
              <a:t>www.wanderjugend.de</a:t>
            </a:r>
            <a:r>
              <a:rPr lang="de-DE" dirty="0"/>
              <a:t> im Bereich Aktuelles gibt es Einverständniserklärungen zum Runterladen für </a:t>
            </a:r>
            <a:r>
              <a:rPr lang="de-DE" dirty="0" err="1"/>
              <a:t>corona</a:t>
            </a:r>
            <a:r>
              <a:rPr lang="de-DE" dirty="0"/>
              <a:t>-rechtssichere Jugendveranstaltungen. </a:t>
            </a:r>
          </a:p>
          <a:p>
            <a:pPr algn="ctr" eaLnBrk="1" hangingPunct="1">
              <a:buNone/>
            </a:pPr>
            <a:endParaRPr lang="de-DE" altLang="de-DE" sz="2400" dirty="0"/>
          </a:p>
        </p:txBody>
      </p:sp>
      <p:sp>
        <p:nvSpPr>
          <p:cNvPr id="6" name="Abgerundetes Rechteck 5">
            <a:extLst>
              <a:ext uri="{FF2B5EF4-FFF2-40B4-BE49-F238E27FC236}">
                <a16:creationId xmlns:a16="http://schemas.microsoft.com/office/drawing/2014/main" id="{2848CB01-D8FA-4D44-A0F5-DD006CA3A928}"/>
              </a:ext>
            </a:extLst>
          </p:cNvPr>
          <p:cNvSpPr/>
          <p:nvPr/>
        </p:nvSpPr>
        <p:spPr>
          <a:xfrm>
            <a:off x="-107950" y="404813"/>
            <a:ext cx="8712398" cy="720725"/>
          </a:xfrm>
          <a:prstGeom prst="roundRect">
            <a:avLst/>
          </a:prstGeom>
          <a:solidFill>
            <a:srgbClr val="0094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sz="2800" dirty="0">
                <a:latin typeface="+mj-lt"/>
              </a:rPr>
              <a:t>	 &gt; Neustart während </a:t>
            </a:r>
            <a:r>
              <a:rPr lang="de-DE" sz="2800" dirty="0" err="1">
                <a:latin typeface="+mj-lt"/>
              </a:rPr>
              <a:t>Coronalockerungen</a:t>
            </a:r>
            <a:endParaRPr lang="de-DE" sz="2800" dirty="0">
              <a:latin typeface="+mj-lt"/>
            </a:endParaRPr>
          </a:p>
        </p:txBody>
      </p:sp>
      <p:pic>
        <p:nvPicPr>
          <p:cNvPr id="3" name="Grafik 2">
            <a:extLst>
              <a:ext uri="{FF2B5EF4-FFF2-40B4-BE49-F238E27FC236}">
                <a16:creationId xmlns:a16="http://schemas.microsoft.com/office/drawing/2014/main" id="{2D33E953-4FEC-42A2-B914-A908B72E42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5776" y="1124745"/>
            <a:ext cx="3770697" cy="1915242"/>
          </a:xfrm>
          <a:prstGeom prst="rect">
            <a:avLst/>
          </a:prstGeom>
        </p:spPr>
      </p:pic>
    </p:spTree>
    <p:extLst>
      <p:ext uri="{BB962C8B-B14F-4D97-AF65-F5344CB8AC3E}">
        <p14:creationId xmlns:p14="http://schemas.microsoft.com/office/powerpoint/2010/main" val="3783790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Inhaltsplatzhalter 2">
            <a:extLst>
              <a:ext uri="{FF2B5EF4-FFF2-40B4-BE49-F238E27FC236}">
                <a16:creationId xmlns:a16="http://schemas.microsoft.com/office/drawing/2014/main" id="{F3A8AA51-D1C4-4422-87EE-27578AAC2CC8}"/>
              </a:ext>
            </a:extLst>
          </p:cNvPr>
          <p:cNvSpPr>
            <a:spLocks noGrp="1"/>
          </p:cNvSpPr>
          <p:nvPr>
            <p:ph idx="4294967295"/>
          </p:nvPr>
        </p:nvSpPr>
        <p:spPr>
          <a:xfrm>
            <a:off x="107504" y="2143397"/>
            <a:ext cx="4673600" cy="4525963"/>
          </a:xfrm>
        </p:spPr>
        <p:txBody>
          <a:bodyPr/>
          <a:lstStyle/>
          <a:p>
            <a:pPr marL="0" indent="0" algn="ctr">
              <a:buNone/>
            </a:pPr>
            <a:r>
              <a:rPr lang="de-DE" altLang="de-DE" sz="2800" dirty="0"/>
              <a:t>Sonntag, 18. April 2021</a:t>
            </a:r>
          </a:p>
          <a:p>
            <a:pPr marL="0" indent="0" algn="ctr">
              <a:buNone/>
            </a:pPr>
            <a:r>
              <a:rPr lang="de-DE" altLang="de-DE" sz="2800" dirty="0"/>
              <a:t>13:30 Uhr bis 15:30 Uhr</a:t>
            </a:r>
          </a:p>
          <a:p>
            <a:pPr marL="0" indent="0" algn="ctr">
              <a:buNone/>
            </a:pPr>
            <a:r>
              <a:rPr lang="de-DE" altLang="de-DE" sz="2800" dirty="0"/>
              <a:t>Wie funktioniert YouTube?</a:t>
            </a:r>
          </a:p>
          <a:p>
            <a:pPr marL="0" indent="0" algn="ctr">
              <a:buNone/>
            </a:pPr>
            <a:r>
              <a:rPr lang="de-DE" altLang="de-DE" sz="2800" dirty="0"/>
              <a:t>Wie legt man einen gutes Profil an?</a:t>
            </a:r>
          </a:p>
          <a:p>
            <a:pPr marL="0" indent="0" algn="ctr">
              <a:buNone/>
            </a:pPr>
            <a:r>
              <a:rPr lang="de-DE" altLang="de-DE" sz="2800" dirty="0"/>
              <a:t>Wie erstellt man interessante Videos?</a:t>
            </a:r>
          </a:p>
        </p:txBody>
      </p:sp>
      <p:sp>
        <p:nvSpPr>
          <p:cNvPr id="6" name="Abgerundetes Rechteck 5">
            <a:extLst>
              <a:ext uri="{FF2B5EF4-FFF2-40B4-BE49-F238E27FC236}">
                <a16:creationId xmlns:a16="http://schemas.microsoft.com/office/drawing/2014/main" id="{825633E0-8AFD-465D-B6F6-21850C51CD6E}"/>
              </a:ext>
            </a:extLst>
          </p:cNvPr>
          <p:cNvSpPr/>
          <p:nvPr/>
        </p:nvSpPr>
        <p:spPr>
          <a:xfrm>
            <a:off x="-107950" y="404813"/>
            <a:ext cx="8568382" cy="720725"/>
          </a:xfrm>
          <a:prstGeom prst="roundRect">
            <a:avLst/>
          </a:prstGeom>
          <a:solidFill>
            <a:srgbClr val="B61F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sz="3300" dirty="0">
                <a:solidFill>
                  <a:prstClr val="white"/>
                </a:solidFill>
              </a:rPr>
              <a:t>   &gt; Ausblick: YouTube-Seminar online</a:t>
            </a:r>
          </a:p>
        </p:txBody>
      </p:sp>
      <p:pic>
        <p:nvPicPr>
          <p:cNvPr id="4" name="Grafik 3">
            <a:extLst>
              <a:ext uri="{FF2B5EF4-FFF2-40B4-BE49-F238E27FC236}">
                <a16:creationId xmlns:a16="http://schemas.microsoft.com/office/drawing/2014/main" id="{2CE3849E-BA82-4729-983E-7A8B68E7FEB8}"/>
              </a:ext>
            </a:extLst>
          </p:cNvPr>
          <p:cNvPicPr>
            <a:picLocks noChangeAspect="1"/>
          </p:cNvPicPr>
          <p:nvPr/>
        </p:nvPicPr>
        <p:blipFill>
          <a:blip r:embed="rId2"/>
          <a:stretch>
            <a:fillRect/>
          </a:stretch>
        </p:blipFill>
        <p:spPr>
          <a:xfrm>
            <a:off x="5032636" y="1769906"/>
            <a:ext cx="1729060" cy="1003472"/>
          </a:xfrm>
          <a:prstGeom prst="rect">
            <a:avLst/>
          </a:prstGeom>
        </p:spPr>
      </p:pic>
      <p:pic>
        <p:nvPicPr>
          <p:cNvPr id="5" name="Grafik 4">
            <a:extLst>
              <a:ext uri="{FF2B5EF4-FFF2-40B4-BE49-F238E27FC236}">
                <a16:creationId xmlns:a16="http://schemas.microsoft.com/office/drawing/2014/main" id="{C1D8CDDD-7A88-47DC-BBA1-CB438E24A2F3}"/>
              </a:ext>
            </a:extLst>
          </p:cNvPr>
          <p:cNvPicPr>
            <a:picLocks noChangeAspect="1"/>
          </p:cNvPicPr>
          <p:nvPr/>
        </p:nvPicPr>
        <p:blipFill>
          <a:blip r:embed="rId3"/>
          <a:stretch>
            <a:fillRect/>
          </a:stretch>
        </p:blipFill>
        <p:spPr>
          <a:xfrm>
            <a:off x="6228184" y="2685082"/>
            <a:ext cx="1662013" cy="995676"/>
          </a:xfrm>
          <a:prstGeom prst="rect">
            <a:avLst/>
          </a:prstGeom>
        </p:spPr>
      </p:pic>
      <p:pic>
        <p:nvPicPr>
          <p:cNvPr id="7" name="Grafik 6">
            <a:extLst>
              <a:ext uri="{FF2B5EF4-FFF2-40B4-BE49-F238E27FC236}">
                <a16:creationId xmlns:a16="http://schemas.microsoft.com/office/drawing/2014/main" id="{E66885BA-2050-4AF0-A217-6EF66DC29F77}"/>
              </a:ext>
            </a:extLst>
          </p:cNvPr>
          <p:cNvPicPr>
            <a:picLocks noChangeAspect="1"/>
          </p:cNvPicPr>
          <p:nvPr/>
        </p:nvPicPr>
        <p:blipFill>
          <a:blip r:embed="rId4"/>
          <a:stretch>
            <a:fillRect/>
          </a:stretch>
        </p:blipFill>
        <p:spPr>
          <a:xfrm>
            <a:off x="5076392" y="3680758"/>
            <a:ext cx="1641548" cy="957570"/>
          </a:xfrm>
          <a:prstGeom prst="rect">
            <a:avLst/>
          </a:prstGeom>
        </p:spPr>
      </p:pic>
      <p:pic>
        <p:nvPicPr>
          <p:cNvPr id="8" name="Grafik 7">
            <a:extLst>
              <a:ext uri="{FF2B5EF4-FFF2-40B4-BE49-F238E27FC236}">
                <a16:creationId xmlns:a16="http://schemas.microsoft.com/office/drawing/2014/main" id="{116FD48D-F19F-4276-8825-F882EADC58C1}"/>
              </a:ext>
            </a:extLst>
          </p:cNvPr>
          <p:cNvPicPr>
            <a:picLocks noChangeAspect="1"/>
          </p:cNvPicPr>
          <p:nvPr/>
        </p:nvPicPr>
        <p:blipFill>
          <a:blip r:embed="rId5"/>
          <a:stretch>
            <a:fillRect/>
          </a:stretch>
        </p:blipFill>
        <p:spPr>
          <a:xfrm>
            <a:off x="6878331" y="4121432"/>
            <a:ext cx="1621525" cy="949003"/>
          </a:xfrm>
          <a:prstGeom prst="rect">
            <a:avLst/>
          </a:prstGeom>
        </p:spPr>
      </p:pic>
      <p:pic>
        <p:nvPicPr>
          <p:cNvPr id="9" name="Grafik 8">
            <a:extLst>
              <a:ext uri="{FF2B5EF4-FFF2-40B4-BE49-F238E27FC236}">
                <a16:creationId xmlns:a16="http://schemas.microsoft.com/office/drawing/2014/main" id="{84BE6D1E-C78D-4FA2-AB28-54E58A6C14D4}"/>
              </a:ext>
            </a:extLst>
          </p:cNvPr>
          <p:cNvPicPr>
            <a:picLocks noChangeAspect="1"/>
          </p:cNvPicPr>
          <p:nvPr/>
        </p:nvPicPr>
        <p:blipFill>
          <a:blip r:embed="rId6"/>
          <a:stretch>
            <a:fillRect/>
          </a:stretch>
        </p:blipFill>
        <p:spPr>
          <a:xfrm>
            <a:off x="4972489" y="4975492"/>
            <a:ext cx="2002490" cy="1140432"/>
          </a:xfrm>
          <a:prstGeom prst="rect">
            <a:avLst/>
          </a:prstGeom>
        </p:spPr>
      </p:pic>
    </p:spTree>
    <p:extLst>
      <p:ext uri="{BB962C8B-B14F-4D97-AF65-F5344CB8AC3E}">
        <p14:creationId xmlns:p14="http://schemas.microsoft.com/office/powerpoint/2010/main" val="1652477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Inhaltsplatzhalter 2">
            <a:extLst>
              <a:ext uri="{FF2B5EF4-FFF2-40B4-BE49-F238E27FC236}">
                <a16:creationId xmlns:a16="http://schemas.microsoft.com/office/drawing/2014/main" id="{F3A8AA51-D1C4-4422-87EE-27578AAC2CC8}"/>
              </a:ext>
            </a:extLst>
          </p:cNvPr>
          <p:cNvSpPr>
            <a:spLocks noGrp="1"/>
          </p:cNvSpPr>
          <p:nvPr>
            <p:ph idx="4294967295"/>
          </p:nvPr>
        </p:nvSpPr>
        <p:spPr>
          <a:xfrm>
            <a:off x="241300" y="1600200"/>
            <a:ext cx="4330700" cy="4525963"/>
          </a:xfrm>
        </p:spPr>
        <p:txBody>
          <a:bodyPr/>
          <a:lstStyle/>
          <a:p>
            <a:pPr marL="0" indent="0" algn="ctr" eaLnBrk="1" hangingPunct="1">
              <a:buNone/>
            </a:pPr>
            <a:r>
              <a:rPr lang="de-DE" altLang="de-DE" sz="2800" dirty="0"/>
              <a:t>Der Tag des Wanderns soll bundesweit Kinder- und Jugendgruppen ermuntern, nach den </a:t>
            </a:r>
            <a:r>
              <a:rPr lang="de-DE" altLang="de-DE" sz="2800" dirty="0" err="1"/>
              <a:t>coronabedingten</a:t>
            </a:r>
            <a:r>
              <a:rPr lang="de-DE" altLang="de-DE" sz="2800" dirty="0"/>
              <a:t> Ausfällen der letzten Monate wieder #</a:t>
            </a:r>
            <a:r>
              <a:rPr lang="de-DE" altLang="de-DE" sz="2800" dirty="0" err="1"/>
              <a:t>gemeinsamunterwegs</a:t>
            </a:r>
            <a:r>
              <a:rPr lang="de-DE" altLang="de-DE" sz="2800" dirty="0"/>
              <a:t> zu sein.</a:t>
            </a:r>
          </a:p>
          <a:p>
            <a:pPr marL="0" indent="0" algn="ctr" eaLnBrk="1" hangingPunct="1">
              <a:buFont typeface="Arial" panose="020B0604020202020204" pitchFamily="34" charset="0"/>
              <a:buNone/>
            </a:pPr>
            <a:r>
              <a:rPr lang="de-DE" altLang="de-DE" sz="2800" dirty="0"/>
              <a:t>14. Mai 2021 bundesweit.</a:t>
            </a:r>
          </a:p>
        </p:txBody>
      </p:sp>
      <p:sp>
        <p:nvSpPr>
          <p:cNvPr id="6" name="Abgerundetes Rechteck 5">
            <a:extLst>
              <a:ext uri="{FF2B5EF4-FFF2-40B4-BE49-F238E27FC236}">
                <a16:creationId xmlns:a16="http://schemas.microsoft.com/office/drawing/2014/main" id="{825633E0-8AFD-465D-B6F6-21850C51CD6E}"/>
              </a:ext>
            </a:extLst>
          </p:cNvPr>
          <p:cNvSpPr/>
          <p:nvPr/>
        </p:nvSpPr>
        <p:spPr>
          <a:xfrm>
            <a:off x="-107950" y="404813"/>
            <a:ext cx="7775575" cy="720725"/>
          </a:xfrm>
          <a:prstGeom prst="roundRect">
            <a:avLst/>
          </a:prstGeom>
          <a:solidFill>
            <a:srgbClr val="B61F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sz="3300" dirty="0">
                <a:solidFill>
                  <a:prstClr val="white"/>
                </a:solidFill>
              </a:rPr>
              <a:t>	&gt; </a:t>
            </a:r>
            <a:r>
              <a:rPr lang="de-DE" sz="3300" dirty="0">
                <a:latin typeface="+mj-lt"/>
              </a:rPr>
              <a:t>Ausblick: </a:t>
            </a:r>
            <a:r>
              <a:rPr lang="de-DE" sz="3300" dirty="0">
                <a:solidFill>
                  <a:prstClr val="white"/>
                </a:solidFill>
              </a:rPr>
              <a:t>Tag des Wanderns</a:t>
            </a:r>
          </a:p>
        </p:txBody>
      </p:sp>
      <p:pic>
        <p:nvPicPr>
          <p:cNvPr id="7" name="Grafik 6">
            <a:extLst>
              <a:ext uri="{FF2B5EF4-FFF2-40B4-BE49-F238E27FC236}">
                <a16:creationId xmlns:a16="http://schemas.microsoft.com/office/drawing/2014/main" id="{BC9874C6-555A-454D-BED0-28094E5222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78832" y="2248271"/>
            <a:ext cx="3897624" cy="27649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a:extLst>
              <a:ext uri="{FF2B5EF4-FFF2-40B4-BE49-F238E27FC236}">
                <a16:creationId xmlns:a16="http://schemas.microsoft.com/office/drawing/2014/main" id="{4ED08769-1983-4263-A3CD-5C33454B32F6}"/>
              </a:ext>
            </a:extLst>
          </p:cNvPr>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3455875" y="1844824"/>
            <a:ext cx="5400601" cy="3600400"/>
          </a:xfrm>
        </p:spPr>
      </p:pic>
      <p:sp>
        <p:nvSpPr>
          <p:cNvPr id="6" name="Abgerundetes Rechteck 5">
            <a:extLst>
              <a:ext uri="{FF2B5EF4-FFF2-40B4-BE49-F238E27FC236}">
                <a16:creationId xmlns:a16="http://schemas.microsoft.com/office/drawing/2014/main" id="{6E6EEEAD-70FC-4024-A132-630AEBA27D8F}"/>
              </a:ext>
            </a:extLst>
          </p:cNvPr>
          <p:cNvSpPr/>
          <p:nvPr/>
        </p:nvSpPr>
        <p:spPr>
          <a:xfrm>
            <a:off x="-107950" y="404813"/>
            <a:ext cx="7775575" cy="720725"/>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sz="3300" dirty="0">
                <a:latin typeface="+mj-lt"/>
              </a:rPr>
              <a:t>	&gt; Ausblick: Pfingsttrekking im Solling </a:t>
            </a:r>
          </a:p>
        </p:txBody>
      </p:sp>
      <p:sp>
        <p:nvSpPr>
          <p:cNvPr id="7" name="Inhaltsplatzhalter 2">
            <a:extLst>
              <a:ext uri="{FF2B5EF4-FFF2-40B4-BE49-F238E27FC236}">
                <a16:creationId xmlns:a16="http://schemas.microsoft.com/office/drawing/2014/main" id="{76F37334-F400-4327-8316-A6AA5A4DA156}"/>
              </a:ext>
            </a:extLst>
          </p:cNvPr>
          <p:cNvSpPr txBox="1">
            <a:spLocks/>
          </p:cNvSpPr>
          <p:nvPr/>
        </p:nvSpPr>
        <p:spPr bwMode="auto">
          <a:xfrm>
            <a:off x="35496" y="1999009"/>
            <a:ext cx="3244737"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eaLnBrk="1" hangingPunct="1">
              <a:buFont typeface="Arial" panose="020B0604020202020204" pitchFamily="34" charset="0"/>
              <a:buNone/>
            </a:pPr>
            <a:r>
              <a:rPr lang="de-DE" altLang="de-DE" sz="2800" dirty="0"/>
              <a:t>Hutewälder, Hochmoore und entlegene Waldteiche erkunden wir vom 21. bis 24. Mai in Südniedersachsen.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Inhaltsplatzhalter 2">
            <a:extLst>
              <a:ext uri="{FF2B5EF4-FFF2-40B4-BE49-F238E27FC236}">
                <a16:creationId xmlns:a16="http://schemas.microsoft.com/office/drawing/2014/main" id="{E78D68DD-621F-454D-AF9A-DCFE0601AD5E}"/>
              </a:ext>
            </a:extLst>
          </p:cNvPr>
          <p:cNvSpPr>
            <a:spLocks noGrp="1"/>
          </p:cNvSpPr>
          <p:nvPr>
            <p:ph idx="4294967295"/>
          </p:nvPr>
        </p:nvSpPr>
        <p:spPr>
          <a:xfrm>
            <a:off x="539750" y="1196752"/>
            <a:ext cx="7344618" cy="5256435"/>
          </a:xfrm>
        </p:spPr>
        <p:txBody>
          <a:bodyPr/>
          <a:lstStyle/>
          <a:p>
            <a:pPr marL="0" lvl="0" indent="0">
              <a:buNone/>
            </a:pPr>
            <a:r>
              <a:rPr lang="de-DE" dirty="0"/>
              <a:t>Jugendbeiratssitzungen (JBS)</a:t>
            </a:r>
          </a:p>
          <a:p>
            <a:pPr marL="0" lvl="0" indent="0">
              <a:buNone/>
            </a:pPr>
            <a:r>
              <a:rPr lang="de-DE" dirty="0"/>
              <a:t>	19. – 20.06.2021: JBS in der Rhön</a:t>
            </a:r>
          </a:p>
          <a:p>
            <a:pPr marL="0" lvl="0" indent="0">
              <a:buNone/>
            </a:pPr>
            <a:r>
              <a:rPr lang="de-DE" dirty="0"/>
              <a:t>	06. – 07.11.2021: JBS in Koblenz</a:t>
            </a:r>
            <a:endParaRPr lang="de-DE" sz="1200" dirty="0"/>
          </a:p>
          <a:p>
            <a:pPr marL="0" lvl="0" indent="0">
              <a:buNone/>
            </a:pPr>
            <a:endParaRPr lang="de-DE" sz="1200" dirty="0"/>
          </a:p>
          <a:p>
            <a:pPr marL="0" lvl="0" indent="0">
              <a:buNone/>
            </a:pPr>
            <a:r>
              <a:rPr lang="de-DE" dirty="0"/>
              <a:t>Bundesdelegiertenversammlung (BDV)</a:t>
            </a:r>
          </a:p>
          <a:p>
            <a:pPr marL="0" indent="0">
              <a:buNone/>
            </a:pPr>
            <a:r>
              <a:rPr lang="de-DE" dirty="0"/>
              <a:t>	</a:t>
            </a:r>
            <a:r>
              <a:rPr lang="de-DE" b="1" dirty="0"/>
              <a:t>01. – 03.10.2021: BDV in Miltenberg, 	Spessart</a:t>
            </a:r>
          </a:p>
          <a:p>
            <a:pPr marL="0" indent="0">
              <a:buNone/>
            </a:pPr>
            <a:r>
              <a:rPr lang="de-DE" dirty="0"/>
              <a:t>	25. – 27.03.2022: BDV in Passau, 	Bayerischer Wald</a:t>
            </a:r>
          </a:p>
          <a:p>
            <a:pPr marL="0" indent="0">
              <a:buNone/>
            </a:pPr>
            <a:endParaRPr lang="de-DE" dirty="0"/>
          </a:p>
          <a:p>
            <a:pPr marL="0" lvl="0" indent="0">
              <a:buNone/>
            </a:pPr>
            <a:endParaRPr lang="de-DE" dirty="0"/>
          </a:p>
        </p:txBody>
      </p:sp>
      <p:sp>
        <p:nvSpPr>
          <p:cNvPr id="6" name="Abgerundetes Rechteck 5">
            <a:extLst>
              <a:ext uri="{FF2B5EF4-FFF2-40B4-BE49-F238E27FC236}">
                <a16:creationId xmlns:a16="http://schemas.microsoft.com/office/drawing/2014/main" id="{80E6B89E-5A04-42F3-A5A0-9BC922D2B78A}"/>
              </a:ext>
            </a:extLst>
          </p:cNvPr>
          <p:cNvSpPr/>
          <p:nvPr/>
        </p:nvSpPr>
        <p:spPr>
          <a:xfrm>
            <a:off x="-107950" y="404813"/>
            <a:ext cx="9144000" cy="576262"/>
          </a:xfrm>
          <a:prstGeom prst="roundRect">
            <a:avLst/>
          </a:prstGeom>
          <a:solidFill>
            <a:srgbClr val="ED9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dirty="0">
                <a:latin typeface="+mj-lt"/>
              </a:rPr>
              <a:t>	</a:t>
            </a:r>
            <a:r>
              <a:rPr lang="de-DE" sz="3000" dirty="0">
                <a:latin typeface="+mj-lt"/>
              </a:rPr>
              <a:t>&gt; Ausblick: DWJ Termine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Inhaltsplatzhalter 2">
            <a:extLst>
              <a:ext uri="{FF2B5EF4-FFF2-40B4-BE49-F238E27FC236}">
                <a16:creationId xmlns:a16="http://schemas.microsoft.com/office/drawing/2014/main" id="{C4A7E83A-88C2-4C2E-A421-D6F5799C0EDB}"/>
              </a:ext>
            </a:extLst>
          </p:cNvPr>
          <p:cNvSpPr>
            <a:spLocks noGrp="1"/>
          </p:cNvSpPr>
          <p:nvPr>
            <p:ph idx="4294967295"/>
          </p:nvPr>
        </p:nvSpPr>
        <p:spPr>
          <a:xfrm>
            <a:off x="211138" y="1638300"/>
            <a:ext cx="4392612" cy="3878263"/>
          </a:xfrm>
        </p:spPr>
        <p:txBody>
          <a:bodyPr/>
          <a:lstStyle/>
          <a:p>
            <a:pPr algn="ctr" eaLnBrk="1" hangingPunct="1">
              <a:buNone/>
            </a:pPr>
            <a:r>
              <a:rPr lang="de-DE" altLang="de-DE" sz="2800" dirty="0"/>
              <a:t>Die DWJ ist auch beim</a:t>
            </a:r>
          </a:p>
          <a:p>
            <a:pPr marL="0" algn="ctr" eaLnBrk="1" hangingPunct="1">
              <a:buNone/>
            </a:pPr>
            <a:r>
              <a:rPr lang="de-DE" altLang="de-DE" sz="2800" dirty="0"/>
              <a:t>Deutschen Wandertag dabei. In diesem Jahr wird es eine multilaterale internationale Begegnung geben.  </a:t>
            </a:r>
          </a:p>
          <a:p>
            <a:pPr marL="0" algn="ctr" eaLnBrk="1" hangingPunct="1">
              <a:buNone/>
            </a:pPr>
            <a:endParaRPr lang="de-DE" altLang="de-DE" sz="2800" dirty="0"/>
          </a:p>
          <a:p>
            <a:pPr algn="ctr" eaLnBrk="1" hangingPunct="1">
              <a:buFont typeface="Arial" panose="020B0604020202020204" pitchFamily="34" charset="0"/>
              <a:buNone/>
            </a:pPr>
            <a:r>
              <a:rPr lang="de-DE" altLang="de-DE" sz="2800" dirty="0"/>
              <a:t>Vom 30. Juni bis 5. Juli 2021 </a:t>
            </a:r>
          </a:p>
          <a:p>
            <a:pPr algn="ctr" eaLnBrk="1" hangingPunct="1">
              <a:buFont typeface="Arial" panose="020B0604020202020204" pitchFamily="34" charset="0"/>
              <a:buNone/>
            </a:pPr>
            <a:r>
              <a:rPr lang="de-DE" altLang="de-DE" sz="2800" dirty="0"/>
              <a:t>in Bad Wildungen</a:t>
            </a:r>
          </a:p>
        </p:txBody>
      </p:sp>
      <p:sp>
        <p:nvSpPr>
          <p:cNvPr id="6" name="Abgerundetes Rechteck 5">
            <a:extLst>
              <a:ext uri="{FF2B5EF4-FFF2-40B4-BE49-F238E27FC236}">
                <a16:creationId xmlns:a16="http://schemas.microsoft.com/office/drawing/2014/main" id="{2848CB01-D8FA-4D44-A0F5-DD006CA3A928}"/>
              </a:ext>
            </a:extLst>
          </p:cNvPr>
          <p:cNvSpPr/>
          <p:nvPr/>
        </p:nvSpPr>
        <p:spPr>
          <a:xfrm>
            <a:off x="-107950" y="404813"/>
            <a:ext cx="7775575" cy="720725"/>
          </a:xfrm>
          <a:prstGeom prst="roundRect">
            <a:avLst/>
          </a:prstGeom>
          <a:solidFill>
            <a:srgbClr val="0094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dirty="0">
                <a:latin typeface="+mj-lt"/>
              </a:rPr>
              <a:t>	</a:t>
            </a:r>
            <a:r>
              <a:rPr lang="de-DE" sz="3300" dirty="0">
                <a:latin typeface="+mj-lt"/>
              </a:rPr>
              <a:t> &gt; Ausblick: 120. Deutscher Wandertag</a:t>
            </a:r>
          </a:p>
        </p:txBody>
      </p:sp>
      <p:pic>
        <p:nvPicPr>
          <p:cNvPr id="4" name="Grafik 3">
            <a:extLst>
              <a:ext uri="{FF2B5EF4-FFF2-40B4-BE49-F238E27FC236}">
                <a16:creationId xmlns:a16="http://schemas.microsoft.com/office/drawing/2014/main" id="{A317A826-9E0C-4416-A6D7-6326037429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8738" t="19561" r="14131" b="-1"/>
          <a:stretch/>
        </p:blipFill>
        <p:spPr>
          <a:xfrm>
            <a:off x="4932040" y="1739304"/>
            <a:ext cx="3645841" cy="3849936"/>
          </a:xfrm>
          <a:prstGeom prst="rect">
            <a:avLst/>
          </a:prstGeom>
        </p:spPr>
      </p:pic>
    </p:spTree>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913</Words>
  <Application>Microsoft Office PowerPoint</Application>
  <PresentationFormat>Bildschirmpräsentation (4:3)</PresentationFormat>
  <Paragraphs>109</Paragraphs>
  <Slides>27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27</vt:i4>
      </vt:variant>
    </vt:vector>
  </HeadingPairs>
  <TitlesOfParts>
    <vt:vector size="31" baseType="lpstr">
      <vt:lpstr>Arial</vt:lpstr>
      <vt:lpstr>Calibri</vt:lpstr>
      <vt:lpstr>Times New Roman</vt:lpstr>
      <vt:lpstr>Larissa</vt:lpstr>
      <vt:lpstr>DWJ Bundesverband Frühjahr 2021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DWJ Frühjahrspräsentation 2021</dc:title>
  <dc:creator>Riikka Pulju, Torsten Flader</dc:creator>
  <cp:lastModifiedBy>Torsten Flader</cp:lastModifiedBy>
  <cp:revision>256</cp:revision>
  <dcterms:created xsi:type="dcterms:W3CDTF">2017-06-26T14:24:52Z</dcterms:created>
  <dcterms:modified xsi:type="dcterms:W3CDTF">2021-02-22T12:58:28Z</dcterms:modified>
</cp:coreProperties>
</file>