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66" r:id="rId2"/>
  </p:sldMasterIdLst>
  <p:notesMasterIdLst>
    <p:notesMasterId r:id="rId42"/>
  </p:notesMasterIdLst>
  <p:sldIdLst>
    <p:sldId id="256" r:id="rId3"/>
    <p:sldId id="471" r:id="rId4"/>
    <p:sldId id="492" r:id="rId5"/>
    <p:sldId id="496" r:id="rId6"/>
    <p:sldId id="495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469" r:id="rId23"/>
    <p:sldId id="470" r:id="rId24"/>
    <p:sldId id="389" r:id="rId25"/>
    <p:sldId id="436" r:id="rId26"/>
    <p:sldId id="374" r:id="rId27"/>
    <p:sldId id="490" r:id="rId28"/>
    <p:sldId id="438" r:id="rId29"/>
    <p:sldId id="376" r:id="rId30"/>
    <p:sldId id="460" r:id="rId31"/>
    <p:sldId id="461" r:id="rId32"/>
    <p:sldId id="445" r:id="rId33"/>
    <p:sldId id="493" r:id="rId34"/>
    <p:sldId id="441" r:id="rId35"/>
    <p:sldId id="384" r:id="rId36"/>
    <p:sldId id="467" r:id="rId37"/>
    <p:sldId id="458" r:id="rId38"/>
    <p:sldId id="385" r:id="rId39"/>
    <p:sldId id="382" r:id="rId40"/>
    <p:sldId id="381" r:id="rId41"/>
  </p:sldIdLst>
  <p:sldSz cx="18288000" cy="10287000"/>
  <p:notesSz cx="6797675" cy="9926638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URWGroteskTExtLig" pitchFamily="2" charset="0"/>
      <p:regular r:id="rId47"/>
      <p:italic r:id="rId48"/>
    </p:embeddedFont>
    <p:embeddedFont>
      <p:font typeface="URWGroteskTExtLigExtNar" pitchFamily="2" charset="0"/>
      <p:regular r:id="rId49"/>
      <p:italic r:id="rId50"/>
    </p:embeddedFont>
    <p:embeddedFont>
      <p:font typeface="URWGroteskTExtLigNar" pitchFamily="2" charset="0"/>
      <p:regular r:id="rId51"/>
      <p:italic r:id="rId52"/>
    </p:embeddedFont>
    <p:embeddedFont>
      <p:font typeface="URWGroteskTLigExtNar" pitchFamily="2" charset="0"/>
      <p:regular r:id="rId53"/>
      <p:italic r:id="rId54"/>
    </p:embeddedFont>
    <p:embeddedFont>
      <p:font typeface="URWGroteskTMed" panose="020B0803030703020204" pitchFamily="34" charset="0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3AC"/>
    <a:srgbClr val="1F3D86"/>
    <a:srgbClr val="FDCD00"/>
    <a:srgbClr val="47BC8A"/>
    <a:srgbClr val="3D8EB4"/>
    <a:srgbClr val="36AF45"/>
    <a:srgbClr val="7DB78E"/>
    <a:srgbClr val="4BB946"/>
    <a:srgbClr val="B3DEF1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054E-B943-42CA-8E85-2BCDA9831A12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92D2-DD69-4F6D-ACC6-AEE8773E9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51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4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8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76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1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772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32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51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708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71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793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644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10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276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337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89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49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93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709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92D2-DD69-4F6D-ACC6-AEE8773E9F4B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5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9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52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61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092D2-DD69-4F6D-ACC6-AEE8773E9F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52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C4BB7C-4358-4A98-B0D9-85069D42E762}"/>
              </a:ext>
            </a:extLst>
          </p:cNvPr>
          <p:cNvSpPr/>
          <p:nvPr userDrawn="1"/>
        </p:nvSpPr>
        <p:spPr>
          <a:xfrm>
            <a:off x="0" y="0"/>
            <a:ext cx="18288000" cy="872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5">
            <a:extLst>
              <a:ext uri="{FF2B5EF4-FFF2-40B4-BE49-F238E27FC236}">
                <a16:creationId xmlns:a16="http://schemas.microsoft.com/office/drawing/2014/main" id="{9CCFEF96-0578-4230-A06B-D8FE0A32957C}"/>
              </a:ext>
            </a:extLst>
          </p:cNvPr>
          <p:cNvSpPr/>
          <p:nvPr userDrawn="1"/>
        </p:nvSpPr>
        <p:spPr>
          <a:xfrm>
            <a:off x="-379809" y="673893"/>
            <a:ext cx="15999618" cy="1313657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  <a:r>
              <a:rPr lang="de-DE" sz="4950" dirty="0">
                <a:latin typeface="+mj-lt"/>
              </a:rPr>
              <a:t>FAIR.STARK.MITEINANDER.</a:t>
            </a:r>
          </a:p>
        </p:txBody>
      </p:sp>
    </p:spTree>
    <p:extLst>
      <p:ext uri="{BB962C8B-B14F-4D97-AF65-F5344CB8AC3E}">
        <p14:creationId xmlns:p14="http://schemas.microsoft.com/office/powerpoint/2010/main" val="74939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9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96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2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00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02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BC2EC4E-01AE-4367-A616-1A3AE4E6237A}"/>
              </a:ext>
            </a:extLst>
          </p:cNvPr>
          <p:cNvSpPr/>
          <p:nvPr userDrawn="1"/>
        </p:nvSpPr>
        <p:spPr>
          <a:xfrm>
            <a:off x="0" y="0"/>
            <a:ext cx="18288000" cy="9355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6433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A59348C-F5AF-43AA-8697-8BD47FCF6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BC2EC4E-01AE-4367-A616-1A3AE4E6237A}"/>
              </a:ext>
            </a:extLst>
          </p:cNvPr>
          <p:cNvSpPr/>
          <p:nvPr userDrawn="1"/>
        </p:nvSpPr>
        <p:spPr>
          <a:xfrm>
            <a:off x="0" y="0"/>
            <a:ext cx="18288000" cy="857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219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71600" y="3195638"/>
            <a:ext cx="15544800" cy="22050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Jugend + Draußen</a:t>
            </a:r>
            <a:br>
              <a:rPr lang="de-DE" dirty="0"/>
            </a:br>
            <a:r>
              <a:rPr lang="de-DE" dirty="0"/>
              <a:t>Jugendwandertag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03.02.2018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JBS 1-18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1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/>
              <a:t>03.02.2018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JBS 1-18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791072" y="-149088"/>
            <a:ext cx="16705856" cy="1069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349857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/>
              <a:t>03.02.2018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JBS 1-18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/>
              <a:t>03.02.2018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JBS 1-18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47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8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7E8BB3FC-3265-4BCD-82F5-51C955681B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5C0E5E7-BDE5-4BF7-BB43-C0FE02FABC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447800" y="806824"/>
            <a:ext cx="16459200" cy="152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5FA3634-380F-48BA-A7FF-33A50F7C6E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132387"/>
            <a:ext cx="16459200" cy="60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26F5123-0648-4C92-A37D-D32784BE2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9279" y="2732767"/>
            <a:ext cx="8499476" cy="485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D00D67C-0E2B-448D-9845-412684BBC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1429" y="2732767"/>
            <a:ext cx="4267200" cy="4858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FCF2E945-FCC7-42CC-A5E5-27C167C5EA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2" name="Picture 2" descr="Deutsche Wanderjugend">
            <a:extLst>
              <a:ext uri="{FF2B5EF4-FFF2-40B4-BE49-F238E27FC236}">
                <a16:creationId xmlns:a16="http://schemas.microsoft.com/office/drawing/2014/main" id="{A46F8869-7344-426D-9BE4-7DA9A7A342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048375"/>
            <a:ext cx="34480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8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D8BB-7E43-4520-8719-AA9BC5E0FC04}" type="datetimeFigureOut">
              <a:rPr lang="de-DE" smtClean="0"/>
              <a:t>21.02.2025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603A-1CBF-4099-B20D-F3AA6DB91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1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hyperlink" Target="https://wanderjugend.de/deutsche-wanderjugend/themen/outdoor-kids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35.svg"/><Relationship Id="rId10" Type="http://schemas.openxmlformats.org/officeDocument/2006/relationships/image" Target="../media/image39.sv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hyperlink" Target="https://wanderjugend.de/deutsche-wanderjugend/mitmachen/freundschaftsboers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jpeg"/><Relationship Id="rId4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anderjugend.de/position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anderjugend.de/verteilmateria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anderjugend.de/deutsche-wanderjugend/service/ausleihmateria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tobias.dettinger@wanderjugend.de" TargetMode="External"/><Relationship Id="rId3" Type="http://schemas.openxmlformats.org/officeDocument/2006/relationships/hyperlink" Target="mailto:kevin.mendl@wanderjugend.de" TargetMode="External"/><Relationship Id="rId7" Type="http://schemas.openxmlformats.org/officeDocument/2006/relationships/hyperlink" Target="mailto:amelie.wuest@wanderjugend.d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udwig.lang@wanderjugend.de" TargetMode="External"/><Relationship Id="rId5" Type="http://schemas.openxmlformats.org/officeDocument/2006/relationships/hyperlink" Target="mailto:robert.becker@wanderjugend.de" TargetMode="External"/><Relationship Id="rId4" Type="http://schemas.openxmlformats.org/officeDocument/2006/relationships/hyperlink" Target="mailto:jana.lessenich@wanderjugend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960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8555" y="6146457"/>
            <a:ext cx="2777809" cy="19705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8020" y="6146457"/>
            <a:ext cx="2777809" cy="19705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74929" y="6146457"/>
            <a:ext cx="2777809" cy="1970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25375" y="6136932"/>
            <a:ext cx="2777809" cy="197050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76080" y="1409700"/>
            <a:ext cx="12759498" cy="5874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de-DE" dirty="0"/>
          </a:p>
          <a:p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 </a:t>
            </a:r>
            <a:r>
              <a:rPr lang="de-DE" sz="5400" dirty="0">
                <a:latin typeface="+mj-lt"/>
              </a:rPr>
              <a:t>Frühjahr 2025 </a:t>
            </a:r>
          </a:p>
          <a:p>
            <a:pPr algn="ctr"/>
            <a:r>
              <a:rPr lang="en-US" sz="9000" b="1" dirty="0" err="1">
                <a:solidFill>
                  <a:srgbClr val="000000"/>
                </a:solidFill>
                <a:latin typeface="+mj-lt"/>
              </a:rPr>
              <a:t>Aktuelle</a:t>
            </a:r>
            <a:r>
              <a:rPr lang="en-US" sz="9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+mj-lt"/>
              </a:rPr>
              <a:t>Infos</a:t>
            </a:r>
            <a:r>
              <a:rPr lang="en-US" sz="9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0" b="1" dirty="0" err="1">
                <a:solidFill>
                  <a:srgbClr val="000000"/>
                </a:solidFill>
                <a:latin typeface="+mj-lt"/>
              </a:rPr>
              <a:t>zum</a:t>
            </a:r>
            <a:r>
              <a:rPr lang="en-US" sz="9000" b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>
              <a:lnSpc>
                <a:spcPts val="12599"/>
              </a:lnSpc>
            </a:pPr>
            <a:r>
              <a:rPr lang="en-US" sz="9000" b="1" dirty="0">
                <a:solidFill>
                  <a:srgbClr val="000000"/>
                </a:solidFill>
                <a:latin typeface="+mj-lt"/>
              </a:rPr>
              <a:t>DWJ </a:t>
            </a:r>
            <a:r>
              <a:rPr lang="en-US" sz="9000" b="1" dirty="0" err="1">
                <a:solidFill>
                  <a:srgbClr val="000000"/>
                </a:solidFill>
                <a:latin typeface="+mj-lt"/>
              </a:rPr>
              <a:t>Bundesverband</a:t>
            </a:r>
            <a:r>
              <a:rPr lang="en-US" sz="9000" b="1" dirty="0">
                <a:solidFill>
                  <a:srgbClr val="000000"/>
                </a:solidFill>
                <a:latin typeface="URWGroteskTMed"/>
              </a:rPr>
              <a:t> </a:t>
            </a:r>
          </a:p>
          <a:p>
            <a:pPr algn="ctr">
              <a:lnSpc>
                <a:spcPts val="12599"/>
              </a:lnSpc>
            </a:pPr>
            <a:endParaRPr lang="en-US" sz="9000" dirty="0">
              <a:solidFill>
                <a:srgbClr val="000000"/>
              </a:solidFill>
              <a:latin typeface="URWGroteskTM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noProof="0" dirty="0">
                <a:solidFill>
                  <a:srgbClr val="FFFFFF"/>
                </a:solidFill>
                <a:latin typeface="+mj-lt"/>
              </a:rPr>
              <a:t>Trekkingtour in Rumänien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EF0CDD-BA04-4EE6-AA12-6EC1FEA3DDBA}"/>
              </a:ext>
            </a:extLst>
          </p:cNvPr>
          <p:cNvSpPr txBox="1"/>
          <p:nvPr/>
        </p:nvSpPr>
        <p:spPr>
          <a:xfrm>
            <a:off x="1066800" y="2503587"/>
            <a:ext cx="8763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11. – 22. Juni 2025</a:t>
            </a:r>
          </a:p>
          <a:p>
            <a:r>
              <a:rPr lang="de-DE" sz="3600" dirty="0"/>
              <a:t>Königsteingebirge (</a:t>
            </a:r>
            <a:r>
              <a:rPr lang="de-DE" sz="3600" dirty="0" err="1"/>
              <a:t>Piatra</a:t>
            </a:r>
            <a:r>
              <a:rPr lang="de-DE" sz="3600" dirty="0"/>
              <a:t> </a:t>
            </a:r>
            <a:r>
              <a:rPr lang="de-DE" sz="3600" dirty="0" err="1"/>
              <a:t>Craiului</a:t>
            </a:r>
            <a:r>
              <a:rPr lang="de-DE" sz="3600" dirty="0"/>
              <a:t>) in Rumänien</a:t>
            </a:r>
          </a:p>
          <a:p>
            <a:endParaRPr lang="de-DE" sz="3600" dirty="0"/>
          </a:p>
          <a:p>
            <a:r>
              <a:rPr lang="de-DE" sz="3600" dirty="0"/>
              <a:t>Gemeinsam unterwegs über den Dächern Transsylvaniens mit Besuch </a:t>
            </a:r>
            <a:r>
              <a:rPr lang="de-DE" sz="3600" dirty="0" err="1"/>
              <a:t>Draculaburg</a:t>
            </a:r>
            <a:r>
              <a:rPr lang="de-DE" sz="3600" dirty="0"/>
              <a:t> Bran.</a:t>
            </a:r>
          </a:p>
          <a:p>
            <a:endParaRPr lang="de-DE" sz="3600" dirty="0"/>
          </a:p>
          <a:p>
            <a:r>
              <a:rPr lang="de-DE" sz="3600" dirty="0"/>
              <a:t>Kompetenzerwerb: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Selbstkompetenz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Soziale Kompetenz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Wanderkompetenz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Weltkompetenz</a:t>
            </a:r>
          </a:p>
          <a:p>
            <a:endParaRPr lang="de-DE" sz="3600" dirty="0"/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6" name="Grafik 5" descr="Tageskalender">
            <a:extLst>
              <a:ext uri="{FF2B5EF4-FFF2-40B4-BE49-F238E27FC236}">
                <a16:creationId xmlns:a16="http://schemas.microsoft.com/office/drawing/2014/main" id="{F087BB55-93A8-4363-8238-755890018A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476500"/>
            <a:ext cx="609600" cy="609600"/>
          </a:xfrm>
          <a:prstGeom prst="rect">
            <a:avLst/>
          </a:prstGeom>
        </p:spPr>
      </p:pic>
      <p:pic>
        <p:nvPicPr>
          <p:cNvPr id="7" name="Grafik 6" descr="Kartenkompass">
            <a:extLst>
              <a:ext uri="{FF2B5EF4-FFF2-40B4-BE49-F238E27FC236}">
                <a16:creationId xmlns:a16="http://schemas.microsoft.com/office/drawing/2014/main" id="{A895E2C4-39FC-443D-8ACC-333E0A13A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" y="3086100"/>
            <a:ext cx="609600" cy="60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443CF7-3028-45B2-93C7-5364667A1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2340325"/>
            <a:ext cx="7480821" cy="527336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042C82F-5E01-45DC-ACCC-1A978AA6A9B6}"/>
              </a:ext>
            </a:extLst>
          </p:cNvPr>
          <p:cNvSpPr/>
          <p:nvPr/>
        </p:nvSpPr>
        <p:spPr>
          <a:xfrm>
            <a:off x="14311556" y="7988678"/>
            <a:ext cx="3348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Urheber: Borja González Blázquez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62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noProof="0" dirty="0" err="1">
                <a:solidFill>
                  <a:srgbClr val="FFFFFF"/>
                </a:solidFill>
                <a:latin typeface="+mj-lt"/>
              </a:rPr>
              <a:t>WildWasserWochenende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EF0CDD-BA04-4EE6-AA12-6EC1FEA3DDBA}"/>
              </a:ext>
            </a:extLst>
          </p:cNvPr>
          <p:cNvSpPr txBox="1"/>
          <p:nvPr/>
        </p:nvSpPr>
        <p:spPr>
          <a:xfrm>
            <a:off x="1066800" y="2503587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11. – 23. Juli 2025</a:t>
            </a:r>
          </a:p>
          <a:p>
            <a:r>
              <a:rPr lang="de-DE" sz="3600" dirty="0"/>
              <a:t>Berchtesgadener Land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err="1"/>
              <a:t>Raftingtour</a:t>
            </a:r>
            <a:r>
              <a:rPr lang="de-DE" sz="3600" dirty="0"/>
              <a:t> auf der Saalach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err="1"/>
              <a:t>Gumpenspringen</a:t>
            </a:r>
            <a:r>
              <a:rPr lang="de-DE" sz="3600" dirty="0"/>
              <a:t> in der </a:t>
            </a:r>
            <a:r>
              <a:rPr lang="de-DE" sz="3600" dirty="0" err="1"/>
              <a:t>Innersbachklamm</a:t>
            </a: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err="1"/>
              <a:t>Canyoningtour</a:t>
            </a:r>
            <a:r>
              <a:rPr lang="de-DE" sz="3600" dirty="0"/>
              <a:t> in der Almbachklamm</a:t>
            </a:r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6" name="Grafik 5" descr="Tageskalender">
            <a:extLst>
              <a:ext uri="{FF2B5EF4-FFF2-40B4-BE49-F238E27FC236}">
                <a16:creationId xmlns:a16="http://schemas.microsoft.com/office/drawing/2014/main" id="{F087BB55-93A8-4363-8238-755890018A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476500"/>
            <a:ext cx="609600" cy="609600"/>
          </a:xfrm>
          <a:prstGeom prst="rect">
            <a:avLst/>
          </a:prstGeom>
        </p:spPr>
      </p:pic>
      <p:pic>
        <p:nvPicPr>
          <p:cNvPr id="7" name="Grafik 6" descr="Kartenkompass">
            <a:extLst>
              <a:ext uri="{FF2B5EF4-FFF2-40B4-BE49-F238E27FC236}">
                <a16:creationId xmlns:a16="http://schemas.microsoft.com/office/drawing/2014/main" id="{A895E2C4-39FC-443D-8ACC-333E0A13A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" y="3086100"/>
            <a:ext cx="609600" cy="60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443CF7-3028-45B2-93C7-5364667A10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19621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dirty="0">
                <a:solidFill>
                  <a:srgbClr val="FFFFFF"/>
                </a:solidFill>
              </a:rPr>
              <a:t>Mit allen Sinnen – Inklusive Erlebnisse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16272" y="2999661"/>
            <a:ext cx="6595967" cy="439731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47800" y="2503587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16. – 17. August 2025</a:t>
            </a:r>
          </a:p>
          <a:p>
            <a:r>
              <a:rPr lang="de-DE" sz="3600" dirty="0"/>
              <a:t>Jugendhof Arnsberg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Inklusiver Lehrgang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Wandererfahrungen mit Sinneseinschränkungen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Sinnesspezifische Naturerlebnisse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Konzeption inklusiver Aktionen</a:t>
            </a:r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 descr="Tageskalender">
            <a:extLst>
              <a:ext uri="{FF2B5EF4-FFF2-40B4-BE49-F238E27FC236}">
                <a16:creationId xmlns:a16="http://schemas.microsoft.com/office/drawing/2014/main" id="{46EA5FCE-DC77-4805-95DA-DB033D6EA2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47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8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dirty="0">
                <a:solidFill>
                  <a:srgbClr val="FFFFFF"/>
                </a:solidFill>
                <a:latin typeface="Calibri"/>
              </a:rPr>
              <a:t>		Kanutour auf der Lahn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RWGroteskTLigExtNar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0" y="2501582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05. – 07. September 2025</a:t>
            </a:r>
          </a:p>
          <a:p>
            <a:r>
              <a:rPr lang="de-DE" sz="3600" dirty="0"/>
              <a:t>Zwischen Wetzlar und Limburg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Durchfahrung von Deutschlands ältestem und längsten Schifffahrtstunnel bei Weilburg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Erlernen grundlegender Paddel- und Lenktechniken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Feste Unterkunft mit 2 Tagestouren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56DEEF-7FA2-413F-B4A3-4ED29AA1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2019300"/>
            <a:ext cx="8276415" cy="6207314"/>
          </a:xfrm>
          <a:prstGeom prst="rect">
            <a:avLst/>
          </a:prstGeom>
        </p:spPr>
      </p:pic>
      <p:pic>
        <p:nvPicPr>
          <p:cNvPr id="7" name="Grafik 6" descr="Tageskalender">
            <a:extLst>
              <a:ext uri="{FF2B5EF4-FFF2-40B4-BE49-F238E27FC236}">
                <a16:creationId xmlns:a16="http://schemas.microsoft.com/office/drawing/2014/main" id="{6B12A0D7-B7CE-423F-85CE-D12ABC40A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137" y="2476500"/>
            <a:ext cx="609600" cy="609600"/>
          </a:xfrm>
          <a:prstGeom prst="rect">
            <a:avLst/>
          </a:prstGeom>
        </p:spPr>
      </p:pic>
      <p:pic>
        <p:nvPicPr>
          <p:cNvPr id="8" name="Grafik 7" descr="Kartenkompass">
            <a:extLst>
              <a:ext uri="{FF2B5EF4-FFF2-40B4-BE49-F238E27FC236}">
                <a16:creationId xmlns:a16="http://schemas.microsoft.com/office/drawing/2014/main" id="{B7972731-61AE-4524-97B1-AC72ECAFF2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137" y="308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dirty="0">
                <a:solidFill>
                  <a:srgbClr val="FFFFFF"/>
                </a:solidFill>
                <a:latin typeface="+mj-lt"/>
              </a:rPr>
              <a:t>		Mentale Erste-Hilfe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0" y="2501582"/>
            <a:ext cx="845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12. – 14. September 2025</a:t>
            </a:r>
          </a:p>
          <a:p>
            <a:r>
              <a:rPr lang="de-DE" sz="3600" dirty="0"/>
              <a:t>Kassel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Gemeinsam lernen, wie man junge Menschen in psychischen Krisensituationen konkret unterstützen kann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Grundlagen zur Erkennung von Anzeichen psychischer Belastung sowie praktische Erste-Hilfe-Maßnahmen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56DEEF-7FA2-413F-B4A3-4ED29AA11F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943" y="2575788"/>
            <a:ext cx="7978248" cy="5135423"/>
          </a:xfrm>
          <a:prstGeom prst="rect">
            <a:avLst/>
          </a:prstGeom>
        </p:spPr>
      </p:pic>
      <p:pic>
        <p:nvPicPr>
          <p:cNvPr id="7" name="Grafik 6" descr="Tageskalender">
            <a:extLst>
              <a:ext uri="{FF2B5EF4-FFF2-40B4-BE49-F238E27FC236}">
                <a16:creationId xmlns:a16="http://schemas.microsoft.com/office/drawing/2014/main" id="{6B12A0D7-B7CE-423F-85CE-D12ABC40A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137" y="2476500"/>
            <a:ext cx="609600" cy="609600"/>
          </a:xfrm>
          <a:prstGeom prst="rect">
            <a:avLst/>
          </a:prstGeom>
        </p:spPr>
      </p:pic>
      <p:pic>
        <p:nvPicPr>
          <p:cNvPr id="8" name="Grafik 7" descr="Kartenkompass">
            <a:extLst>
              <a:ext uri="{FF2B5EF4-FFF2-40B4-BE49-F238E27FC236}">
                <a16:creationId xmlns:a16="http://schemas.microsoft.com/office/drawing/2014/main" id="{B7972731-61AE-4524-97B1-AC72ECAFF2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137" y="308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0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dirty="0">
                <a:solidFill>
                  <a:srgbClr val="FFFFFF"/>
                </a:solidFill>
                <a:latin typeface="+mj-lt"/>
              </a:rPr>
              <a:t>		Herbstzeltlager „Das FEST zeltet“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0" y="2501582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19. – 21. September 2025</a:t>
            </a:r>
          </a:p>
          <a:p>
            <a:r>
              <a:rPr lang="de-DE" sz="3600" dirty="0"/>
              <a:t>Zeltplatz Hutzelmühle bei Geiselwind / Bayern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Gemeinsam gestaltetes Programm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Aktionen zum Weltkindertag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Bundesweites Zeltlager für Gruppen und Einzelpersonen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pic>
        <p:nvPicPr>
          <p:cNvPr id="7" name="Grafik 6" descr="Tageskalender">
            <a:extLst>
              <a:ext uri="{FF2B5EF4-FFF2-40B4-BE49-F238E27FC236}">
                <a16:creationId xmlns:a16="http://schemas.microsoft.com/office/drawing/2014/main" id="{6B12A0D7-B7CE-423F-85CE-D12ABC40AD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137" y="2476500"/>
            <a:ext cx="609600" cy="609600"/>
          </a:xfrm>
          <a:prstGeom prst="rect">
            <a:avLst/>
          </a:prstGeom>
        </p:spPr>
      </p:pic>
      <p:pic>
        <p:nvPicPr>
          <p:cNvPr id="8" name="Grafik 7" descr="Kartenkompass">
            <a:extLst>
              <a:ext uri="{FF2B5EF4-FFF2-40B4-BE49-F238E27FC236}">
                <a16:creationId xmlns:a16="http://schemas.microsoft.com/office/drawing/2014/main" id="{B7972731-61AE-4524-97B1-AC72ECAFF2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137" y="3086100"/>
            <a:ext cx="609600" cy="609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E036602-FB36-4D72-8F30-AD775E79CF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1055" y="2600106"/>
            <a:ext cx="7495238" cy="42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noProof="0" dirty="0" err="1">
                <a:solidFill>
                  <a:srgbClr val="FFFFFF"/>
                </a:solidFill>
              </a:rPr>
              <a:t>FAIRfressen</a:t>
            </a:r>
            <a:r>
              <a:rPr lang="de-DE" sz="5400" noProof="0" dirty="0">
                <a:solidFill>
                  <a:srgbClr val="FFFFFF"/>
                </a:solidFill>
              </a:rPr>
              <a:t> unterwegs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253" y="2019300"/>
            <a:ext cx="8348933" cy="62617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14814" y="2324100"/>
            <a:ext cx="716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19. – 21. September 2025</a:t>
            </a:r>
          </a:p>
          <a:p>
            <a:r>
              <a:rPr lang="de-DE" sz="3600" dirty="0"/>
              <a:t>Zeltplatz Hutzelmühle bei </a:t>
            </a:r>
          </a:p>
          <a:p>
            <a:r>
              <a:rPr lang="de-DE" sz="3600" dirty="0"/>
              <a:t>Geiselwind / Bayern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Wir machen die Lagerküche für das </a:t>
            </a:r>
            <a:r>
              <a:rPr lang="de-DE" sz="3600" dirty="0" err="1"/>
              <a:t>HeLa</a:t>
            </a:r>
            <a:r>
              <a:rPr lang="de-DE" sz="3600" dirty="0"/>
              <a:t> „Das FEST zeltet“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Nachhaltigkeit und Umweltschutz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Teilnahme kostenlos, Fahrtkosten werden erstattet.</a:t>
            </a:r>
          </a:p>
          <a:p>
            <a:pPr algn="ctr"/>
            <a:endParaRPr lang="de-DE" sz="3600" b="1" dirty="0">
              <a:latin typeface="URWGroteskTExtLigExtNar" pitchFamily="2" charset="0"/>
            </a:endParaRPr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 descr="Tageskalender">
            <a:extLst>
              <a:ext uri="{FF2B5EF4-FFF2-40B4-BE49-F238E27FC236}">
                <a16:creationId xmlns:a16="http://schemas.microsoft.com/office/drawing/2014/main" id="{E006D45E-4FD6-478F-BAEE-4C12F5E7A6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214" y="2319130"/>
            <a:ext cx="609600" cy="609600"/>
          </a:xfrm>
          <a:prstGeom prst="rect">
            <a:avLst/>
          </a:prstGeom>
        </p:spPr>
      </p:pic>
      <p:pic>
        <p:nvPicPr>
          <p:cNvPr id="6" name="Grafik 5" descr="Kartenkompass">
            <a:extLst>
              <a:ext uri="{FF2B5EF4-FFF2-40B4-BE49-F238E27FC236}">
                <a16:creationId xmlns:a16="http://schemas.microsoft.com/office/drawing/2014/main" id="{5713D525-5A49-4E91-A649-510B4DE3D2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214" y="2953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dirty="0">
                <a:solidFill>
                  <a:srgbClr val="FFFFFF"/>
                </a:solidFill>
                <a:latin typeface="+mj-lt"/>
              </a:rPr>
              <a:t>Jugendwanderwege-Wochenende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47800" y="2503587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10. – 12. Oktober 2025</a:t>
            </a:r>
          </a:p>
          <a:p>
            <a:r>
              <a:rPr lang="de-DE" sz="3600" dirty="0"/>
              <a:t>Eifel (Jugendherberge Nideggen)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Abenteuer, Natur und Bewegung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Gemeinsam unterwegs auf Jugendwanderwegen durch die schöne Eifel und die Grenzregion zu Belgien</a:t>
            </a:r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 descr="Tageskalender">
            <a:extLst>
              <a:ext uri="{FF2B5EF4-FFF2-40B4-BE49-F238E27FC236}">
                <a16:creationId xmlns:a16="http://schemas.microsoft.com/office/drawing/2014/main" id="{0AF95FC0-F8F0-4568-9DA5-A5F5219F30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137" y="2476500"/>
            <a:ext cx="609600" cy="609600"/>
          </a:xfrm>
          <a:prstGeom prst="rect">
            <a:avLst/>
          </a:prstGeom>
        </p:spPr>
      </p:pic>
      <p:pic>
        <p:nvPicPr>
          <p:cNvPr id="6" name="Grafik 5" descr="Kartenkompass">
            <a:extLst>
              <a:ext uri="{FF2B5EF4-FFF2-40B4-BE49-F238E27FC236}">
                <a16:creationId xmlns:a16="http://schemas.microsoft.com/office/drawing/2014/main" id="{F53CC6B9-9328-4BE8-88FD-2EE395C655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137" y="3086100"/>
            <a:ext cx="609600" cy="60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0666F4-7949-4733-93FF-2C43894085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119" y="2422374"/>
            <a:ext cx="9183957" cy="51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</a:t>
            </a:r>
            <a:r>
              <a:rPr lang="de-DE" sz="5400" dirty="0">
                <a:solidFill>
                  <a:srgbClr val="FFFFFF"/>
                </a:solidFill>
                <a:latin typeface="+mj-lt"/>
              </a:rPr>
              <a:t>Freundeskreis DWJ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799" y="2095500"/>
            <a:ext cx="8229601" cy="6172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4400" y="2171700"/>
            <a:ext cx="7162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28. – 30. November 2025</a:t>
            </a:r>
          </a:p>
          <a:p>
            <a:r>
              <a:rPr lang="de-DE" sz="3600" dirty="0" err="1"/>
              <a:t>Rinkenklause</a:t>
            </a:r>
            <a:r>
              <a:rPr lang="de-DE" sz="3600" dirty="0"/>
              <a:t> am Feldberg / Schwarzwald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Adventstreffen für Aktive und Ehemalige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Extrem gemütliche Unterkunft mit Kamin und Flammkuchenofen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Teilnahme mit (Klein-)Kindern möglich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Frei gestaltetes Programm</a:t>
            </a:r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 descr="Tageskalender">
            <a:extLst>
              <a:ext uri="{FF2B5EF4-FFF2-40B4-BE49-F238E27FC236}">
                <a16:creationId xmlns:a16="http://schemas.microsoft.com/office/drawing/2014/main" id="{CB20095C-6BAA-471E-8215-0A8908F2CB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171700"/>
            <a:ext cx="609600" cy="609600"/>
          </a:xfrm>
          <a:prstGeom prst="rect">
            <a:avLst/>
          </a:prstGeom>
        </p:spPr>
      </p:pic>
      <p:pic>
        <p:nvPicPr>
          <p:cNvPr id="6" name="Grafik 5" descr="Kartenkompass">
            <a:extLst>
              <a:ext uri="{FF2B5EF4-FFF2-40B4-BE49-F238E27FC236}">
                <a16:creationId xmlns:a16="http://schemas.microsoft.com/office/drawing/2014/main" id="{0585FAAC-A3B1-4749-BB16-89FAF25CA9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000" y="2781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5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noProof="0" dirty="0">
                <a:solidFill>
                  <a:srgbClr val="FFFFFF"/>
                </a:solidFill>
              </a:rPr>
              <a:t>Aktionen im Schnee über Silvester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588" y="2476501"/>
            <a:ext cx="8343895" cy="556259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2000" y="2247900"/>
            <a:ext cx="7696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27. Dezember 2025 – 3. Januar </a:t>
            </a:r>
            <a:r>
              <a:rPr lang="de-DE" sz="3600" b="1" dirty="0"/>
              <a:t>2026</a:t>
            </a:r>
            <a:r>
              <a:rPr lang="de-DE" sz="3600" dirty="0"/>
              <a:t> </a:t>
            </a:r>
          </a:p>
          <a:p>
            <a:r>
              <a:rPr lang="de-DE" sz="3600" dirty="0"/>
              <a:t>Beim Großen Arber / Bayerischer Wald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Höchster bayerischer Berg außerhalb der Alpen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Schneeschuhwandern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Langlaufen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Winterwandern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Schneespiele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Pistensport</a:t>
            </a:r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 descr="Tageskalender">
            <a:extLst>
              <a:ext uri="{FF2B5EF4-FFF2-40B4-BE49-F238E27FC236}">
                <a16:creationId xmlns:a16="http://schemas.microsoft.com/office/drawing/2014/main" id="{F58A304E-74A5-4D7A-853D-304CE13433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" y="2247900"/>
            <a:ext cx="609600" cy="609600"/>
          </a:xfrm>
          <a:prstGeom prst="rect">
            <a:avLst/>
          </a:prstGeom>
        </p:spPr>
      </p:pic>
      <p:pic>
        <p:nvPicPr>
          <p:cNvPr id="6" name="Grafik 5" descr="Kartenkompass">
            <a:extLst>
              <a:ext uri="{FF2B5EF4-FFF2-40B4-BE49-F238E27FC236}">
                <a16:creationId xmlns:a16="http://schemas.microsoft.com/office/drawing/2014/main" id="{CDD4F43B-0174-48D6-A258-FBAB8DF95D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2857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B7A46174-4D38-418D-9DBF-9A538E760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5762625"/>
            <a:ext cx="2777809" cy="197050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709BD2D-5B2E-4314-8D22-8DB2B64EB2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1265" y="5762625"/>
            <a:ext cx="2777809" cy="1970508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95B142D-2E3A-4C70-982B-9BFF2507CE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8174" y="5762625"/>
            <a:ext cx="2777809" cy="1970508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7686C66-36DA-4934-8F1F-4E1A1FB58D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8620" y="5753100"/>
            <a:ext cx="2777809" cy="1970508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975C0400-3865-4F68-816D-4B14C0670F14}"/>
              </a:ext>
            </a:extLst>
          </p:cNvPr>
          <p:cNvSpPr txBox="1"/>
          <p:nvPr/>
        </p:nvSpPr>
        <p:spPr>
          <a:xfrm>
            <a:off x="-1447800" y="1409700"/>
            <a:ext cx="21183599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br>
              <a:rPr lang="de-DE" sz="9600" dirty="0">
                <a:latin typeface="+mj-lt"/>
              </a:rPr>
            </a:br>
            <a:r>
              <a:rPr lang="de-DE" sz="8000" b="1" dirty="0">
                <a:latin typeface="+mj-lt"/>
              </a:rPr>
              <a:t>Unser</a:t>
            </a:r>
          </a:p>
          <a:p>
            <a:pPr algn="ctr"/>
            <a:r>
              <a:rPr lang="de-DE" sz="8000" b="1" dirty="0">
                <a:latin typeface="+mj-lt"/>
              </a:rPr>
              <a:t> Jahresprogramm 2025</a:t>
            </a:r>
          </a:p>
          <a:p>
            <a:pPr algn="ctr"/>
            <a:endParaRPr lang="en-US" sz="7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45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endParaRPr lang="de-DE" sz="27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en-US" sz="5400" dirty="0">
                <a:solidFill>
                  <a:srgbClr val="FFFFFF"/>
                </a:solidFill>
                <a:latin typeface="+mj-lt"/>
              </a:rPr>
              <a:t>DWJ VERNETZT</a:t>
            </a: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45887A1-E368-4B28-9E34-16758D695415}"/>
              </a:ext>
            </a:extLst>
          </p:cNvPr>
          <p:cNvSpPr/>
          <p:nvPr/>
        </p:nvSpPr>
        <p:spPr>
          <a:xfrm>
            <a:off x="1117123" y="2198549"/>
            <a:ext cx="1173058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Angebote, Aktivitäten, Lehrgänge und Seminare im digitalen Raum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Oder mit Hilfe digitaler Plattformen zu Euch gebracht werden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Alle können an den Angeboten teilnehmen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Wird von den Ortsgruppen, Landesverbänden und dem Bundesverband organisiert</a:t>
            </a:r>
          </a:p>
          <a:p>
            <a:endParaRPr lang="de-DE" sz="3200" dirty="0"/>
          </a:p>
          <a:p>
            <a:r>
              <a:rPr lang="de-DE" sz="3200" dirty="0"/>
              <a:t>27.02.2025		Schritt für Schritt zum DWJ Design</a:t>
            </a:r>
          </a:p>
          <a:p>
            <a:r>
              <a:rPr lang="de-DE" sz="3200" dirty="0"/>
              <a:t>10.04.2025		Basiswissen Moderation ( Teil 1)</a:t>
            </a:r>
          </a:p>
          <a:p>
            <a:r>
              <a:rPr lang="de-DE" sz="3200" dirty="0"/>
              <a:t>28.04.2024		Basiswissen Moderation (Teil 2)</a:t>
            </a:r>
          </a:p>
          <a:p>
            <a:endParaRPr lang="de-DE" sz="3200" dirty="0"/>
          </a:p>
          <a:p>
            <a:r>
              <a:rPr lang="de-DE" sz="3200" dirty="0"/>
              <a:t>Weitere Lehrgänge sind in Planung, Vorschläge herzlich willkommen.</a:t>
            </a:r>
          </a:p>
          <a:p>
            <a:endParaRPr lang="de-DE" sz="3200" dirty="0">
              <a:latin typeface="URWGroteskTLigExtNar" pitchFamily="2" charset="0"/>
            </a:endParaRPr>
          </a:p>
          <a:p>
            <a:endParaRPr lang="de-DE" altLang="de-DE" dirty="0">
              <a:latin typeface="URWGroteskTLigExtNar" pitchFamily="2" charset="0"/>
            </a:endParaRPr>
          </a:p>
          <a:p>
            <a:endParaRPr lang="de-DE" altLang="de-DE" dirty="0">
              <a:latin typeface="URWGroteskTLigExtNar" pitchFamily="2" charset="0"/>
            </a:endParaRPr>
          </a:p>
          <a:p>
            <a:endParaRPr lang="de-DE" altLang="de-DE" sz="800" dirty="0">
              <a:latin typeface="URWGroteskTLigExtNar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946463-980C-4692-891D-4DABE03F91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0200" y="2628900"/>
            <a:ext cx="4392033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10" y="693737"/>
            <a:ext cx="15543610" cy="1081088"/>
          </a:xfrm>
          <a:prstGeom prst="roundRect">
            <a:avLst/>
          </a:prstGeom>
          <a:solidFill>
            <a:srgbClr val="23A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Outdoor-Kids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1F6A640-4536-4C5D-A637-D5C188C3947E}"/>
              </a:ext>
            </a:extLst>
          </p:cNvPr>
          <p:cNvSpPr txBox="1"/>
          <p:nvPr/>
        </p:nvSpPr>
        <p:spPr>
          <a:xfrm>
            <a:off x="1088806" y="5686882"/>
            <a:ext cx="6522859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23A638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/>
              <a:t>Alles rund um das Projekt und Ideen zum Mitmachen gibt es </a:t>
            </a:r>
            <a:r>
              <a:rPr lang="de-DE" sz="3200" dirty="0">
                <a:solidFill>
                  <a:srgbClr val="23A63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de-DE" sz="3200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13C7FC-980E-4262-915B-B350A7CF4732}"/>
              </a:ext>
            </a:extLst>
          </p:cNvPr>
          <p:cNvSpPr/>
          <p:nvPr/>
        </p:nvSpPr>
        <p:spPr>
          <a:xfrm>
            <a:off x="15773400" y="3543300"/>
            <a:ext cx="1366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FAIRTRADE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6E01A96-C3DB-43B5-BD62-23EB1D965EF9}"/>
              </a:ext>
            </a:extLst>
          </p:cNvPr>
          <p:cNvSpPr txBox="1"/>
          <p:nvPr/>
        </p:nvSpPr>
        <p:spPr>
          <a:xfrm>
            <a:off x="1056722" y="2454579"/>
            <a:ext cx="9104245" cy="286232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0" dirty="0"/>
              <a:t>Unser Projekt „Outdoor-Kids“ feiert im Jahr 2025 seinen 20. Geburtstag</a:t>
            </a:r>
          </a:p>
        </p:txBody>
      </p:sp>
      <p:pic>
        <p:nvPicPr>
          <p:cNvPr id="15" name="Grafik 14" descr="Informationen">
            <a:extLst>
              <a:ext uri="{FF2B5EF4-FFF2-40B4-BE49-F238E27FC236}">
                <a16:creationId xmlns:a16="http://schemas.microsoft.com/office/drawing/2014/main" id="{87053141-D5D4-43B0-95E6-7E8D2EFE7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987" y="5576182"/>
            <a:ext cx="682485" cy="6824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E85141F-7679-4A35-948E-08661A8D3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1792210"/>
            <a:ext cx="6761244" cy="6780291"/>
          </a:xfrm>
          <a:prstGeom prst="rect">
            <a:avLst/>
          </a:prstGeom>
        </p:spPr>
      </p:pic>
      <p:pic>
        <p:nvPicPr>
          <p:cNvPr id="3" name="Grafik 2" descr="Ballone">
            <a:extLst>
              <a:ext uri="{FF2B5EF4-FFF2-40B4-BE49-F238E27FC236}">
                <a16:creationId xmlns:a16="http://schemas.microsoft.com/office/drawing/2014/main" id="{06B9DE12-9161-4CC1-8053-3EBB2C4AE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41395">
            <a:off x="7104094" y="5531670"/>
            <a:ext cx="2775962" cy="2775962"/>
          </a:xfrm>
          <a:prstGeom prst="rect">
            <a:avLst/>
          </a:prstGeom>
        </p:spPr>
      </p:pic>
      <p:pic>
        <p:nvPicPr>
          <p:cNvPr id="6" name="Grafik 5" descr="Feuerwerk">
            <a:extLst>
              <a:ext uri="{FF2B5EF4-FFF2-40B4-BE49-F238E27FC236}">
                <a16:creationId xmlns:a16="http://schemas.microsoft.com/office/drawing/2014/main" id="{0BE36559-3FDF-4408-91F0-21B9884323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838656">
            <a:off x="166766" y="1778596"/>
            <a:ext cx="1363627" cy="13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1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10" y="693737"/>
            <a:ext cx="15543610" cy="1081088"/>
          </a:xfrm>
          <a:prstGeom prst="roundRect">
            <a:avLst/>
          </a:prstGeom>
          <a:solidFill>
            <a:srgbClr val="587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Bundeswettbewerb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13C7FC-980E-4262-915B-B350A7CF4732}"/>
              </a:ext>
            </a:extLst>
          </p:cNvPr>
          <p:cNvSpPr/>
          <p:nvPr/>
        </p:nvSpPr>
        <p:spPr>
          <a:xfrm>
            <a:off x="15773400" y="3543300"/>
            <a:ext cx="1366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FAIRTRADE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6E01A96-C3DB-43B5-BD62-23EB1D965EF9}"/>
              </a:ext>
            </a:extLst>
          </p:cNvPr>
          <p:cNvSpPr txBox="1"/>
          <p:nvPr/>
        </p:nvSpPr>
        <p:spPr>
          <a:xfrm>
            <a:off x="955964" y="3081397"/>
            <a:ext cx="8153400" cy="206210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/>
              <a:t>Im Sommer 2025 startet wieder unser Bundeswettbewerb Jugend wandert</a:t>
            </a:r>
          </a:p>
          <a:p>
            <a:endParaRPr lang="de-DE" sz="3200" dirty="0"/>
          </a:p>
          <a:p>
            <a:r>
              <a:rPr lang="de-DE" sz="3200" b="1" dirty="0"/>
              <a:t>Weitere Infos unter: www.jugend-wandert.de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4361FD-2C8A-4B6D-B33A-1F36384E1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845" y="3408948"/>
            <a:ext cx="6892681" cy="31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endParaRPr lang="de-DE" sz="27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en-US" sz="5400" dirty="0">
                <a:solidFill>
                  <a:srgbClr val="FFFFFF"/>
                </a:solidFill>
                <a:latin typeface="+mj-lt"/>
              </a:rPr>
              <a:t>DWJ VERNETZT</a:t>
            </a: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45887A1-E368-4B28-9E34-16758D695415}"/>
              </a:ext>
            </a:extLst>
          </p:cNvPr>
          <p:cNvSpPr/>
          <p:nvPr/>
        </p:nvSpPr>
        <p:spPr>
          <a:xfrm>
            <a:off x="1117123" y="2171700"/>
            <a:ext cx="1173058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Angebote, Aktivitäten, Lehrgänge und Seminare im digitalen Raum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Oder mit Hilfe digitaler Plattformen zu Euch gebracht werden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Alle können an den Angeboten teilnehmen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Wird von den Ortsgruppen, Landesverbänden und dem Bundesverband organisiert</a:t>
            </a:r>
          </a:p>
          <a:p>
            <a:endParaRPr lang="de-DE" sz="3200" dirty="0"/>
          </a:p>
          <a:p>
            <a:r>
              <a:rPr lang="de-DE" sz="3200" dirty="0"/>
              <a:t>27.02.2025		Schritt für Schritt zum DWJ Design</a:t>
            </a:r>
          </a:p>
          <a:p>
            <a:r>
              <a:rPr lang="de-DE" sz="3200" dirty="0"/>
              <a:t>10.04.2025		Basiswissen Moderation ( Teil 1)</a:t>
            </a:r>
          </a:p>
          <a:p>
            <a:r>
              <a:rPr lang="de-DE" sz="3200" dirty="0"/>
              <a:t>28.04.2024		Basiswissen Moderation (Teil 2)</a:t>
            </a:r>
          </a:p>
          <a:p>
            <a:endParaRPr lang="de-DE" sz="3200" dirty="0"/>
          </a:p>
          <a:p>
            <a:r>
              <a:rPr lang="de-DE" sz="3200" dirty="0"/>
              <a:t>Weitere Lehrgänge sind in Planung, Vorschläge herzlich willkommen.</a:t>
            </a:r>
          </a:p>
          <a:p>
            <a:endParaRPr lang="de-DE" sz="3200" dirty="0">
              <a:latin typeface="URWGroteskTLigExtNar" pitchFamily="2" charset="0"/>
            </a:endParaRPr>
          </a:p>
          <a:p>
            <a:endParaRPr lang="de-DE" altLang="de-DE" dirty="0">
              <a:latin typeface="URWGroteskTLigExtNar" pitchFamily="2" charset="0"/>
            </a:endParaRPr>
          </a:p>
          <a:p>
            <a:endParaRPr lang="de-DE" altLang="de-DE" dirty="0">
              <a:latin typeface="URWGroteskTLigExtNar" pitchFamily="2" charset="0"/>
            </a:endParaRPr>
          </a:p>
          <a:p>
            <a:endParaRPr lang="de-DE" altLang="de-DE" sz="800" dirty="0">
              <a:latin typeface="URWGroteskTLigExtNar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946463-980C-4692-891D-4DABE03F91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0200" y="2628900"/>
            <a:ext cx="4392033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        </a:t>
            </a:r>
            <a:r>
              <a:rPr kumimoji="0" lang="de-DE" sz="5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Informationen und Anmeldung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5B3985-5EE0-4D06-8943-61861A0559E3}"/>
              </a:ext>
            </a:extLst>
          </p:cNvPr>
          <p:cNvSpPr txBox="1"/>
          <p:nvPr/>
        </p:nvSpPr>
        <p:spPr>
          <a:xfrm>
            <a:off x="685800" y="1840929"/>
            <a:ext cx="522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www.wanderjugend.de </a:t>
            </a:r>
          </a:p>
          <a:p>
            <a:pPr algn="ctr"/>
            <a:r>
              <a:rPr lang="de-DE" sz="3600" b="1" dirty="0"/>
              <a:t>Reiter Mitmachen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9F1967-B284-4E8C-ABBD-CC29A71F0813}"/>
              </a:ext>
            </a:extLst>
          </p:cNvPr>
          <p:cNvSpPr txBox="1"/>
          <p:nvPr/>
        </p:nvSpPr>
        <p:spPr>
          <a:xfrm>
            <a:off x="6639259" y="18669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anmeldung.wanderjugend.de</a:t>
            </a:r>
          </a:p>
          <a:p>
            <a:pPr algn="ctr"/>
            <a:r>
              <a:rPr lang="de-DE" sz="3600" b="1" dirty="0"/>
              <a:t>Direktlink zur Anmeldung </a:t>
            </a:r>
          </a:p>
          <a:p>
            <a:pPr algn="ctr"/>
            <a:endParaRPr lang="de-DE" sz="3600" b="1" dirty="0">
              <a:latin typeface="URWGroteskTExtLigExtNar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AF574B-3A13-4509-B0BD-4A866C3388D5}"/>
              </a:ext>
            </a:extLst>
          </p:cNvPr>
          <p:cNvSpPr txBox="1"/>
          <p:nvPr/>
        </p:nvSpPr>
        <p:spPr>
          <a:xfrm>
            <a:off x="13082239" y="18669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Regionalsuche mit </a:t>
            </a:r>
          </a:p>
          <a:p>
            <a:pPr algn="ctr"/>
            <a:r>
              <a:rPr lang="de-DE" sz="3600" b="1" dirty="0"/>
              <a:t>Veranstaltungslandkarte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D5266C-4674-43E3-BBB1-7D09ABF5CB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232681"/>
            <a:ext cx="5683405" cy="45778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3D23A59-D403-4621-A54B-3F4F65ADF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232681"/>
            <a:ext cx="5902146" cy="43862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B193F4-D673-4193-9642-EA20F7601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2600" y="3286534"/>
            <a:ext cx="4752278" cy="43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3561218" cy="1081088"/>
          </a:xfrm>
          <a:prstGeom prst="roundRect">
            <a:avLst/>
          </a:prstGeom>
          <a:solidFill>
            <a:srgbClr val="94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</a:t>
            </a: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        </a:t>
            </a:r>
            <a:r>
              <a:rPr lang="de-DE" sz="5400" dirty="0">
                <a:solidFill>
                  <a:srgbClr val="FFFFFF"/>
                </a:solidFill>
              </a:rPr>
              <a:t>WALK &amp; </a:t>
            </a:r>
            <a:r>
              <a:rPr lang="de-DE" sz="5400" dirty="0" err="1">
                <a:solidFill>
                  <a:srgbClr val="FFFFFF"/>
                </a:solidFill>
              </a:rPr>
              <a:t>more</a:t>
            </a:r>
            <a:endParaRPr lang="en-US" sz="5400" dirty="0">
              <a:solidFill>
                <a:srgbClr val="FFFFFF"/>
              </a:solidFill>
            </a:endParaRP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636ECA-5439-409B-91A3-BCEF99D75E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6775" y="2247900"/>
            <a:ext cx="3735656" cy="5283554"/>
          </a:xfrm>
          <a:prstGeom prst="rect">
            <a:avLst/>
          </a:prstGeom>
          <a:ln w="38100">
            <a:solidFill>
              <a:srgbClr val="942643"/>
            </a:solidFill>
          </a:ln>
        </p:spPr>
      </p:pic>
      <p:sp>
        <p:nvSpPr>
          <p:cNvPr id="5" name="TextBox 17">
            <a:extLst>
              <a:ext uri="{FF2B5EF4-FFF2-40B4-BE49-F238E27FC236}">
                <a16:creationId xmlns:a16="http://schemas.microsoft.com/office/drawing/2014/main" id="{9E0FD160-DE9A-42E4-99AD-B1E98B2F9413}"/>
              </a:ext>
            </a:extLst>
          </p:cNvPr>
          <p:cNvSpPr txBox="1"/>
          <p:nvPr/>
        </p:nvSpPr>
        <p:spPr>
          <a:xfrm>
            <a:off x="1676400" y="2951582"/>
            <a:ext cx="1119901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</a:rPr>
              <a:t>Die </a:t>
            </a:r>
            <a:r>
              <a:rPr lang="en-US" sz="3200" dirty="0" err="1">
                <a:solidFill>
                  <a:srgbClr val="000000"/>
                </a:solidFill>
              </a:rPr>
              <a:t>nächste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Ausgabe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unserer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Verbandszeitschrift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WALK &amp; more 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erscheint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im</a:t>
            </a:r>
            <a:r>
              <a:rPr lang="en-US" sz="3200" dirty="0">
                <a:solidFill>
                  <a:srgbClr val="000000"/>
                </a:solidFill>
              </a:rPr>
              <a:t> Sommer 2025 </a:t>
            </a:r>
            <a:r>
              <a:rPr lang="en-US" sz="3200" dirty="0" err="1">
                <a:solidFill>
                  <a:srgbClr val="000000"/>
                </a:solidFill>
              </a:rPr>
              <a:t>zum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Thema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WANDERN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</a:rPr>
              <a:t>Redaktionsschluss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dirty="0">
                <a:solidFill>
                  <a:srgbClr val="000000"/>
                </a:solidFill>
              </a:rPr>
              <a:t>15. April 2025</a:t>
            </a: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de-DE" altLang="de-DE" sz="3200" dirty="0"/>
              <a:t>Beiträge zum Thema, Berichte von Gruppenaktivitäten und Aktionsankündigungen sind willkommen.</a:t>
            </a:r>
            <a:endParaRPr lang="de-DE" sz="3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de-DE" sz="3200" dirty="0">
                <a:solidFill>
                  <a:srgbClr val="000000"/>
                </a:solidFill>
                <a:sym typeface="Wingdings" panose="05000000000000000000" pitchFamily="2" charset="2"/>
              </a:rPr>
              <a:t> E-Mail: redaktion@wanderjugend.de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URWGroteskTLigExtNar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CE484DD-5C15-4824-9599-D574B6BC0627}"/>
              </a:ext>
            </a:extLst>
          </p:cNvPr>
          <p:cNvSpPr/>
          <p:nvPr/>
        </p:nvSpPr>
        <p:spPr>
          <a:xfrm>
            <a:off x="13436775" y="3466408"/>
            <a:ext cx="3735656" cy="4040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Fragezeichen">
            <a:extLst>
              <a:ext uri="{FF2B5EF4-FFF2-40B4-BE49-F238E27FC236}">
                <a16:creationId xmlns:a16="http://schemas.microsoft.com/office/drawing/2014/main" id="{D8855D48-0A54-4E53-BE7A-5368383B41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808" r="18797"/>
          <a:stretch/>
        </p:blipFill>
        <p:spPr>
          <a:xfrm>
            <a:off x="14249400" y="3467100"/>
            <a:ext cx="2362200" cy="3963785"/>
          </a:xfrm>
          <a:prstGeom prst="rect">
            <a:avLst/>
          </a:prstGeom>
        </p:spPr>
      </p:pic>
      <p:pic>
        <p:nvPicPr>
          <p:cNvPr id="11" name="Grafik 10" descr="Bleistift">
            <a:extLst>
              <a:ext uri="{FF2B5EF4-FFF2-40B4-BE49-F238E27FC236}">
                <a16:creationId xmlns:a16="http://schemas.microsoft.com/office/drawing/2014/main" id="{B73F0993-0F35-401E-BA0F-D3656C79D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>
            <a:off x="11601487" y="3162300"/>
            <a:ext cx="2134985" cy="21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noProof="0" dirty="0">
                <a:solidFill>
                  <a:srgbClr val="FFFFFF"/>
                </a:solidFill>
                <a:latin typeface="+mj-lt"/>
              </a:rPr>
              <a:t>Sitzungstermine 2025 ff.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1679D1D-01A2-479B-9E9A-383135406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89559"/>
              </p:ext>
            </p:extLst>
          </p:nvPr>
        </p:nvGraphicFramePr>
        <p:xfrm>
          <a:off x="838200" y="2095500"/>
          <a:ext cx="148589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733714670"/>
                    </a:ext>
                  </a:extLst>
                </a:gridCol>
                <a:gridCol w="8534400">
                  <a:extLst>
                    <a:ext uri="{9D8B030D-6E8A-4147-A177-3AD203B41FA5}">
                      <a16:colId xmlns:a16="http://schemas.microsoft.com/office/drawing/2014/main" val="634040475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312021517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04. – 06.04.2025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Bundesdelegiertenversammlung (BDV)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Homburg / Saar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4260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de-DE" sz="3200" b="0" dirty="0">
                          <a:latin typeface="+mn-lt"/>
                        </a:rPr>
                        <a:t>27. – 29.06.2025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0" dirty="0">
                          <a:latin typeface="+mn-lt"/>
                        </a:rPr>
                        <a:t>Jugendbeiratssitzung 2 (JBS)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+mn-lt"/>
                        </a:rPr>
                        <a:t>Karlsruhe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39665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de-DE" sz="3200" b="0" dirty="0">
                          <a:latin typeface="+mn-lt"/>
                        </a:rPr>
                        <a:t>14. – 16. 11.2025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0" dirty="0">
                          <a:latin typeface="+mn-lt"/>
                        </a:rPr>
                        <a:t>Jugendbeiratssitzung 3 (JBS)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+mn-lt"/>
                        </a:rPr>
                        <a:t>Frankfurt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7032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de-DE" sz="3200" b="0" dirty="0">
                          <a:latin typeface="+mn-lt"/>
                        </a:rPr>
                        <a:t>17. – 19.04.2026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0" dirty="0">
                          <a:latin typeface="+mn-lt"/>
                        </a:rPr>
                        <a:t>Bundesdelegiertenversammlung (BDV)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3200" dirty="0">
                          <a:solidFill>
                            <a:schemeClr val="tx1"/>
                          </a:solidFill>
                          <a:latin typeface="+mn-lt"/>
                        </a:rPr>
                        <a:t>Göttingen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0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402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39093" y="-266700"/>
            <a:ext cx="13396036" cy="6436698"/>
            <a:chOff x="-3" y="-3704217"/>
            <a:chExt cx="17861381" cy="8582264"/>
          </a:xfrm>
        </p:grpSpPr>
        <p:sp>
          <p:nvSpPr>
            <p:cNvPr id="4" name="TextBox 4"/>
            <p:cNvSpPr txBox="1"/>
            <p:nvPr/>
          </p:nvSpPr>
          <p:spPr>
            <a:xfrm>
              <a:off x="-3" y="-3704217"/>
              <a:ext cx="17861381" cy="5078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endParaRPr lang="en-US" sz="9000" dirty="0">
                <a:solidFill>
                  <a:srgbClr val="000000"/>
                </a:solidFill>
                <a:latin typeface="URWGroteskTMed"/>
              </a:endParaRPr>
            </a:p>
            <a:p>
              <a:pPr algn="ctr">
                <a:lnSpc>
                  <a:spcPts val="9900"/>
                </a:lnSpc>
              </a:pPr>
              <a:r>
                <a:rPr lang="en-US" sz="9000" b="1" dirty="0" err="1">
                  <a:solidFill>
                    <a:srgbClr val="000000"/>
                  </a:solidFill>
                  <a:latin typeface="+mj-lt"/>
                </a:rPr>
                <a:t>Unterstützungs</a:t>
              </a:r>
              <a:r>
                <a:rPr lang="en-US" sz="9000" b="1" dirty="0">
                  <a:solidFill>
                    <a:srgbClr val="000000"/>
                  </a:solidFill>
                  <a:latin typeface="+mj-lt"/>
                </a:rPr>
                <a:t>- und </a:t>
              </a:r>
              <a:r>
                <a:rPr lang="en-US" sz="9000" b="1" dirty="0" err="1">
                  <a:solidFill>
                    <a:srgbClr val="000000"/>
                  </a:solidFill>
                  <a:latin typeface="+mj-lt"/>
                </a:rPr>
                <a:t>Kooperationsangebote</a:t>
              </a:r>
              <a:endParaRPr lang="en-US" sz="90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04575" y="4170445"/>
              <a:ext cx="17052231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CBDBCA39-AEFF-452F-A7A3-0C145D242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331" y="4152900"/>
            <a:ext cx="5129561" cy="48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3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3561218" cy="1081088"/>
          </a:xfrm>
          <a:prstGeom prst="roundRect">
            <a:avLst/>
          </a:prstGeom>
          <a:solidFill>
            <a:srgbClr val="78B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endParaRPr lang="de-DE" sz="27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en-US" sz="5400" dirty="0">
                <a:solidFill>
                  <a:srgbClr val="FFFFFF"/>
                </a:solidFill>
                <a:latin typeface="+mj-lt"/>
              </a:rPr>
              <a:t>DWJ-</a:t>
            </a:r>
            <a:r>
              <a:rPr lang="en-US" sz="5400" dirty="0" err="1">
                <a:solidFill>
                  <a:srgbClr val="FFFFFF"/>
                </a:solidFill>
                <a:latin typeface="+mj-lt"/>
              </a:rPr>
              <a:t>Freundschaftsbörse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2D08FF-419E-4E78-83FB-0BE9428FE128}"/>
              </a:ext>
            </a:extLst>
          </p:cNvPr>
          <p:cNvSpPr txBox="1"/>
          <p:nvPr/>
        </p:nvSpPr>
        <p:spPr>
          <a:xfrm>
            <a:off x="1066737" y="2865953"/>
            <a:ext cx="103009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Werdet Teil der DWJ-Freundschaftsbörse</a:t>
            </a:r>
          </a:p>
          <a:p>
            <a:endParaRPr lang="de-DE" sz="3200" b="1" dirty="0"/>
          </a:p>
          <a:p>
            <a:r>
              <a:rPr lang="de-DE" sz="3200" b="1" dirty="0"/>
              <a:t>Kerngedanke: </a:t>
            </a:r>
            <a:r>
              <a:rPr lang="de-DE" sz="3200" dirty="0"/>
              <a:t>bestehende Ortsgruppen vernetzen, Begegnungen / Partnerschaften ermöglichen (z. B. über Teilen von Ressourcen)</a:t>
            </a:r>
          </a:p>
          <a:p>
            <a:endParaRPr lang="de-DE" sz="3600" b="1" dirty="0">
              <a:latin typeface="URWGroteskTLigExtNar" pitchFamily="2" charset="0"/>
            </a:endParaRP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1B7022-28AF-4D34-B400-F5AAEBA85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655" y="3067276"/>
            <a:ext cx="5853608" cy="4152445"/>
          </a:xfrm>
          <a:prstGeom prst="roundRect">
            <a:avLst>
              <a:gd name="adj" fmla="val 16667"/>
            </a:avLst>
          </a:prstGeom>
          <a:ln w="38100">
            <a:solidFill>
              <a:srgbClr val="78BC8B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773E1AC-2185-4313-BB6C-1172EFC5DB34}"/>
              </a:ext>
            </a:extLst>
          </p:cNvPr>
          <p:cNvSpPr/>
          <p:nvPr/>
        </p:nvSpPr>
        <p:spPr>
          <a:xfrm>
            <a:off x="1080592" y="567690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/>
              <a:t>Ihr habt Fragen zum Projekt?</a:t>
            </a:r>
          </a:p>
          <a:p>
            <a:endParaRPr lang="de-DE" sz="3200" dirty="0"/>
          </a:p>
          <a:p>
            <a:r>
              <a:rPr lang="de-DE" sz="3200" dirty="0"/>
              <a:t>E-Mail: </a:t>
            </a:r>
            <a:r>
              <a:rPr lang="de-DE" sz="3200" dirty="0" err="1">
                <a:solidFill>
                  <a:srgbClr val="78BC8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freundschaftsboerse</a:t>
            </a:r>
            <a:r>
              <a:rPr lang="de-DE" sz="3200" dirty="0">
                <a:solidFill>
                  <a:srgbClr val="78BC8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[at]wanderjugend.de</a:t>
            </a:r>
            <a:endParaRPr lang="de-DE" sz="3200" dirty="0">
              <a:solidFill>
                <a:srgbClr val="78BC8B"/>
              </a:solidFill>
            </a:endParaRPr>
          </a:p>
          <a:p>
            <a:r>
              <a:rPr lang="de-DE" sz="3200" dirty="0"/>
              <a:t>Telefon: 0561 400 498-8</a:t>
            </a:r>
          </a:p>
        </p:txBody>
      </p:sp>
      <p:pic>
        <p:nvPicPr>
          <p:cNvPr id="9" name="Grafik 8" descr="Informationen">
            <a:extLst>
              <a:ext uri="{FF2B5EF4-FFF2-40B4-BE49-F238E27FC236}">
                <a16:creationId xmlns:a16="http://schemas.microsoft.com/office/drawing/2014/main" id="{E3A31398-B262-4BAC-BFDA-F494DDA4D5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195" y="5620303"/>
            <a:ext cx="742397" cy="7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6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5">
            <a:extLst>
              <a:ext uri="{FF2B5EF4-FFF2-40B4-BE49-F238E27FC236}">
                <a16:creationId xmlns:a16="http://schemas.microsoft.com/office/drawing/2014/main" id="{0EA29CF8-64ED-438C-A491-4721DF67278D}"/>
              </a:ext>
            </a:extLst>
          </p:cNvPr>
          <p:cNvSpPr/>
          <p:nvPr/>
        </p:nvSpPr>
        <p:spPr>
          <a:xfrm>
            <a:off x="12907164" y="6772050"/>
            <a:ext cx="4459176" cy="1081088"/>
          </a:xfrm>
          <a:prstGeom prst="roundRect">
            <a:avLst/>
          </a:prstGeom>
          <a:solidFill>
            <a:srgbClr val="78B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endParaRPr lang="de-DE" sz="27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 </a:t>
            </a:r>
            <a:endParaRPr lang="de-DE" sz="5400" dirty="0">
              <a:latin typeface="+mj-lt"/>
            </a:endParaRPr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3561218" cy="1081088"/>
          </a:xfrm>
          <a:prstGeom prst="roundRect">
            <a:avLst/>
          </a:prstGeom>
          <a:solidFill>
            <a:srgbClr val="78B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endParaRPr lang="de-DE" sz="27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Kompetenzteam</a:t>
            </a:r>
            <a:r>
              <a:rPr lang="en-US" sz="5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+mj-lt"/>
              </a:rPr>
              <a:t>Inklusion</a:t>
            </a:r>
            <a:endParaRPr lang="en-US" sz="5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2D08FF-419E-4E78-83FB-0BE9428FE128}"/>
              </a:ext>
            </a:extLst>
          </p:cNvPr>
          <p:cNvSpPr txBox="1"/>
          <p:nvPr/>
        </p:nvSpPr>
        <p:spPr>
          <a:xfrm>
            <a:off x="1037645" y="2546909"/>
            <a:ext cx="120372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Werde Teil unseres Kompetenzteams Inklusion</a:t>
            </a:r>
          </a:p>
          <a:p>
            <a:endParaRPr lang="de-DE" sz="3200" b="1" dirty="0"/>
          </a:p>
          <a:p>
            <a:r>
              <a:rPr lang="de-DE" sz="3200" b="1" dirty="0"/>
              <a:t>Kerngedanke: </a:t>
            </a:r>
            <a:r>
              <a:rPr lang="de-DE" sz="3200" dirty="0"/>
              <a:t>Das Kompetenzteam steht allen Menschen mit </a:t>
            </a:r>
          </a:p>
          <a:p>
            <a:r>
              <a:rPr lang="de-DE" sz="3200" dirty="0"/>
              <a:t>und ohne Behinderung offen, die sich für Inklusion in der DWJ</a:t>
            </a:r>
          </a:p>
          <a:p>
            <a:r>
              <a:rPr lang="de-DE" sz="3200" dirty="0"/>
              <a:t>einsetzen wollen.</a:t>
            </a:r>
            <a:endParaRPr lang="de-DE" dirty="0"/>
          </a:p>
          <a:p>
            <a:pPr marL="285750" indent="-285750">
              <a:buFontTx/>
              <a:buChar char="-"/>
            </a:pPr>
            <a:endParaRPr lang="de-DE" dirty="0">
              <a:latin typeface="URWGroteskTExtLig" pitchFamily="2" charset="0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URWGroteskTExtLig" pitchFamily="2" charset="0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URWGroteskTExtLig" pitchFamily="2" charset="0"/>
            </a:endParaRPr>
          </a:p>
          <a:p>
            <a:endParaRPr lang="de-DE" dirty="0">
              <a:latin typeface="URWGroteskTExtLig" pitchFamily="2" charset="0"/>
            </a:endParaRPr>
          </a:p>
          <a:p>
            <a:endParaRPr lang="de-DE" dirty="0">
              <a:latin typeface="URWGroteskTExtLig" pitchFamily="2" charset="0"/>
            </a:endParaRPr>
          </a:p>
          <a:p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73E1AC-2185-4313-BB6C-1172EFC5DB34}"/>
              </a:ext>
            </a:extLst>
          </p:cNvPr>
          <p:cNvSpPr/>
          <p:nvPr/>
        </p:nvSpPr>
        <p:spPr>
          <a:xfrm>
            <a:off x="1080592" y="5542246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/>
              <a:t>Weitere Infos:</a:t>
            </a:r>
            <a:endParaRPr lang="de-DE" sz="3200" dirty="0"/>
          </a:p>
          <a:p>
            <a:r>
              <a:rPr lang="de-DE" sz="3200" dirty="0"/>
              <a:t>E-Mail: maike.gillwaldt@wanderjugend.de</a:t>
            </a:r>
          </a:p>
          <a:p>
            <a:r>
              <a:rPr lang="de-DE" sz="3200" dirty="0"/>
              <a:t>Telefon: 0561 400 498-0</a:t>
            </a:r>
          </a:p>
        </p:txBody>
      </p:sp>
      <p:pic>
        <p:nvPicPr>
          <p:cNvPr id="9" name="Grafik 8" descr="Informationen">
            <a:extLst>
              <a:ext uri="{FF2B5EF4-FFF2-40B4-BE49-F238E27FC236}">
                <a16:creationId xmlns:a16="http://schemas.microsoft.com/office/drawing/2014/main" id="{E3A31398-B262-4BAC-BFDA-F494DDA4D5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195" y="5448300"/>
            <a:ext cx="742397" cy="7423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35A5F1-9A83-4736-B035-54F4BAA0F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5418" y="2229727"/>
            <a:ext cx="4459176" cy="4298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87EAA3A-E0D0-49E7-8DD6-AEC836185F57}"/>
              </a:ext>
            </a:extLst>
          </p:cNvPr>
          <p:cNvSpPr/>
          <p:nvPr/>
        </p:nvSpPr>
        <p:spPr>
          <a:xfrm>
            <a:off x="13040227" y="6835540"/>
            <a:ext cx="419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+mj-lt"/>
              </a:rPr>
              <a:t>Maike (</a:t>
            </a:r>
            <a:r>
              <a:rPr lang="de-DE" sz="2800" b="1" dirty="0" err="1">
                <a:latin typeface="+mj-lt"/>
              </a:rPr>
              <a:t>Gillwaldt</a:t>
            </a:r>
            <a:r>
              <a:rPr lang="de-DE" sz="2800" b="1" dirty="0">
                <a:latin typeface="+mj-lt"/>
              </a:rPr>
              <a:t>)</a:t>
            </a:r>
          </a:p>
          <a:p>
            <a:pPr algn="ctr"/>
            <a:r>
              <a:rPr lang="de-DE" sz="2800" b="1" dirty="0">
                <a:latin typeface="+mj-lt"/>
              </a:rPr>
              <a:t>Fachwartin für Inklusion</a:t>
            </a:r>
          </a:p>
        </p:txBody>
      </p:sp>
    </p:spTree>
    <p:extLst>
      <p:ext uri="{BB962C8B-B14F-4D97-AF65-F5344CB8AC3E}">
        <p14:creationId xmlns:p14="http://schemas.microsoft.com/office/powerpoint/2010/main" val="32545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9600" y="510024"/>
            <a:ext cx="19755480" cy="140743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733190"/>
            <a:ext cx="10210800" cy="982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35"/>
              </a:lnSpc>
            </a:pPr>
            <a:r>
              <a:rPr lang="en-US" sz="5811" dirty="0">
                <a:solidFill>
                  <a:schemeClr val="bg1"/>
                </a:solidFill>
              </a:rPr>
              <a:t>Unser </a:t>
            </a:r>
            <a:r>
              <a:rPr lang="en-US" sz="5811" dirty="0" err="1">
                <a:solidFill>
                  <a:schemeClr val="bg1"/>
                </a:solidFill>
              </a:rPr>
              <a:t>Jahresprogramm</a:t>
            </a:r>
            <a:r>
              <a:rPr lang="en-US" sz="5811" dirty="0">
                <a:solidFill>
                  <a:schemeClr val="bg1"/>
                </a:solidFill>
              </a:rPr>
              <a:t> auf</a:t>
            </a:r>
            <a:r>
              <a:rPr lang="de-DE" sz="6000" dirty="0">
                <a:solidFill>
                  <a:schemeClr val="bg1"/>
                </a:solidFill>
              </a:rPr>
              <a:t>|</a:t>
            </a:r>
            <a:r>
              <a:rPr lang="en-US" sz="5811" dirty="0">
                <a:solidFill>
                  <a:schemeClr val="bg1"/>
                </a:solidFill>
              </a:rPr>
              <a:t>tour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D086E2-DF1B-48D8-9C32-0880118C9C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378" y="2407865"/>
            <a:ext cx="3573243" cy="7355256"/>
          </a:xfrm>
          <a:prstGeom prst="rect">
            <a:avLst/>
          </a:prstGeom>
          <a:ln w="38100">
            <a:solidFill>
              <a:srgbClr val="BCDAB3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14A5098-DEB8-466B-981E-164B381F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800" y="2445965"/>
            <a:ext cx="5410200" cy="5410200"/>
          </a:xfrm>
          <a:prstGeom prst="rect">
            <a:avLst/>
          </a:prstGeom>
          <a:ln w="57150">
            <a:solidFill>
              <a:srgbClr val="B6E3AC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E9A8E3F-F81F-4E9D-98DE-2C823CEBB47A}"/>
              </a:ext>
            </a:extLst>
          </p:cNvPr>
          <p:cNvSpPr txBox="1"/>
          <p:nvPr/>
        </p:nvSpPr>
        <p:spPr>
          <a:xfrm>
            <a:off x="775855" y="2411329"/>
            <a:ext cx="6269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Könnt Ihr gerne </a:t>
            </a:r>
          </a:p>
          <a:p>
            <a:r>
              <a:rPr lang="de-DE" sz="5400" dirty="0"/>
              <a:t>bei uns in der </a:t>
            </a:r>
            <a:r>
              <a:rPr lang="de-DE" sz="5400" dirty="0" err="1"/>
              <a:t>Bundesgeschäftstelle</a:t>
            </a:r>
            <a:r>
              <a:rPr lang="de-DE" sz="5400" dirty="0"/>
              <a:t> bestellen …</a:t>
            </a:r>
          </a:p>
          <a:p>
            <a:endParaRPr lang="de-DE" sz="3600" b="1" dirty="0">
              <a:latin typeface="URWGroteskTExtLigExtNar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13513F7-7580-4F2D-B523-287A1C7B5D04}"/>
              </a:ext>
            </a:extLst>
          </p:cNvPr>
          <p:cNvSpPr txBox="1"/>
          <p:nvPr/>
        </p:nvSpPr>
        <p:spPr>
          <a:xfrm>
            <a:off x="12268200" y="81153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… oder hier </a:t>
            </a:r>
          </a:p>
          <a:p>
            <a:r>
              <a:rPr lang="de-DE" sz="5400" dirty="0"/>
              <a:t>online lesen.</a:t>
            </a:r>
          </a:p>
          <a:p>
            <a:endParaRPr lang="de-DE" sz="3600" b="1" dirty="0">
              <a:latin typeface="URWGroteskTExtLigExtN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60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3561218" cy="1081088"/>
          </a:xfrm>
          <a:prstGeom prst="roundRect">
            <a:avLst/>
          </a:prstGeom>
          <a:solidFill>
            <a:srgbClr val="199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endParaRPr lang="de-DE" sz="27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Arbeitskreis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Nachhaltigkeit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9FECFD-021A-4530-A2BD-D9C0708279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975" y="-75851"/>
            <a:ext cx="3923951" cy="392395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596BCC6-38F6-4428-A2DE-426821060C30}"/>
              </a:ext>
            </a:extLst>
          </p:cNvPr>
          <p:cNvSpPr/>
          <p:nvPr/>
        </p:nvSpPr>
        <p:spPr>
          <a:xfrm>
            <a:off x="897797" y="2206479"/>
            <a:ext cx="1083700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Aktuelle Projekte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</a:rPr>
              <a:t> Überarbeitung der DWJ-Nachhaltigkeitserklärung</a:t>
            </a:r>
            <a:endParaRPr lang="de-DE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</a:rPr>
              <a:t> Lehrgänge: </a:t>
            </a:r>
            <a:r>
              <a:rPr lang="de-DE" sz="3200" dirty="0" err="1">
                <a:solidFill>
                  <a:srgbClr val="000000"/>
                </a:solidFill>
              </a:rPr>
              <a:t>FAIRfressen</a:t>
            </a:r>
            <a:r>
              <a:rPr lang="de-DE" sz="3200" dirty="0">
                <a:solidFill>
                  <a:srgbClr val="000000"/>
                </a:solidFill>
              </a:rPr>
              <a:t> u. a. </a:t>
            </a:r>
            <a:endParaRPr lang="de-DE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</a:rPr>
              <a:t> Kolumne “Bildung für nachhaltige Entwicklung” (BNE) in unserer WALK &amp; </a:t>
            </a:r>
            <a:r>
              <a:rPr lang="de-DE" sz="3200" dirty="0" err="1">
                <a:solidFill>
                  <a:srgbClr val="000000"/>
                </a:solidFill>
              </a:rPr>
              <a:t>more</a:t>
            </a:r>
            <a:endParaRPr lang="de-DE" sz="32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02D1A77-EC63-4C24-B306-897DFD50B6AD}"/>
              </a:ext>
            </a:extLst>
          </p:cNvPr>
          <p:cNvSpPr/>
          <p:nvPr/>
        </p:nvSpPr>
        <p:spPr>
          <a:xfrm>
            <a:off x="1108301" y="5686787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/>
              <a:t>Weitere Infos und Kontakt:</a:t>
            </a:r>
            <a:endParaRPr lang="de-DE" sz="3200" dirty="0"/>
          </a:p>
          <a:p>
            <a:r>
              <a:rPr lang="de-DE" sz="3200" dirty="0"/>
              <a:t>E-Mail: tobias.dettinger@wanderjugend.de</a:t>
            </a:r>
          </a:p>
          <a:p>
            <a:r>
              <a:rPr lang="de-DE" sz="3200" dirty="0"/>
              <a:t>Telefon: 0561 400 498-0</a:t>
            </a:r>
          </a:p>
        </p:txBody>
      </p:sp>
      <p:pic>
        <p:nvPicPr>
          <p:cNvPr id="17" name="Grafik 16" descr="Informationen">
            <a:extLst>
              <a:ext uri="{FF2B5EF4-FFF2-40B4-BE49-F238E27FC236}">
                <a16:creationId xmlns:a16="http://schemas.microsoft.com/office/drawing/2014/main" id="{905AF52E-004F-448D-9FBB-90E1325F04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528" y="5537507"/>
            <a:ext cx="742397" cy="7423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08F0BAF-1789-4105-9976-080972D2D0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4539" y="3545307"/>
            <a:ext cx="4535160" cy="4282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188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Fördermittel: Internationale Begegnungen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96672D-17E9-4E27-8085-94ECC82E4252}"/>
              </a:ext>
            </a:extLst>
          </p:cNvPr>
          <p:cNvSpPr txBox="1"/>
          <p:nvPr/>
        </p:nvSpPr>
        <p:spPr>
          <a:xfrm>
            <a:off x="762000" y="1870174"/>
            <a:ext cx="11734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latin typeface="URWGroteskTExtLigNar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Wir sind Träger für Jugendwerke (z. B. Deutsch-Französisches-Jugendwerk)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Für Internationale Begegnungen gibt es spezielle Fördermittel, die Ihr beim Bundesverband abrufen könnt. </a:t>
            </a:r>
            <a:r>
              <a:rPr lang="de-DE" sz="3600" b="1" dirty="0"/>
              <a:t>Antragsfrist: 31.12.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Bei Interesse und für weitere Informationen kann gerne die Bundesgeschäftsstelle der DWJ kontaktiert werden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ctr"/>
            <a:endParaRPr lang="de-DE" sz="4800" b="1" dirty="0">
              <a:latin typeface="URWGroteskTExtLigExtNar" pitchFamily="2" charset="0"/>
            </a:endParaRPr>
          </a:p>
        </p:txBody>
      </p:sp>
      <p:pic>
        <p:nvPicPr>
          <p:cNvPr id="5" name="Grafik 4" descr="Erdkugel: Afrika und Europa">
            <a:extLst>
              <a:ext uri="{FF2B5EF4-FFF2-40B4-BE49-F238E27FC236}">
                <a16:creationId xmlns:a16="http://schemas.microsoft.com/office/drawing/2014/main" id="{E2AC2A02-F0B1-4E34-9EDD-F9461CD0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9676" y="2324100"/>
            <a:ext cx="5046187" cy="50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86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Positionen und Beschlüsse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19CA36-1FF0-446A-A0E8-86C3D825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1943100"/>
            <a:ext cx="6096000" cy="6096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D57246C-EA19-4567-B6AE-22B1A5A5FCC5}"/>
              </a:ext>
            </a:extLst>
          </p:cNvPr>
          <p:cNvSpPr txBox="1"/>
          <p:nvPr/>
        </p:nvSpPr>
        <p:spPr>
          <a:xfrm>
            <a:off x="762000" y="1870174"/>
            <a:ext cx="117348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>
              <a:latin typeface="URWGroteskTExtLigNar" pitchFamily="2" charset="0"/>
            </a:endParaRPr>
          </a:p>
          <a:p>
            <a:r>
              <a:rPr lang="de-DE" sz="3600" dirty="0"/>
              <a:t>Von Haltung für Vielfalt und Demokratie bis zu unserem Beschluss zum freiwilligen Tempolimit: </a:t>
            </a:r>
          </a:p>
          <a:p>
            <a:endParaRPr lang="de-DE" sz="3600" dirty="0"/>
          </a:p>
          <a:p>
            <a:r>
              <a:rPr lang="de-DE" sz="3600" dirty="0"/>
              <a:t>Alle unsere Positionen und Beschlüsse findet Ihr gesammelt auf unserer Webseite zum Teilen in Euren Gruppen: </a:t>
            </a:r>
          </a:p>
          <a:p>
            <a:endParaRPr lang="de-DE" sz="3600" dirty="0"/>
          </a:p>
          <a:p>
            <a:r>
              <a:rPr lang="de-DE" sz="3600" dirty="0">
                <a:hlinkClick r:id="rId4"/>
              </a:rPr>
              <a:t>https://wanderjugend.de/positionen</a:t>
            </a:r>
            <a:endParaRPr lang="de-DE" sz="3600" dirty="0"/>
          </a:p>
          <a:p>
            <a:endParaRPr lang="de-DE" sz="4000" dirty="0">
              <a:latin typeface="URWGroteskTExtLigNar" pitchFamily="2" charset="0"/>
            </a:endParaRPr>
          </a:p>
          <a:p>
            <a:endParaRPr lang="de-DE" sz="4000" dirty="0">
              <a:latin typeface="URWGroteskTExtLigNar" pitchFamily="2" charset="0"/>
            </a:endParaRPr>
          </a:p>
          <a:p>
            <a:r>
              <a:rPr lang="de-DE" sz="4000" dirty="0">
                <a:latin typeface="URWGroteskTExtLigNar" pitchFamily="2" charset="0"/>
              </a:rPr>
              <a:t>  </a:t>
            </a: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ctr"/>
            <a:endParaRPr lang="de-DE" sz="4800" b="1" dirty="0">
              <a:latin typeface="URWGroteskTExtLigExtN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11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4C8DA9-1F53-4B42-B619-4292C337A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704" y="75098"/>
            <a:ext cx="9824296" cy="1021190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FC2F3AF-AD66-4390-94AB-FB9357B60E88}"/>
              </a:ext>
            </a:extLst>
          </p:cNvPr>
          <p:cNvSpPr/>
          <p:nvPr/>
        </p:nvSpPr>
        <p:spPr>
          <a:xfrm>
            <a:off x="255692" y="876300"/>
            <a:ext cx="35048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/>
              <a:t>Bitte abstimmen: </a:t>
            </a:r>
          </a:p>
          <a:p>
            <a:r>
              <a:rPr lang="de-DE" sz="3200" dirty="0"/>
              <a:t>DWJ-Lagerfeuerhits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952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3561218" cy="1081088"/>
          </a:xfrm>
          <a:prstGeom prst="roundRect">
            <a:avLst/>
          </a:prstGeom>
          <a:solidFill>
            <a:srgbClr val="9CD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</a:t>
            </a:r>
            <a:r>
              <a:rPr lang="en-US" sz="5400" dirty="0" err="1">
                <a:solidFill>
                  <a:srgbClr val="FFFFFF"/>
                </a:solidFill>
                <a:latin typeface="+mj-lt"/>
              </a:rPr>
              <a:t>Druckmaterialien</a:t>
            </a:r>
            <a:r>
              <a:rPr lang="en-US" sz="5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+mj-lt"/>
              </a:rPr>
              <a:t>zum</a:t>
            </a:r>
            <a:r>
              <a:rPr lang="en-US" sz="5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+mj-lt"/>
              </a:rPr>
              <a:t>Verteilen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9DA4AF9-6FCF-4524-8451-24CB1446F125}"/>
              </a:ext>
            </a:extLst>
          </p:cNvPr>
          <p:cNvSpPr txBox="1">
            <a:spLocks/>
          </p:cNvSpPr>
          <p:nvPr/>
        </p:nvSpPr>
        <p:spPr bwMode="auto">
          <a:xfrm>
            <a:off x="938145" y="1889125"/>
            <a:ext cx="10744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de-DE" dirty="0">
                <a:hlinkClick r:id="rId3"/>
              </a:rPr>
              <a:t>https://wanderjugend.de/verteilmaterial</a:t>
            </a:r>
            <a:endParaRPr lang="de-DE" altLang="de-DE" dirty="0"/>
          </a:p>
          <a:p>
            <a:pPr marL="0" indent="0">
              <a:buNone/>
            </a:pPr>
            <a:endParaRPr lang="de-DE" altLang="de-DE" sz="1000" dirty="0"/>
          </a:p>
          <a:p>
            <a:pPr marL="0" indent="0">
              <a:buNone/>
            </a:pPr>
            <a:r>
              <a:rPr lang="de-DE" altLang="de-DE" dirty="0"/>
              <a:t>In der Bundesgeschäftsstelle bekommt Ihr kostenlos:</a:t>
            </a:r>
          </a:p>
          <a:p>
            <a:r>
              <a:rPr lang="de-DE" altLang="de-DE" dirty="0"/>
              <a:t>Selbstdarstellungspostkarten</a:t>
            </a:r>
          </a:p>
          <a:p>
            <a:r>
              <a:rPr lang="de-DE" altLang="de-DE" dirty="0"/>
              <a:t>Wandkalender</a:t>
            </a:r>
          </a:p>
          <a:p>
            <a:r>
              <a:rPr lang="de-DE" altLang="de-DE" dirty="0"/>
              <a:t>F.S.M.-Materialien</a:t>
            </a:r>
          </a:p>
          <a:p>
            <a:r>
              <a:rPr lang="de-DE" altLang="de-DE" dirty="0" err="1"/>
              <a:t>Geocachingbroschüren</a:t>
            </a:r>
            <a:endParaRPr lang="de-DE" altLang="de-DE" dirty="0"/>
          </a:p>
          <a:p>
            <a:r>
              <a:rPr lang="de-DE" altLang="de-DE" dirty="0"/>
              <a:t>Jahresprogramm </a:t>
            </a:r>
            <a:r>
              <a:rPr lang="de-DE" altLang="de-DE" dirty="0" err="1"/>
              <a:t>auf|tour</a:t>
            </a:r>
            <a:endParaRPr lang="de-DE" altLang="de-DE" dirty="0"/>
          </a:p>
          <a:p>
            <a:r>
              <a:rPr lang="de-DE" altLang="de-DE" dirty="0"/>
              <a:t>Diverse Ausgaben WALK &amp; </a:t>
            </a:r>
            <a:r>
              <a:rPr lang="de-DE" altLang="de-DE" dirty="0" err="1"/>
              <a:t>more</a:t>
            </a:r>
            <a:endParaRPr lang="de-DE" altLang="de-DE" dirty="0"/>
          </a:p>
          <a:p>
            <a:r>
              <a:rPr lang="de-DE" altLang="de-DE" dirty="0"/>
              <a:t>Aufkleber</a:t>
            </a:r>
          </a:p>
          <a:p>
            <a:r>
              <a:rPr lang="de-DE" altLang="de-DE" dirty="0"/>
              <a:t>Markierungsmaterial Jugendwanderwege</a:t>
            </a:r>
          </a:p>
          <a:p>
            <a:r>
              <a:rPr lang="de-DE" altLang="de-DE" dirty="0"/>
              <a:t>Outdoor-Kids Urkunden und Abzeichen</a:t>
            </a:r>
          </a:p>
          <a:p>
            <a:pPr marL="0" indent="0">
              <a:buFont typeface="Arial" pitchFamily="34" charset="0"/>
              <a:buNone/>
            </a:pPr>
            <a:endParaRPr lang="de-DE" altLang="de-DE" sz="2800" dirty="0">
              <a:latin typeface="URWGroteskTExtLigExtNar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de-DE" altLang="de-DE" sz="2800" dirty="0">
              <a:latin typeface="URWGroteskTExtLigExtNar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de-DE" altLang="de-DE" sz="2800" dirty="0">
              <a:latin typeface="URWGroteskTExtLigExtNar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02A0F89-7CC8-4A78-AC23-086B50DAA6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6689">
            <a:off x="13453690" y="1372788"/>
            <a:ext cx="3268694" cy="6865985"/>
          </a:xfrm>
          <a:prstGeom prst="rect">
            <a:avLst/>
          </a:prstGeom>
          <a:ln w="28575">
            <a:solidFill>
              <a:srgbClr val="9CDF80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5D08CB-9D5E-46C9-8C02-0B0B7B602D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3415">
            <a:off x="12433846" y="5303448"/>
            <a:ext cx="3897082" cy="1222003"/>
          </a:xfrm>
          <a:prstGeom prst="rect">
            <a:avLst/>
          </a:prstGeom>
          <a:ln w="28575">
            <a:solidFill>
              <a:srgbClr val="9CDF80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8C6A91-1046-49EA-8B16-48DC06AC4D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4348">
            <a:off x="12379983" y="4322424"/>
            <a:ext cx="3897082" cy="1222003"/>
          </a:xfrm>
          <a:prstGeom prst="rect">
            <a:avLst/>
          </a:prstGeom>
          <a:ln w="28575">
            <a:solidFill>
              <a:srgbClr val="9CDF80"/>
            </a:solidFill>
          </a:ln>
        </p:spPr>
      </p:pic>
    </p:spTree>
    <p:extLst>
      <p:ext uri="{BB962C8B-B14F-4D97-AF65-F5344CB8AC3E}">
        <p14:creationId xmlns:p14="http://schemas.microsoft.com/office/powerpoint/2010/main" val="853414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D5B13A-E429-4117-B9E2-83E9645942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/>
        </p:blipFill>
        <p:spPr>
          <a:xfrm>
            <a:off x="11202785" y="1576576"/>
            <a:ext cx="5562600" cy="6925154"/>
          </a:xfrm>
          <a:prstGeom prst="rect">
            <a:avLst/>
          </a:prstGeom>
        </p:spPr>
      </p:pic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10" y="693737"/>
            <a:ext cx="15543610" cy="1081088"/>
          </a:xfrm>
          <a:prstGeom prst="roundRect">
            <a:avLst/>
          </a:prstGeom>
          <a:solidFill>
            <a:srgbClr val="6D8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Werbemittel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1F6A640-4536-4C5D-A637-D5C188C3947E}"/>
              </a:ext>
            </a:extLst>
          </p:cNvPr>
          <p:cNvSpPr txBox="1"/>
          <p:nvPr/>
        </p:nvSpPr>
        <p:spPr>
          <a:xfrm>
            <a:off x="914398" y="6475342"/>
            <a:ext cx="9372602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6D81BE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/>
              <a:t>Alle Materialien können über die DWJ Bundesgeschäftsstelle angefragt werden.</a:t>
            </a:r>
          </a:p>
        </p:txBody>
      </p:sp>
      <p:pic>
        <p:nvPicPr>
          <p:cNvPr id="14" name="Grafik 13" descr="Informationen">
            <a:extLst>
              <a:ext uri="{FF2B5EF4-FFF2-40B4-BE49-F238E27FC236}">
                <a16:creationId xmlns:a16="http://schemas.microsoft.com/office/drawing/2014/main" id="{461CE2C6-18C5-43E3-83B2-2CC5B3660C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" y="6591300"/>
            <a:ext cx="682485" cy="682485"/>
          </a:xfrm>
          <a:prstGeom prst="rect">
            <a:avLst/>
          </a:prstGeom>
        </p:spPr>
      </p:pic>
      <p:sp>
        <p:nvSpPr>
          <p:cNvPr id="8" name="Explosion: 8 Zacken 7">
            <a:extLst>
              <a:ext uri="{FF2B5EF4-FFF2-40B4-BE49-F238E27FC236}">
                <a16:creationId xmlns:a16="http://schemas.microsoft.com/office/drawing/2014/main" id="{035EAC9F-D800-4E99-BE21-A7E43247CE73}"/>
              </a:ext>
            </a:extLst>
          </p:cNvPr>
          <p:cNvSpPr/>
          <p:nvPr/>
        </p:nvSpPr>
        <p:spPr>
          <a:xfrm rot="924758">
            <a:off x="15352125" y="3183679"/>
            <a:ext cx="2209205" cy="2170042"/>
          </a:xfrm>
          <a:prstGeom prst="irregularSeal1">
            <a:avLst/>
          </a:prstGeom>
          <a:solidFill>
            <a:srgbClr val="6D81BE"/>
          </a:solidFill>
          <a:ln>
            <a:solidFill>
              <a:srgbClr val="6D8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13C7FC-980E-4262-915B-B350A7CF4732}"/>
              </a:ext>
            </a:extLst>
          </p:cNvPr>
          <p:cNvSpPr/>
          <p:nvPr/>
        </p:nvSpPr>
        <p:spPr>
          <a:xfrm>
            <a:off x="15773399" y="4016711"/>
            <a:ext cx="1366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FAIRTRADE</a:t>
            </a:r>
          </a:p>
        </p:txBody>
      </p:sp>
      <p:sp>
        <p:nvSpPr>
          <p:cNvPr id="17" name="Explosion: 8 Zacken 16">
            <a:extLst>
              <a:ext uri="{FF2B5EF4-FFF2-40B4-BE49-F238E27FC236}">
                <a16:creationId xmlns:a16="http://schemas.microsoft.com/office/drawing/2014/main" id="{51EC478F-F403-432D-87AB-B3BD7035EA1C}"/>
              </a:ext>
            </a:extLst>
          </p:cNvPr>
          <p:cNvSpPr/>
          <p:nvPr/>
        </p:nvSpPr>
        <p:spPr>
          <a:xfrm rot="20975040">
            <a:off x="10515599" y="6368947"/>
            <a:ext cx="2209205" cy="2170042"/>
          </a:xfrm>
          <a:prstGeom prst="irregularSeal1">
            <a:avLst/>
          </a:prstGeom>
          <a:solidFill>
            <a:srgbClr val="6D81BE"/>
          </a:solidFill>
          <a:ln>
            <a:solidFill>
              <a:srgbClr val="6D8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xplosion: 8 Zacken 10">
            <a:extLst>
              <a:ext uri="{FF2B5EF4-FFF2-40B4-BE49-F238E27FC236}">
                <a16:creationId xmlns:a16="http://schemas.microsoft.com/office/drawing/2014/main" id="{CBB94273-AD18-463E-B2DE-6AE78740DC83}"/>
              </a:ext>
            </a:extLst>
          </p:cNvPr>
          <p:cNvSpPr/>
          <p:nvPr/>
        </p:nvSpPr>
        <p:spPr>
          <a:xfrm rot="20975040">
            <a:off x="11691875" y="1977485"/>
            <a:ext cx="2209205" cy="2170042"/>
          </a:xfrm>
          <a:prstGeom prst="irregularSeal1">
            <a:avLst/>
          </a:prstGeom>
          <a:solidFill>
            <a:srgbClr val="6D81BE"/>
          </a:solidFill>
          <a:ln>
            <a:solidFill>
              <a:srgbClr val="6D8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27F3C23-3ECA-4800-84B0-C68FE11D7555}"/>
              </a:ext>
            </a:extLst>
          </p:cNvPr>
          <p:cNvSpPr/>
          <p:nvPr/>
        </p:nvSpPr>
        <p:spPr>
          <a:xfrm>
            <a:off x="11989397" y="2575188"/>
            <a:ext cx="1614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BIO-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BAUMWOLLE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6E01A96-C3DB-43B5-BD62-23EB1D965EF9}"/>
              </a:ext>
            </a:extLst>
          </p:cNvPr>
          <p:cNvSpPr txBox="1"/>
          <p:nvPr/>
        </p:nvSpPr>
        <p:spPr>
          <a:xfrm>
            <a:off x="877955" y="2474365"/>
            <a:ext cx="9372602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0" b="1" dirty="0"/>
              <a:t>*NEU*NEU*NEU*</a:t>
            </a:r>
          </a:p>
          <a:p>
            <a:r>
              <a:rPr lang="de-DE" sz="6000" dirty="0"/>
              <a:t>  DWJ-Basecaps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E94107B-F9E8-4C9B-A920-45152E646BD1}"/>
              </a:ext>
            </a:extLst>
          </p:cNvPr>
          <p:cNvSpPr/>
          <p:nvPr/>
        </p:nvSpPr>
        <p:spPr>
          <a:xfrm>
            <a:off x="11065850" y="7152450"/>
            <a:ext cx="1108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15 EURO</a:t>
            </a:r>
          </a:p>
        </p:txBody>
      </p:sp>
    </p:spTree>
    <p:extLst>
      <p:ext uri="{BB962C8B-B14F-4D97-AF65-F5344CB8AC3E}">
        <p14:creationId xmlns:p14="http://schemas.microsoft.com/office/powerpoint/2010/main" val="3789921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lang="de-DE" sz="5400" dirty="0">
                <a:solidFill>
                  <a:srgbClr val="FFFFFF"/>
                </a:solidFill>
                <a:latin typeface="Calibri"/>
              </a:rPr>
              <a:t> Ausleihmaterial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RWGroteskTLigExtNar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DEFB32-3444-4F64-A19B-C3A54107A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4" t="8696" r="7246" b="8696"/>
          <a:stretch/>
        </p:blipFill>
        <p:spPr>
          <a:xfrm>
            <a:off x="12805822" y="2476500"/>
            <a:ext cx="4724254" cy="48086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FB053E-A68B-4190-8E46-50E9964274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" y="1774826"/>
            <a:ext cx="10597215" cy="67976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1499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5800" y="723900"/>
            <a:ext cx="16992600" cy="1081088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latin typeface="+mj-lt"/>
              </a:rPr>
              <a:t>	</a:t>
            </a:r>
          </a:p>
          <a:p>
            <a:pPr>
              <a:defRPr/>
            </a:pPr>
            <a:endParaRPr lang="de-DE" sz="27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r>
              <a:rPr lang="en-US" sz="5400" dirty="0">
                <a:solidFill>
                  <a:srgbClr val="FFFFFF"/>
                </a:solidFill>
                <a:latin typeface="URWGroteskTLigExtNar"/>
              </a:rPr>
              <a:t>      </a:t>
            </a:r>
            <a:r>
              <a:rPr lang="en-US" sz="5400" dirty="0" err="1">
                <a:solidFill>
                  <a:srgbClr val="FFFFFF"/>
                </a:solidFill>
                <a:latin typeface="URWGroteskTLigExtNar"/>
              </a:rPr>
              <a:t>Ausleihmaterial</a:t>
            </a:r>
            <a:r>
              <a:rPr lang="en-US" sz="5400" dirty="0">
                <a:solidFill>
                  <a:srgbClr val="FFFFFF"/>
                </a:solidFill>
                <a:latin typeface="URWGroteskTLigExtNar"/>
              </a:rPr>
              <a:t>: https://wanderjugend.de/ausleihmaterial</a:t>
            </a: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pic>
        <p:nvPicPr>
          <p:cNvPr id="8" name="Grafik 7">
            <a:hlinkClick r:id="rId3"/>
            <a:extLst>
              <a:ext uri="{FF2B5EF4-FFF2-40B4-BE49-F238E27FC236}">
                <a16:creationId xmlns:a16="http://schemas.microsoft.com/office/drawing/2014/main" id="{241AFA45-4D63-4967-9503-B67E09782C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164522"/>
            <a:ext cx="12189618" cy="6120444"/>
          </a:xfrm>
          <a:prstGeom prst="rect">
            <a:avLst/>
          </a:prstGeom>
        </p:spPr>
      </p:pic>
      <p:pic>
        <p:nvPicPr>
          <p:cNvPr id="9" name="Grafik 8" descr="Pfeil Gerade">
            <a:extLst>
              <a:ext uri="{FF2B5EF4-FFF2-40B4-BE49-F238E27FC236}">
                <a16:creationId xmlns:a16="http://schemas.microsoft.com/office/drawing/2014/main" id="{1E99A90E-570D-475D-A34E-4A3696802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00745">
            <a:off x="1270191" y="2603691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1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48E6AFDC-D15E-415C-8896-422CF6E48CD2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</a:t>
            </a: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</a:t>
            </a:r>
          </a:p>
          <a:p>
            <a:pPr>
              <a:defRPr/>
            </a:pPr>
            <a:r>
              <a:rPr lang="de-DE" sz="5400" dirty="0">
                <a:solidFill>
                  <a:srgbClr val="FFFFFF"/>
                </a:solidFill>
                <a:latin typeface="+mj-lt"/>
              </a:rPr>
              <a:t>          Wünsche und Ideen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C36616C-A8B2-4D2B-8A24-EABBD7D5B2CA}"/>
              </a:ext>
            </a:extLst>
          </p:cNvPr>
          <p:cNvSpPr txBox="1">
            <a:spLocks/>
          </p:cNvSpPr>
          <p:nvPr/>
        </p:nvSpPr>
        <p:spPr bwMode="auto">
          <a:xfrm>
            <a:off x="990005" y="1790700"/>
            <a:ext cx="975419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altLang="de-DE" sz="5400" b="1" dirty="0"/>
              <a:t>Neue Lehrgänge? </a:t>
            </a:r>
          </a:p>
          <a:p>
            <a:pPr marL="0" indent="0">
              <a:buFont typeface="Arial" pitchFamily="34" charset="0"/>
              <a:buNone/>
            </a:pPr>
            <a:r>
              <a:rPr lang="de-DE" altLang="de-DE" sz="5400" b="1" dirty="0"/>
              <a:t>Fortbildungen? Veranstaltungen?</a:t>
            </a:r>
          </a:p>
          <a:p>
            <a:pPr marL="0" indent="0">
              <a:buFont typeface="Arial" pitchFamily="34" charset="0"/>
              <a:buNone/>
            </a:pPr>
            <a:endParaRPr lang="de-DE" altLang="de-DE" sz="1000" dirty="0"/>
          </a:p>
          <a:p>
            <a:pPr marL="0" indent="0">
              <a:buFont typeface="Arial" pitchFamily="34" charset="0"/>
              <a:buNone/>
            </a:pPr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dirty="0"/>
              <a:t>Gerne könnt Ihr Euch bei Wünschen und Ideen an die </a:t>
            </a:r>
            <a:r>
              <a:rPr lang="de-DE" altLang="de-DE" b="1" dirty="0"/>
              <a:t>DWJ-Bundesgeschäftsstelle</a:t>
            </a:r>
            <a:r>
              <a:rPr lang="de-DE" altLang="de-DE" dirty="0"/>
              <a:t> wenden.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9DDB36-B998-4EB6-B10B-D0C78D4CC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2247900"/>
            <a:ext cx="6401078" cy="6016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hteck 15">
            <a:extLst>
              <a:ext uri="{FF2B5EF4-FFF2-40B4-BE49-F238E27FC236}">
                <a16:creationId xmlns:a16="http://schemas.microsoft.com/office/drawing/2014/main" id="{B5F1D408-DF8B-401B-AFC5-508A535F3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005" y="5067300"/>
            <a:ext cx="22707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+mn-lt"/>
              </a:rPr>
              <a:t>Deutsche Wanderjugend | Querallee 41 | 34119 Kassel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dirty="0">
                <a:latin typeface="+mn-lt"/>
              </a:rPr>
              <a:t>Tel: 0561 400498-0 | Fax: 0561 400498-7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dirty="0">
                <a:latin typeface="+mn-lt"/>
              </a:rPr>
              <a:t>Info(at)wanderjugend.de |  www.wanderjugend.de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dirty="0">
                <a:latin typeface="+mn-lt"/>
              </a:rPr>
              <a:t>Facebook: @Deutsche Wanderjugend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dirty="0">
                <a:latin typeface="+mn-lt"/>
              </a:rPr>
              <a:t>Instagram: </a:t>
            </a:r>
            <a:r>
              <a:rPr lang="de-DE" altLang="de-DE" dirty="0" err="1">
                <a:latin typeface="+mn-lt"/>
              </a:rPr>
              <a:t>wanderjugend</a:t>
            </a:r>
            <a:endParaRPr lang="de-DE" altLang="de-DE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dirty="0">
                <a:latin typeface="+mn-lt"/>
              </a:rPr>
              <a:t>YouTube: </a:t>
            </a:r>
            <a:r>
              <a:rPr lang="de-DE" altLang="de-DE" dirty="0" err="1">
                <a:latin typeface="+mn-lt"/>
              </a:rPr>
              <a:t>DeutscheWanderjugend</a:t>
            </a:r>
            <a:endParaRPr lang="de-DE" altLang="de-DE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endParaRPr lang="de-DE" altLang="de-DE" dirty="0">
              <a:solidFill>
                <a:schemeClr val="bg1"/>
              </a:solidFill>
              <a:highlight>
                <a:srgbClr val="008000"/>
              </a:highlight>
              <a:latin typeface="URWGroteskTLigExtN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28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B403475E-0EF5-4AC1-B9F4-BD06B4A5C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48" y="1774825"/>
            <a:ext cx="118479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+mn-lt"/>
              </a:rPr>
              <a:t>Der Bundesjugendbeirat freut sich von Euch zu hören bzw. zu lesen: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de-DE" altLang="de-DE" dirty="0">
                <a:latin typeface="URWGroteskTLigExtNar" pitchFamily="2" charset="0"/>
              </a:rPr>
            </a:br>
            <a:endParaRPr lang="de-DE" altLang="de-D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4D8828E-96C3-4D8D-A4E1-CA00BA169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89744"/>
              </p:ext>
            </p:extLst>
          </p:nvPr>
        </p:nvGraphicFramePr>
        <p:xfrm>
          <a:off x="914400" y="2416175"/>
          <a:ext cx="159258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158">
                  <a:extLst>
                    <a:ext uri="{9D8B030D-6E8A-4147-A177-3AD203B41FA5}">
                      <a16:colId xmlns:a16="http://schemas.microsoft.com/office/drawing/2014/main" val="2970534152"/>
                    </a:ext>
                  </a:extLst>
                </a:gridCol>
                <a:gridCol w="2889936">
                  <a:extLst>
                    <a:ext uri="{9D8B030D-6E8A-4147-A177-3AD203B41FA5}">
                      <a16:colId xmlns:a16="http://schemas.microsoft.com/office/drawing/2014/main" val="3733714670"/>
                    </a:ext>
                  </a:extLst>
                </a:gridCol>
                <a:gridCol w="5996124">
                  <a:extLst>
                    <a:ext uri="{9D8B030D-6E8A-4147-A177-3AD203B41FA5}">
                      <a16:colId xmlns:a16="http://schemas.microsoft.com/office/drawing/2014/main" val="634040475"/>
                    </a:ext>
                  </a:extLst>
                </a:gridCol>
                <a:gridCol w="4897582">
                  <a:extLst>
                    <a:ext uri="{9D8B030D-6E8A-4147-A177-3AD203B41FA5}">
                      <a16:colId xmlns:a16="http://schemas.microsoft.com/office/drawing/2014/main" val="312021517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bg1"/>
                          </a:solidFill>
                          <a:highlight>
                            <a:srgbClr val="AFCA0B"/>
                          </a:highlight>
                          <a:latin typeface="+mn-lt"/>
                        </a:rPr>
                        <a:t>Beiratsmitglied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bg1"/>
                          </a:solidFill>
                          <a:highlight>
                            <a:srgbClr val="AFCA0B"/>
                          </a:highlight>
                          <a:latin typeface="+mn-lt"/>
                        </a:rPr>
                        <a:t>Funktion</a:t>
                      </a:r>
                      <a:endParaRPr lang="en-US" sz="2000" b="0" dirty="0">
                        <a:solidFill>
                          <a:schemeClr val="bg1"/>
                        </a:solidFill>
                        <a:highlight>
                          <a:srgbClr val="AFCA0B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bg1"/>
                          </a:solidFill>
                          <a:highlight>
                            <a:srgbClr val="AFCA0B"/>
                          </a:highlight>
                          <a:latin typeface="+mn-lt"/>
                        </a:rPr>
                        <a:t>Themen</a:t>
                      </a:r>
                      <a:endParaRPr lang="en-US" sz="2000" b="0" dirty="0">
                        <a:solidFill>
                          <a:schemeClr val="bg1"/>
                        </a:solidFill>
                        <a:highlight>
                          <a:srgbClr val="AFCA0B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highlight>
                            <a:srgbClr val="AFCA0B"/>
                          </a:highlight>
                          <a:latin typeface="+mn-lt"/>
                        </a:rPr>
                        <a:t>E-Mail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892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Kevin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+mn-lt"/>
                        </a:rPr>
                        <a:t>Bundesvorsitzender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+mn-lt"/>
                        </a:rPr>
                        <a:t>Außenvertretung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b="0" i="0" dirty="0">
                          <a:solidFill>
                            <a:schemeClr val="tx1"/>
                          </a:solidFill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kevin.mendl@wanderjugend.de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48155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Jana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Stellvertretende Bundesvorsitzende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Außenvertretung, </a:t>
                      </a:r>
                      <a:r>
                        <a:rPr lang="de-DE" sz="2000" b="0" dirty="0" err="1">
                          <a:latin typeface="+mn-lt"/>
                        </a:rPr>
                        <a:t>Social</a:t>
                      </a:r>
                      <a:r>
                        <a:rPr lang="de-DE" sz="2000" b="0" dirty="0">
                          <a:latin typeface="+mn-lt"/>
                        </a:rPr>
                        <a:t>-Media, Nachhaltigkeit und Naturschutz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>
                          <a:solidFill>
                            <a:schemeClr val="tx1"/>
                          </a:solidFill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jana.lessenich@wanderjugend.de</a:t>
                      </a:r>
                      <a:r>
                        <a:rPr lang="de-DE" altLang="de-DE" sz="20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47643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Robert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Finanzverwalter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Finanzen und Werbemittel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>
                          <a:solidFill>
                            <a:schemeClr val="tx1"/>
                          </a:solidFill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robert.becker@wanderjugend.de</a:t>
                      </a:r>
                      <a:endParaRPr lang="de-DE" alt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679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Ludwig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Beisitzer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Vereinskontakte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ludwig.lang@wanderjugend.de</a:t>
                      </a:r>
                      <a:endParaRPr lang="de-DE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760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Amélie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Beisitzerin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>
                          <a:latin typeface="+mn-lt"/>
                        </a:rPr>
                        <a:t>Social</a:t>
                      </a:r>
                      <a:r>
                        <a:rPr lang="de-DE" sz="2000" b="0" dirty="0">
                          <a:latin typeface="+mn-lt"/>
                        </a:rPr>
                        <a:t>-Media, geschlechtliche Vielfalt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>
                          <a:solidFill>
                            <a:schemeClr val="tx1"/>
                          </a:solidFill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amelie.wuest@wanderjugend.de</a:t>
                      </a:r>
                      <a:r>
                        <a:rPr lang="de-DE" altLang="de-DE" sz="20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2019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Tobi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Beisitzer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Nachhaltigkeit und Naturschutz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dirty="0">
                          <a:solidFill>
                            <a:schemeClr val="tx1"/>
                          </a:solidFill>
                          <a:latin typeface="+mn-lt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tobias.dettinger@wanderjugend.de</a:t>
                      </a:r>
                      <a:r>
                        <a:rPr lang="de-DE" altLang="de-DE" sz="20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07218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Sophie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A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Beisitzerin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n-lt"/>
                        </a:rPr>
                        <a:t>Außenvertretung, Veranstaltungen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000" u="sng" dirty="0">
                          <a:solidFill>
                            <a:schemeClr val="tx1"/>
                          </a:solidFill>
                          <a:latin typeface="+mn-lt"/>
                        </a:rPr>
                        <a:t>sophie.neckel@wanderjugend.de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458500"/>
                  </a:ext>
                </a:extLst>
              </a:tr>
            </a:tbl>
          </a:graphicData>
        </a:graphic>
      </p:graphicFrame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</a:t>
            </a:r>
          </a:p>
          <a:p>
            <a:pPr>
              <a:defRPr/>
            </a:pPr>
            <a:r>
              <a:rPr lang="de-DE" sz="2700" dirty="0">
                <a:solidFill>
                  <a:srgbClr val="FFFFFF"/>
                </a:solidFill>
                <a:latin typeface="+mj-lt"/>
              </a:rPr>
              <a:t>                   </a:t>
            </a:r>
          </a:p>
          <a:p>
            <a:pPr>
              <a:defRPr/>
            </a:pPr>
            <a:r>
              <a:rPr lang="de-DE" sz="5400" dirty="0">
                <a:solidFill>
                  <a:srgbClr val="FFFFFF"/>
                </a:solidFill>
                <a:latin typeface="+mj-lt"/>
              </a:rPr>
              <a:t>         Kontakt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  <a:p>
            <a:pPr>
              <a:defRPr/>
            </a:pPr>
            <a:endParaRPr lang="de-DE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285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Ausbildung zur </a:t>
            </a:r>
            <a:r>
              <a:rPr lang="de-DE" sz="5400" dirty="0">
                <a:solidFill>
                  <a:srgbClr val="FFFFFF"/>
                </a:solidFill>
                <a:latin typeface="+mj-lt"/>
              </a:rPr>
              <a:t>Jugendwanderführung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82486" y="1638300"/>
            <a:ext cx="86759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/>
          </a:p>
          <a:p>
            <a:r>
              <a:rPr lang="de-DE" sz="3600" dirty="0"/>
              <a:t>7. – 9. März 2025</a:t>
            </a:r>
          </a:p>
          <a:p>
            <a:r>
              <a:rPr lang="de-DE" sz="3600" dirty="0"/>
              <a:t>Nördliches BaWü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Handwerkszeug, um mit Jugendgruppen wandern zu gehen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Karte, Kompass, Orientierung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Lebenswelten und Bedürfnisse von Jugendlichen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Zertifizierung mit Lehrgang + Wanderprojekt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 descr="Tageskalender">
            <a:extLst>
              <a:ext uri="{FF2B5EF4-FFF2-40B4-BE49-F238E27FC236}">
                <a16:creationId xmlns:a16="http://schemas.microsoft.com/office/drawing/2014/main" id="{C70B6B55-728A-4227-8F29-399E4BF28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2178681"/>
            <a:ext cx="609600" cy="609600"/>
          </a:xfrm>
          <a:prstGeom prst="rect">
            <a:avLst/>
          </a:prstGeom>
        </p:spPr>
      </p:pic>
      <p:pic>
        <p:nvPicPr>
          <p:cNvPr id="6" name="Grafik 5" descr="Kartenkompass">
            <a:extLst>
              <a:ext uri="{FF2B5EF4-FFF2-40B4-BE49-F238E27FC236}">
                <a16:creationId xmlns:a16="http://schemas.microsoft.com/office/drawing/2014/main" id="{4AA904EE-C131-47D4-958D-417694B116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2806328"/>
            <a:ext cx="609600" cy="60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1C4EBD-0F8A-4ADC-B678-D1C243D45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400" y="2400300"/>
            <a:ext cx="7476968" cy="49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de-DE" sz="5400" noProof="0" dirty="0">
                <a:solidFill>
                  <a:srgbClr val="FFFFFF"/>
                </a:solidFill>
                <a:latin typeface="+mj-lt"/>
              </a:rPr>
              <a:t>Vom Stamm bis zur Frucht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2091870"/>
            <a:ext cx="8234439" cy="617583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71600" y="2579787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23. März 2025</a:t>
            </a:r>
          </a:p>
          <a:p>
            <a:r>
              <a:rPr lang="de-DE" sz="3600" dirty="0"/>
              <a:t>Aschaffenburg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Obstbaumschnitt mit einem Fachmann erlernen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Wir beschäftigen uns mit Natur- und Artenschutz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Pflege einer Streuobstwiese</a:t>
            </a:r>
          </a:p>
          <a:p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 descr="Tageskalender">
            <a:extLst>
              <a:ext uri="{FF2B5EF4-FFF2-40B4-BE49-F238E27FC236}">
                <a16:creationId xmlns:a16="http://schemas.microsoft.com/office/drawing/2014/main" id="{8F3B5A46-2A83-4BE0-8713-46C70E174E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552700"/>
            <a:ext cx="609600" cy="609600"/>
          </a:xfrm>
          <a:prstGeom prst="rect">
            <a:avLst/>
          </a:prstGeom>
        </p:spPr>
      </p:pic>
      <p:pic>
        <p:nvPicPr>
          <p:cNvPr id="6" name="Grafik 5" descr="Kartenkompass">
            <a:extLst>
              <a:ext uri="{FF2B5EF4-FFF2-40B4-BE49-F238E27FC236}">
                <a16:creationId xmlns:a16="http://schemas.microsoft.com/office/drawing/2014/main" id="{ED53B99B-8209-4A13-B821-69489B545D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316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</a:t>
            </a:r>
            <a:r>
              <a:rPr lang="de-DE" sz="5400" dirty="0">
                <a:solidFill>
                  <a:srgbClr val="FFFFFF"/>
                </a:solidFill>
                <a:latin typeface="+mj-lt"/>
              </a:rPr>
              <a:t>Outdoor-Kids-Lehrgänge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1792209"/>
            <a:ext cx="6761244" cy="67802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5800" y="1774825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22. März in der Pfalz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10. Mai bei Ulm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19. Oktober im Harz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Für Jugendleitungen, Eltern u. 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Anwendung der Outdoor-Kids-Programminhalte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Kinder und Familien für </a:t>
            </a:r>
            <a:r>
              <a:rPr lang="de-DE" sz="3600" dirty="0" err="1"/>
              <a:t>Draußenaktivitäten</a:t>
            </a:r>
            <a:r>
              <a:rPr lang="de-DE" sz="3600" dirty="0"/>
              <a:t> begeistern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de-DE" sz="3600" b="1" dirty="0">
              <a:latin typeface="URWGroteskTExtLigExtN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4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</a:t>
            </a:r>
            <a:r>
              <a:rPr kumimoji="0" lang="de-DE" sz="5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Aufbaukurs </a:t>
            </a:r>
            <a:r>
              <a:rPr lang="de-DE" sz="5400" dirty="0">
                <a:solidFill>
                  <a:srgbClr val="FFFFFF"/>
                </a:solidFill>
                <a:latin typeface="+mj-lt"/>
              </a:rPr>
              <a:t>DWV-Wanderführung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0" y="2171700"/>
            <a:ext cx="6324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09. – 11.05.2025</a:t>
            </a:r>
          </a:p>
          <a:p>
            <a:r>
              <a:rPr lang="de-DE" sz="3600" dirty="0"/>
              <a:t>Nördliches Baden-Württemberg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Ausschließlich für zertifizierte Jugendwanderführungen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Erlangung der DWV-Zertifizierung an einem Wochenende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Lehrgangsleitung Jürgen Wachowski, DWV-Verbandswanderwart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18C836-A5F4-4DE8-994A-085CC7322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724" y="2353955"/>
            <a:ext cx="7709257" cy="5781943"/>
          </a:xfrm>
          <a:prstGeom prst="rect">
            <a:avLst/>
          </a:prstGeom>
        </p:spPr>
      </p:pic>
      <p:pic>
        <p:nvPicPr>
          <p:cNvPr id="6" name="Grafik 5" descr="Tageskalender">
            <a:extLst>
              <a:ext uri="{FF2B5EF4-FFF2-40B4-BE49-F238E27FC236}">
                <a16:creationId xmlns:a16="http://schemas.microsoft.com/office/drawing/2014/main" id="{F786438F-A879-43C9-AAFC-298C28D104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178681"/>
            <a:ext cx="609600" cy="609600"/>
          </a:xfrm>
          <a:prstGeom prst="rect">
            <a:avLst/>
          </a:prstGeom>
        </p:spPr>
      </p:pic>
      <p:pic>
        <p:nvPicPr>
          <p:cNvPr id="7" name="Grafik 6" descr="Kartenkompass">
            <a:extLst>
              <a:ext uri="{FF2B5EF4-FFF2-40B4-BE49-F238E27FC236}">
                <a16:creationId xmlns:a16="http://schemas.microsoft.com/office/drawing/2014/main" id="{728E0BFB-098C-4AA4-A58B-F010C01E03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2806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dirty="0">
                <a:solidFill>
                  <a:srgbClr val="FFFFFF"/>
                </a:solidFill>
                <a:latin typeface="Calibri"/>
              </a:rPr>
              <a:t>		Fahrradwanderung: DWJ </a:t>
            </a:r>
            <a:r>
              <a:rPr lang="de-DE" sz="5400" dirty="0" err="1">
                <a:solidFill>
                  <a:srgbClr val="FFFFFF"/>
                </a:solidFill>
                <a:latin typeface="Calibri"/>
              </a:rPr>
              <a:t>by</a:t>
            </a:r>
            <a:r>
              <a:rPr lang="de-DE" sz="5400" dirty="0">
                <a:solidFill>
                  <a:srgbClr val="FFFFFF"/>
                </a:solidFill>
                <a:latin typeface="Calibri"/>
              </a:rPr>
              <a:t> Bike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RWGroteskTLigExtNar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47800" y="2309991"/>
            <a:ext cx="7239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16. – 24. Mai 2025</a:t>
            </a:r>
          </a:p>
          <a:p>
            <a:r>
              <a:rPr lang="de-DE" sz="3600" dirty="0"/>
              <a:t>Startpunkt: Donaueschingen</a:t>
            </a:r>
          </a:p>
          <a:p>
            <a:r>
              <a:rPr lang="de-DE" sz="3600" dirty="0"/>
              <a:t>Ziel: Passau</a:t>
            </a:r>
          </a:p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600 km Fahrradtrekking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Von der Donauquelle, über den Donaudurchbruch am Kloster Weltenburg bis Passau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Inklusive Teilnahme mit </a:t>
            </a:r>
            <a:r>
              <a:rPr lang="de-DE" sz="3600" dirty="0" err="1"/>
              <a:t>Handbike</a:t>
            </a:r>
            <a:r>
              <a:rPr lang="de-DE" sz="3600" dirty="0"/>
              <a:t> möglich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6480BA-AC66-427B-A992-D41D4470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46"/>
          <a:stretch/>
        </p:blipFill>
        <p:spPr>
          <a:xfrm>
            <a:off x="10287000" y="2171700"/>
            <a:ext cx="7543800" cy="618631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84F88F0-2687-4BC0-883E-9E7B0DA2BEE3}"/>
              </a:ext>
            </a:extLst>
          </p:cNvPr>
          <p:cNvSpPr/>
          <p:nvPr/>
        </p:nvSpPr>
        <p:spPr>
          <a:xfrm>
            <a:off x="14311556" y="7988678"/>
            <a:ext cx="329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Urheber: </a:t>
            </a:r>
            <a:r>
              <a:rPr lang="de-DE" dirty="0" err="1"/>
              <a:t>Gumtau</a:t>
            </a:r>
            <a:r>
              <a:rPr lang="de-DE" dirty="0"/>
              <a:t> von Wikimedia</a:t>
            </a:r>
          </a:p>
        </p:txBody>
      </p:sp>
      <p:pic>
        <p:nvPicPr>
          <p:cNvPr id="8" name="Grafik 7" descr="Tageskalender">
            <a:extLst>
              <a:ext uri="{FF2B5EF4-FFF2-40B4-BE49-F238E27FC236}">
                <a16:creationId xmlns:a16="http://schemas.microsoft.com/office/drawing/2014/main" id="{0D6F24CA-C221-4A75-A875-9D19F0FA5D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324100"/>
            <a:ext cx="609600" cy="609600"/>
          </a:xfrm>
          <a:prstGeom prst="rect">
            <a:avLst/>
          </a:prstGeom>
        </p:spPr>
      </p:pic>
      <p:pic>
        <p:nvPicPr>
          <p:cNvPr id="9" name="Grafik 8" descr="Kartenkompass">
            <a:extLst>
              <a:ext uri="{FF2B5EF4-FFF2-40B4-BE49-F238E27FC236}">
                <a16:creationId xmlns:a16="http://schemas.microsoft.com/office/drawing/2014/main" id="{30EB5532-386F-428C-9913-FFD1035057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2933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F5968C87-E25E-4BA0-9BA8-45D648C62773}"/>
              </a:ext>
            </a:extLst>
          </p:cNvPr>
          <p:cNvSpPr/>
          <p:nvPr/>
        </p:nvSpPr>
        <p:spPr>
          <a:xfrm>
            <a:off x="-684609" y="693737"/>
            <a:ext cx="13561218" cy="1081088"/>
          </a:xfrm>
          <a:prstGeom prst="roundRect">
            <a:avLst/>
          </a:prstGeom>
          <a:solidFill>
            <a:srgbClr val="00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</a:t>
            </a:r>
            <a:r>
              <a:rPr lang="de-DE" sz="5400" dirty="0">
                <a:solidFill>
                  <a:srgbClr val="FFFFFF"/>
                </a:solidFill>
                <a:latin typeface="+mj-lt"/>
              </a:rPr>
              <a:t>FAIR.STARK.MITEINANDER.-Lehrgang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5800" y="1706336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de-DE" sz="3600" b="1" dirty="0">
              <a:latin typeface="URWGroteskTExtLigExtNar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4D3D62-5321-4FD1-B8AF-6C2D6B704B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31" y="2752785"/>
            <a:ext cx="7999697" cy="452431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22247AB-6AD4-40BB-AEEA-E045F91EC106}"/>
              </a:ext>
            </a:extLst>
          </p:cNvPr>
          <p:cNvSpPr txBox="1"/>
          <p:nvPr/>
        </p:nvSpPr>
        <p:spPr>
          <a:xfrm>
            <a:off x="1371600" y="2219385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31. Mai 2025 (10.00 Uhr bis 15.30 Uhr)</a:t>
            </a:r>
          </a:p>
          <a:p>
            <a:r>
              <a:rPr lang="de-DE" sz="3600" dirty="0"/>
              <a:t>Arnsberg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Wir zeigen, warum Kindsschutz wichtig 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Wir stärken Kinderrechte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Wir sensibilisieren für blöde Situationen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Einführung in Kindswohlgefährdung und Schutzkonzepte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Praktische Arbeitsgruppen</a:t>
            </a:r>
          </a:p>
        </p:txBody>
      </p:sp>
      <p:pic>
        <p:nvPicPr>
          <p:cNvPr id="7" name="Grafik 6" descr="Kartenkompass">
            <a:extLst>
              <a:ext uri="{FF2B5EF4-FFF2-40B4-BE49-F238E27FC236}">
                <a16:creationId xmlns:a16="http://schemas.microsoft.com/office/drawing/2014/main" id="{EF90B3EF-19A3-4C9D-B69E-87532FE25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781300"/>
            <a:ext cx="609600" cy="609600"/>
          </a:xfrm>
          <a:prstGeom prst="rect">
            <a:avLst/>
          </a:prstGeom>
        </p:spPr>
      </p:pic>
      <p:pic>
        <p:nvPicPr>
          <p:cNvPr id="8" name="Grafik 7" descr="Tageskalender">
            <a:extLst>
              <a:ext uri="{FF2B5EF4-FFF2-40B4-BE49-F238E27FC236}">
                <a16:creationId xmlns:a16="http://schemas.microsoft.com/office/drawing/2014/main" id="{ADCE98ED-8655-48C0-AD0D-FB61565FE0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2178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223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Benutzerdefiniert</PresentationFormat>
  <Paragraphs>441</Paragraphs>
  <Slides>39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9" baseType="lpstr">
      <vt:lpstr>Arial</vt:lpstr>
      <vt:lpstr>Wingdings</vt:lpstr>
      <vt:lpstr>URWGroteskTExtLigExtNar</vt:lpstr>
      <vt:lpstr>URWGroteskTMed</vt:lpstr>
      <vt:lpstr>URWGroteskTLigExtNar</vt:lpstr>
      <vt:lpstr>URWGroteskTExtLig</vt:lpstr>
      <vt:lpstr>Calibri</vt:lpstr>
      <vt:lpstr>URWGroteskTExtLigNar</vt:lpstr>
      <vt:lpstr>1_Office Theme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Anlage Protokoll GS JBS III 2024</dc:title>
  <dc:creator>Svenja Misamer</dc:creator>
  <cp:lastModifiedBy>Svenja Misamer</cp:lastModifiedBy>
  <cp:revision>182</cp:revision>
  <cp:lastPrinted>2023-06-13T13:28:12Z</cp:lastPrinted>
  <dcterms:created xsi:type="dcterms:W3CDTF">2006-08-16T00:00:00Z</dcterms:created>
  <dcterms:modified xsi:type="dcterms:W3CDTF">2025-02-21T14:34:19Z</dcterms:modified>
  <dc:identifier>DAFXR9yuONY</dc:identifier>
</cp:coreProperties>
</file>