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6858000" cy="9144000"/>
  <p:embeddedFontLst>
    <p:embeddedFont>
      <p:font typeface="Arimo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(MS)" panose="020B0604020202020204" charset="0"/>
      <p:regular r:id="rId47"/>
    </p:embeddedFont>
    <p:embeddedFont>
      <p:font typeface="Calibri (MS) Bold" panose="020B0604020202020204" charset="0"/>
      <p:regular r:id="rId48"/>
    </p:embeddedFont>
    <p:embeddedFont>
      <p:font typeface="Calibri (MS) Bold Italics" panose="020B0604020202020204" charset="0"/>
      <p:regular r:id="rId49"/>
    </p:embeddedFont>
    <p:embeddedFont>
      <p:font typeface="Calibri (MS) Italics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C8B"/>
    <a:srgbClr val="B70479"/>
    <a:srgbClr val="02A6A3"/>
    <a:srgbClr val="ED9A03"/>
    <a:srgbClr val="1B9C40"/>
    <a:srgbClr val="AFCA0B"/>
    <a:srgbClr val="E6E6E6"/>
    <a:srgbClr val="99374F"/>
    <a:srgbClr val="005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54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28.jpe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29.jpe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0.jpe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1.jpe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2.jpe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3.jpeg"/><Relationship Id="rId9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5.jpeg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6.jpe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7.jpe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8.jpeg"/><Relationship Id="rId9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39.jpeg"/><Relationship Id="rId9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40.jpeg"/><Relationship Id="rId9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41.jpeg"/><Relationship Id="rId9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sv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60.pn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6.png"/><Relationship Id="rId10" Type="http://schemas.openxmlformats.org/officeDocument/2006/relationships/image" Target="../media/image14.svg"/><Relationship Id="rId19" Type="http://schemas.openxmlformats.org/officeDocument/2006/relationships/image" Target="../media/image70.svg"/><Relationship Id="rId4" Type="http://schemas.openxmlformats.org/officeDocument/2006/relationships/image" Target="../media/image58.png"/><Relationship Id="rId9" Type="http://schemas.openxmlformats.org/officeDocument/2006/relationships/image" Target="../media/image13.png"/><Relationship Id="rId14" Type="http://schemas.openxmlformats.org/officeDocument/2006/relationships/image" Target="../media/image6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jpeg"/><Relationship Id="rId7" Type="http://schemas.openxmlformats.org/officeDocument/2006/relationships/image" Target="../media/image73.sv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59.png"/><Relationship Id="rId10" Type="http://schemas.openxmlformats.org/officeDocument/2006/relationships/image" Target="../media/image15.png"/><Relationship Id="rId4" Type="http://schemas.openxmlformats.org/officeDocument/2006/relationships/image" Target="../media/image58.png"/><Relationship Id="rId9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image" Target="../media/image1.jpe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svg"/><Relationship Id="rId4" Type="http://schemas.openxmlformats.org/officeDocument/2006/relationships/image" Target="../media/image78.jpeg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hyperlink" Target="https://wanderjugend.de/deutsche-wanderjugend/mitmachen/freundschaftsboerse" TargetMode="Externa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wanderjugend.de/positionen" TargetMode="External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8.png"/><Relationship Id="rId4" Type="http://schemas.openxmlformats.org/officeDocument/2006/relationships/hyperlink" Target="https://wanderjugend.de/verteilmaterial" TargetMode="External"/><Relationship Id="rId9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09.svg"/><Relationship Id="rId4" Type="http://schemas.openxmlformats.org/officeDocument/2006/relationships/image" Target="../media/image15.pn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amelie.wuest@wanderjugend.de" TargetMode="External"/><Relationship Id="rId3" Type="http://schemas.openxmlformats.org/officeDocument/2006/relationships/image" Target="../media/image1.jpeg"/><Relationship Id="rId7" Type="http://schemas.openxmlformats.org/officeDocument/2006/relationships/hyperlink" Target="mailto:robert.becker@wanderjugend.d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ophie.neckel@wanderjugend.de" TargetMode="External"/><Relationship Id="rId11" Type="http://schemas.openxmlformats.org/officeDocument/2006/relationships/image" Target="../media/image110.png"/><Relationship Id="rId5" Type="http://schemas.openxmlformats.org/officeDocument/2006/relationships/hyperlink" Target="mailto:kevin.mendl@wanderjugend.de" TargetMode="External"/><Relationship Id="rId10" Type="http://schemas.openxmlformats.org/officeDocument/2006/relationships/hyperlink" Target="mailto:jana.lessenich@wanderjugend.de" TargetMode="External"/><Relationship Id="rId4" Type="http://schemas.openxmlformats.org/officeDocument/2006/relationships/image" Target="../media/image15.png"/><Relationship Id="rId9" Type="http://schemas.openxmlformats.org/officeDocument/2006/relationships/hyperlink" Target="mailto:tobias.dettinger@wanderjugend.d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23.jpe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24.jpe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25.jpe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27.jpe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576080" y="-921300"/>
            <a:ext cx="12759498" cy="819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endParaRPr/>
          </a:p>
          <a:p>
            <a:pPr algn="l">
              <a:lnSpc>
                <a:spcPts val="10800"/>
              </a:lnSpc>
            </a:pPr>
            <a:endParaRPr/>
          </a:p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Frühjahr 2026</a:t>
            </a:r>
          </a:p>
          <a:p>
            <a:pPr algn="ctr">
              <a:lnSpc>
                <a:spcPts val="10800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Aktuelle Infos zum </a:t>
            </a:r>
          </a:p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DWJ Bundesverband </a:t>
            </a:r>
          </a:p>
          <a:p>
            <a:pPr algn="ctr">
              <a:lnSpc>
                <a:spcPts val="12599"/>
              </a:lnSpc>
            </a:pPr>
            <a:endParaRPr lang="en-US" sz="90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4071" y="9119832"/>
            <a:ext cx="4254717" cy="910822"/>
          </a:xfrm>
          <a:custGeom>
            <a:avLst/>
            <a:gdLst/>
            <a:ahLst/>
            <a:cxnLst/>
            <a:rect l="l" t="t" r="r" b="b"/>
            <a:pathLst>
              <a:path w="4254717" h="910822">
                <a:moveTo>
                  <a:pt x="0" y="0"/>
                </a:moveTo>
                <a:lnTo>
                  <a:pt x="4254718" y="0"/>
                </a:lnTo>
                <a:lnTo>
                  <a:pt x="4254718" y="910822"/>
                </a:lnTo>
                <a:lnTo>
                  <a:pt x="0" y="91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958454" y="6034706"/>
            <a:ext cx="12371092" cy="1970508"/>
            <a:chOff x="0" y="0"/>
            <a:chExt cx="16494789" cy="2627344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3703745" cy="2627344"/>
              <a:chOff x="0" y="0"/>
              <a:chExt cx="3703745" cy="262734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265953" y="0"/>
              <a:ext cx="3703745" cy="2627344"/>
              <a:chOff x="0" y="0"/>
              <a:chExt cx="3703745" cy="262734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8528499" y="0"/>
              <a:ext cx="3703745" cy="2627344"/>
              <a:chOff x="0" y="0"/>
              <a:chExt cx="3703745" cy="262734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12791044" y="0"/>
              <a:ext cx="3703745" cy="2627344"/>
              <a:chOff x="0" y="0"/>
              <a:chExt cx="3703745" cy="262734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FDC2F25C-C560-4383-86C6-7BED248D5FC6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463040" y="2198430"/>
            <a:ext cx="8046720" cy="603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27. Juni 2026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Neckarschleife, Margaretenschlucht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FLINTA* – das steht für Frauen, Lesben, inter, nicht-binäre, trans und agender Personen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Sicherer Raum für alle Menschen, die sich als Teil dieser Personengruppe verstehen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Eine Gruppe, in der sich alle wohl fühlen, die Vielfalt feiert und Sicherheit gibt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935468" y="2752785"/>
            <a:ext cx="8011848" cy="5341231"/>
            <a:chOff x="0" y="0"/>
            <a:chExt cx="11334631" cy="75564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34623" cy="7556373"/>
            </a:xfrm>
            <a:custGeom>
              <a:avLst/>
              <a:gdLst/>
              <a:ahLst/>
              <a:cxnLst/>
              <a:rect l="l" t="t" r="r" b="b"/>
              <a:pathLst>
                <a:path w="11334623" h="7556373">
                  <a:moveTo>
                    <a:pt x="0" y="0"/>
                  </a:moveTo>
                  <a:lnTo>
                    <a:pt x="11334623" y="0"/>
                  </a:lnTo>
                  <a:lnTo>
                    <a:pt x="11334623" y="7556373"/>
                  </a:lnTo>
                  <a:lnTo>
                    <a:pt x="0" y="7556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FLINTA-Wanderung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160330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FFC3164-2336-4395-937A-89070C9BA288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945898" y="2171701"/>
            <a:ext cx="8570550" cy="6427910"/>
            <a:chOff x="0" y="0"/>
            <a:chExt cx="12048333" cy="90362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48363" cy="9036304"/>
            </a:xfrm>
            <a:custGeom>
              <a:avLst/>
              <a:gdLst/>
              <a:ahLst/>
              <a:cxnLst/>
              <a:rect l="l" t="t" r="r" b="b"/>
              <a:pathLst>
                <a:path w="12048363" h="9036304">
                  <a:moveTo>
                    <a:pt x="0" y="0"/>
                  </a:moveTo>
                  <a:lnTo>
                    <a:pt x="12048363" y="0"/>
                  </a:lnTo>
                  <a:lnTo>
                    <a:pt x="12048363" y="9036304"/>
                  </a:lnTo>
                  <a:lnTo>
                    <a:pt x="0" y="9036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63040" y="2558832"/>
            <a:ext cx="6979920" cy="603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02. bis 10. Juli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Start: Berchtesgaden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Ziel: Lienz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Hüttentour über die Alpen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Ab 15 Jahren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Einstieg in Alpentouren 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Konditionell anspruchsvolle Wandertour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Ohne Seilsicherungsstellen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Alpenquerung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4BC52D0-1FEF-4670-9FA6-48EF5410029F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35214" y="2586697"/>
            <a:ext cx="8270750" cy="5513833"/>
            <a:chOff x="0" y="0"/>
            <a:chExt cx="11334629" cy="7556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34623" cy="7556373"/>
            </a:xfrm>
            <a:custGeom>
              <a:avLst/>
              <a:gdLst/>
              <a:ahLst/>
              <a:cxnLst/>
              <a:rect l="l" t="t" r="r" b="b"/>
              <a:pathLst>
                <a:path w="11334623" h="7556373">
                  <a:moveTo>
                    <a:pt x="0" y="0"/>
                  </a:moveTo>
                  <a:lnTo>
                    <a:pt x="11334623" y="0"/>
                  </a:lnTo>
                  <a:lnTo>
                    <a:pt x="11334623" y="7556373"/>
                  </a:lnTo>
                  <a:lnTo>
                    <a:pt x="0" y="7556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5619" y="2520022"/>
            <a:ext cx="8046720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04. Juli 2026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Paderborn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Wanderung für Kinder und Jugendliche mit und ohne Behinderung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Im Paderquellgebiet, Beginn des kürzesten Fluss Deutschlands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Thema Ernährung, gemeinsames Kochen und Essen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Kooperation mit Broadwood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Inklusive Wanderung Paderborn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21677E5E-E400-4F43-9081-3CDF4CED13F2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4000" y="2223348"/>
            <a:ext cx="8460253" cy="6345188"/>
            <a:chOff x="0" y="0"/>
            <a:chExt cx="12048333" cy="903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48363" cy="9036304"/>
            </a:xfrm>
            <a:custGeom>
              <a:avLst/>
              <a:gdLst/>
              <a:ahLst/>
              <a:cxnLst/>
              <a:rect l="l" t="t" r="r" b="b"/>
              <a:pathLst>
                <a:path w="12048363" h="9036304">
                  <a:moveTo>
                    <a:pt x="0" y="0"/>
                  </a:moveTo>
                  <a:lnTo>
                    <a:pt x="12048363" y="0"/>
                  </a:lnTo>
                  <a:lnTo>
                    <a:pt x="12048363" y="9036304"/>
                  </a:lnTo>
                  <a:lnTo>
                    <a:pt x="0" y="9036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63040" y="2558832"/>
            <a:ext cx="6979920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17. bis 19. Juli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Berchtesgadener Land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AK Nachhaltigkeit beschäftigt ich mit dem Klimawandel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Geführte Wanderung zu Blaueis und Watzmanngletscher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Naturerlebnisse, Diskussionen, Zukunftsvisionen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Die letzten Gletscher Deutschlands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7D7E56F2-AFB9-4FE8-A458-261C1319209B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4000" y="2273828"/>
            <a:ext cx="8313401" cy="6235051"/>
            <a:chOff x="0" y="0"/>
            <a:chExt cx="12048331" cy="903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48363" cy="9036304"/>
            </a:xfrm>
            <a:custGeom>
              <a:avLst/>
              <a:gdLst/>
              <a:ahLst/>
              <a:cxnLst/>
              <a:rect l="l" t="t" r="r" b="b"/>
              <a:pathLst>
                <a:path w="12048363" h="9036304">
                  <a:moveTo>
                    <a:pt x="0" y="0"/>
                  </a:moveTo>
                  <a:lnTo>
                    <a:pt x="12048363" y="0"/>
                  </a:lnTo>
                  <a:lnTo>
                    <a:pt x="12048363" y="9036304"/>
                  </a:lnTo>
                  <a:lnTo>
                    <a:pt x="0" y="9036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63040" y="2558832"/>
            <a:ext cx="6979920" cy="603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01. bis 08. August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Enkhuizen / Niederlande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Segeltour auf dem Traditionsschiff „Zorg met Vlijt“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Ab 14 Jahren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Gemeinsam Segel setzen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Inseln und Häfen erleben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Gezeiten, Sandbänke und Trockenfallen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Strandnachmittage und Lagerfeuer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Segeltour auf dem Ijsselmeer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2">
            <a:extLst>
              <a:ext uri="{FF2B5EF4-FFF2-40B4-BE49-F238E27FC236}">
                <a16:creationId xmlns:a16="http://schemas.microsoft.com/office/drawing/2014/main" id="{93A19D3A-EFC6-4528-BBE2-76B7E730D656}"/>
              </a:ext>
            </a:extLst>
          </p:cNvPr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DFD9D981-939A-4A17-A09E-A8765002730C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945899" y="2171701"/>
            <a:ext cx="8546038" cy="6409528"/>
            <a:chOff x="0" y="0"/>
            <a:chExt cx="12048331" cy="903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48363" cy="9036304"/>
            </a:xfrm>
            <a:custGeom>
              <a:avLst/>
              <a:gdLst/>
              <a:ahLst/>
              <a:cxnLst/>
              <a:rect l="l" t="t" r="r" b="b"/>
              <a:pathLst>
                <a:path w="12048363" h="9036304">
                  <a:moveTo>
                    <a:pt x="0" y="0"/>
                  </a:moveTo>
                  <a:lnTo>
                    <a:pt x="12048363" y="0"/>
                  </a:lnTo>
                  <a:lnTo>
                    <a:pt x="12048363" y="9036304"/>
                  </a:lnTo>
                  <a:lnTo>
                    <a:pt x="0" y="9036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63040" y="2558832"/>
            <a:ext cx="6979920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16. bis 23. August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Baden-Württemberg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Jugendliche im Alter von 12 bis 17 Jahren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Lagergemeinschaft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Wildniserlebnisse, Kanutouren und Schwimmnachmittage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Lagerfeuer, Grillen und Freizeit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Handwerk und Basteln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Jugendcamp Baden-Würrtemberg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59F6C32B-9626-4C9C-820D-2C7DF152F9B6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8941346" y="247650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39240" y="2577882"/>
            <a:ext cx="6979920" cy="49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22. – 23. August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Jugendhof Arnsberg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Inklusiver Lehrgang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Wandererfahrungen mit Sinneseinschränkungen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Sinnesspezifische Naturerlebnisse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Konzeption inklusiver Aktionen</a:t>
            </a:r>
          </a:p>
          <a:p>
            <a:pPr marL="434340" lvl="1" indent="-217170" algn="ctr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3" name="Freeform 13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09443" y="1156056"/>
            <a:ext cx="12067166" cy="50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4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Mit</a:t>
            </a:r>
            <a:r>
              <a:rPr lang="en-US" sz="4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allen</a:t>
            </a:r>
            <a:r>
              <a:rPr lang="en-US" sz="4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Sinnen</a:t>
            </a:r>
            <a:r>
              <a:rPr lang="en-US" sz="4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- </a:t>
            </a:r>
            <a:r>
              <a:rPr lang="en-US" sz="4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Lehrgang</a:t>
            </a:r>
            <a:r>
              <a:rPr lang="en-US" sz="4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inklusives</a:t>
            </a:r>
            <a:r>
              <a:rPr lang="en-US" sz="4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Wandern</a:t>
            </a:r>
            <a:endParaRPr lang="en-US" sz="48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6389CCA-ABA9-453F-8FAA-B563C9C79FB3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60408" y="2545020"/>
            <a:ext cx="9321739" cy="6221075"/>
            <a:chOff x="0" y="0"/>
            <a:chExt cx="12428985" cy="8294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28982" cy="8294751"/>
            </a:xfrm>
            <a:custGeom>
              <a:avLst/>
              <a:gdLst/>
              <a:ahLst/>
              <a:cxnLst/>
              <a:rect l="l" t="t" r="r" b="b"/>
              <a:pathLst>
                <a:path w="12428982" h="8294751">
                  <a:moveTo>
                    <a:pt x="0" y="0"/>
                  </a:moveTo>
                  <a:lnTo>
                    <a:pt x="12428982" y="0"/>
                  </a:lnTo>
                  <a:lnTo>
                    <a:pt x="12428982" y="8294751"/>
                  </a:lnTo>
                  <a:lnTo>
                    <a:pt x="0" y="8294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63040" y="2558832"/>
            <a:ext cx="6979920" cy="603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29. August bis 09. September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Slowakei und Tschechien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Auf den Spuren des Slowakischen Nationalaufstands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Unterwegs durch die Kleinen und die Weißen Karpaten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Ab 18 Jahren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Übernachtung im Zelt, Selbstverpflegung, Kochen am Lagerfeuer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Trekkingtour Weg der Helden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4999A6A-B2EC-44AC-B221-7548F16E776F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18804" y="2285806"/>
            <a:ext cx="7640496" cy="6150160"/>
            <a:chOff x="0" y="0"/>
            <a:chExt cx="10842356" cy="87274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2371" cy="8727440"/>
            </a:xfrm>
            <a:custGeom>
              <a:avLst/>
              <a:gdLst/>
              <a:ahLst/>
              <a:cxnLst/>
              <a:rect l="l" t="t" r="r" b="b"/>
              <a:pathLst>
                <a:path w="10842371" h="8727440">
                  <a:moveTo>
                    <a:pt x="0" y="0"/>
                  </a:moveTo>
                  <a:lnTo>
                    <a:pt x="10842371" y="0"/>
                  </a:lnTo>
                  <a:lnTo>
                    <a:pt x="10842371" y="8727440"/>
                  </a:lnTo>
                  <a:lnTo>
                    <a:pt x="0" y="872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63040" y="2478469"/>
            <a:ext cx="7490556" cy="6545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23. bis 27. September 2026</a:t>
            </a:r>
          </a:p>
          <a:p>
            <a:pPr algn="l">
              <a:lnSpc>
                <a:spcPts val="468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Johanngeorgenstadt</a:t>
            </a:r>
          </a:p>
          <a:p>
            <a:pPr algn="l">
              <a:lnSpc>
                <a:spcPts val="468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Internationaler Fachkräfteaustausch zum europäischen Wandertreffen EURORANDO</a:t>
            </a:r>
          </a:p>
          <a:p>
            <a:pPr marL="433883" lvl="1" indent="-216941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Internationale Beteiligung aus ganz Europa</a:t>
            </a:r>
          </a:p>
          <a:p>
            <a:pPr marL="434340" lvl="1" indent="-217170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Alle, an Internationalen Begegnungen interessierte Personen</a:t>
            </a:r>
          </a:p>
          <a:p>
            <a:pPr marL="434340" lvl="1" indent="-217170" algn="l">
              <a:lnSpc>
                <a:spcPts val="468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Internationaler Fachkräfteaustausch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2291A358-54DE-4E5A-8E91-3313D84B196E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3999" y="2438996"/>
            <a:ext cx="8234439" cy="5481577"/>
            <a:chOff x="0" y="0"/>
            <a:chExt cx="10979252" cy="7308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79277" cy="7308723"/>
            </a:xfrm>
            <a:custGeom>
              <a:avLst/>
              <a:gdLst/>
              <a:ahLst/>
              <a:cxnLst/>
              <a:rect l="l" t="t" r="r" b="b"/>
              <a:pathLst>
                <a:path w="10979277" h="7308723">
                  <a:moveTo>
                    <a:pt x="0" y="0"/>
                  </a:moveTo>
                  <a:lnTo>
                    <a:pt x="10979277" y="0"/>
                  </a:lnTo>
                  <a:lnTo>
                    <a:pt x="10979277" y="7308723"/>
                  </a:lnTo>
                  <a:lnTo>
                    <a:pt x="0" y="7308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63040" y="2558832"/>
            <a:ext cx="6979920" cy="658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25. bis 27. September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Johanngeorgenstadt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Teil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Internationale Begegnung zum europäischen Wandertreffen EURORANDO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Jugendliche zwischen 12 und 15 Jahren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Jugendliche aus Polen, Tschechien und Deutschland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Internationale Begegnung EURORANDO II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58453" y="5581238"/>
            <a:ext cx="12371092" cy="1970508"/>
            <a:chOff x="0" y="0"/>
            <a:chExt cx="16494789" cy="2627344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3703745" cy="2627344"/>
              <a:chOff x="0" y="0"/>
              <a:chExt cx="3703745" cy="26273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265953" y="0"/>
              <a:ext cx="3703745" cy="2627344"/>
              <a:chOff x="0" y="0"/>
              <a:chExt cx="3703745" cy="262734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8528499" y="0"/>
              <a:ext cx="3703745" cy="2627344"/>
              <a:chOff x="0" y="0"/>
              <a:chExt cx="3703745" cy="262734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791044" y="0"/>
              <a:ext cx="3703745" cy="2627344"/>
              <a:chOff x="0" y="0"/>
              <a:chExt cx="3703745" cy="262734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-1447800" y="1247775"/>
            <a:ext cx="21183599" cy="503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endParaRPr/>
          </a:p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Unser</a:t>
            </a:r>
          </a:p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Jahresprogramm 2026</a:t>
            </a:r>
          </a:p>
          <a:p>
            <a:pPr algn="ctr">
              <a:lnSpc>
                <a:spcPts val="9600"/>
              </a:lnSpc>
            </a:pPr>
            <a:endParaRPr lang="en-US" sz="80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94071" y="9119832"/>
            <a:ext cx="4254717" cy="910822"/>
          </a:xfrm>
          <a:custGeom>
            <a:avLst/>
            <a:gdLst/>
            <a:ahLst/>
            <a:cxnLst/>
            <a:rect l="l" t="t" r="r" b="b"/>
            <a:pathLst>
              <a:path w="4254717" h="910822">
                <a:moveTo>
                  <a:pt x="0" y="0"/>
                </a:moveTo>
                <a:lnTo>
                  <a:pt x="4254718" y="0"/>
                </a:lnTo>
                <a:lnTo>
                  <a:pt x="4254718" y="910822"/>
                </a:lnTo>
                <a:lnTo>
                  <a:pt x="0" y="91082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5407EF27-9599-48A8-8380-CA0703CF2151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430655" y="2552700"/>
            <a:ext cx="8580120" cy="658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09. – 11. Oktober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Fichtelgebirge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Handwerkszeug, um mit Jugendgruppen wandern zu gehen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Karte, Kompass, Orientierung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Lebenswelten und Bedürfnisse von Jugendlichen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Zertifizierung mit Lehrgang + Wanderprojekt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ctr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982200" y="2483400"/>
            <a:ext cx="8104950" cy="5403300"/>
            <a:chOff x="0" y="0"/>
            <a:chExt cx="10806600" cy="720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06557" cy="7204456"/>
            </a:xfrm>
            <a:custGeom>
              <a:avLst/>
              <a:gdLst/>
              <a:ahLst/>
              <a:cxnLst/>
              <a:rect l="l" t="t" r="r" b="b"/>
              <a:pathLst>
                <a:path w="10806557" h="7204456">
                  <a:moveTo>
                    <a:pt x="0" y="0"/>
                  </a:moveTo>
                  <a:lnTo>
                    <a:pt x="10806557" y="0"/>
                  </a:lnTo>
                  <a:lnTo>
                    <a:pt x="10806557" y="7204456"/>
                  </a:lnTo>
                  <a:lnTo>
                    <a:pt x="0" y="72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Ausbildung zur Jugendwanderführung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03B58EBB-17FB-40DA-AAD6-953C90EC0719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443990" y="2492157"/>
            <a:ext cx="8351520" cy="712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09. – 11. Oktober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Saarländisches Grenzgebiet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Wanderung entlang des Nationalsozialistischen „Westwalls“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Besuch Gedenkstätte Gestapo-Lager „Neue Bremm“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Workshop zu rechten Ideologien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Kooperation mit dem Informations- u. Dokumentationszentrum für Antirassismusarbeit e. V. (IDA)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ctr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01200" y="2503587"/>
            <a:ext cx="8449466" cy="5630907"/>
            <a:chOff x="0" y="0"/>
            <a:chExt cx="11265955" cy="7507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65916" cy="7507859"/>
            </a:xfrm>
            <a:custGeom>
              <a:avLst/>
              <a:gdLst/>
              <a:ahLst/>
              <a:cxnLst/>
              <a:rect l="l" t="t" r="r" b="b"/>
              <a:pathLst>
                <a:path w="11265916" h="7507859">
                  <a:moveTo>
                    <a:pt x="0" y="0"/>
                  </a:moveTo>
                  <a:lnTo>
                    <a:pt x="11265916" y="0"/>
                  </a:lnTo>
                  <a:lnTo>
                    <a:pt x="11265916" y="7507859"/>
                  </a:lnTo>
                  <a:lnTo>
                    <a:pt x="0" y="7507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Grenzwanderung Westwall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9EF32F54-CF53-4781-AB1C-112D76E27848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437323" y="2568357"/>
            <a:ext cx="8351520" cy="603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27. bis 29. November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Forsthaus Michelbuch bei Neckarsteinach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Brettspiele als kreatives Werkzeug, um Naturthemen spielerisch zu vermitteln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Spiele rund um die Themen Natur, Tiere, Ökosystem und Wandern 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Parallel „Freundeskreis DWJ“, das Wiedersehenstreffen für Ehemalige und Aktive</a:t>
            </a:r>
          </a:p>
          <a:p>
            <a:pPr marL="434340" lvl="1" indent="-217170" algn="ctr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906000" y="2142543"/>
            <a:ext cx="8028874" cy="6506157"/>
            <a:chOff x="0" y="0"/>
            <a:chExt cx="10705165" cy="86748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05211" cy="8674862"/>
            </a:xfrm>
            <a:custGeom>
              <a:avLst/>
              <a:gdLst/>
              <a:ahLst/>
              <a:cxnLst/>
              <a:rect l="l" t="t" r="r" b="b"/>
              <a:pathLst>
                <a:path w="10705211" h="8674862">
                  <a:moveTo>
                    <a:pt x="0" y="0"/>
                  </a:moveTo>
                  <a:lnTo>
                    <a:pt x="10705211" y="0"/>
                  </a:lnTo>
                  <a:lnTo>
                    <a:pt x="10705211" y="8674862"/>
                  </a:lnTo>
                  <a:lnTo>
                    <a:pt x="0" y="8674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Brettspielwochenende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6E9669AF-F305-4E1A-BD45-83BECC4D59EF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424940" y="2558832"/>
            <a:ext cx="8351520" cy="49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27. bis 29. November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Forsthaus Michelbuch bei Neckarsteinach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Adventstreffen für Aktive und Ehemalige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Ausflugsziele Heidelberg und 4-Burgenweihnachtsmarkt Neckarsteinach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Teilnahme mit (Klein-)Kindern möglich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Frei gestaltetes Programm</a:t>
            </a:r>
          </a:p>
          <a:p>
            <a:pPr marL="434340" lvl="1" indent="-217170" algn="ctr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049992" y="2350416"/>
            <a:ext cx="8003716" cy="5586167"/>
          </a:xfrm>
          <a:custGeom>
            <a:avLst/>
            <a:gdLst/>
            <a:ahLst/>
            <a:cxnLst/>
            <a:rect l="l" t="t" r="r" b="b"/>
            <a:pathLst>
              <a:path w="8003716" h="5586167">
                <a:moveTo>
                  <a:pt x="0" y="0"/>
                </a:moveTo>
                <a:lnTo>
                  <a:pt x="8003716" y="0"/>
                </a:lnTo>
                <a:lnTo>
                  <a:pt x="8003716" y="5586168"/>
                </a:lnTo>
                <a:lnTo>
                  <a:pt x="0" y="558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Freundeskreis DWJ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3" name="Freeform 13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3348F421-C5BA-4FA5-B76A-5CE16A85A451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5864840" y="3550920"/>
            <a:ext cx="1183776" cy="34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FAIRTRADE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37559" y="2053746"/>
            <a:ext cx="8210550" cy="934439"/>
            <a:chOff x="0" y="0"/>
            <a:chExt cx="10947400" cy="1245918"/>
          </a:xfrm>
        </p:grpSpPr>
        <p:sp>
          <p:nvSpPr>
            <p:cNvPr id="7" name="Freeform 7"/>
            <p:cNvSpPr/>
            <p:nvPr/>
          </p:nvSpPr>
          <p:spPr>
            <a:xfrm>
              <a:off x="38100" y="21885"/>
              <a:ext cx="10871200" cy="1202122"/>
            </a:xfrm>
            <a:custGeom>
              <a:avLst/>
              <a:gdLst/>
              <a:ahLst/>
              <a:cxnLst/>
              <a:rect l="l" t="t" r="r" b="b"/>
              <a:pathLst>
                <a:path w="10871200" h="1202122">
                  <a:moveTo>
                    <a:pt x="0" y="0"/>
                  </a:moveTo>
                  <a:lnTo>
                    <a:pt x="10871200" y="0"/>
                  </a:lnTo>
                  <a:lnTo>
                    <a:pt x="10871200" y="1202121"/>
                  </a:lnTo>
                  <a:lnTo>
                    <a:pt x="0" y="12021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947400" cy="1245891"/>
            </a:xfrm>
            <a:custGeom>
              <a:avLst/>
              <a:gdLst/>
              <a:ahLst/>
              <a:cxnLst/>
              <a:rect l="l" t="t" r="r" b="b"/>
              <a:pathLst>
                <a:path w="10947400" h="1245891">
                  <a:moveTo>
                    <a:pt x="38100" y="0"/>
                  </a:moveTo>
                  <a:lnTo>
                    <a:pt x="10909300" y="0"/>
                  </a:lnTo>
                  <a:cubicBezTo>
                    <a:pt x="10930382" y="0"/>
                    <a:pt x="10947400" y="9775"/>
                    <a:pt x="10947400" y="21885"/>
                  </a:cubicBezTo>
                  <a:lnTo>
                    <a:pt x="10947400" y="1224006"/>
                  </a:lnTo>
                  <a:cubicBezTo>
                    <a:pt x="10947400" y="1236116"/>
                    <a:pt x="10930382" y="1245891"/>
                    <a:pt x="10909300" y="1245891"/>
                  </a:cubicBezTo>
                  <a:lnTo>
                    <a:pt x="38100" y="1245891"/>
                  </a:lnTo>
                  <a:cubicBezTo>
                    <a:pt x="17018" y="1245891"/>
                    <a:pt x="0" y="1236116"/>
                    <a:pt x="0" y="1224006"/>
                  </a:cubicBezTo>
                  <a:lnTo>
                    <a:pt x="0" y="21885"/>
                  </a:lnTo>
                  <a:cubicBezTo>
                    <a:pt x="0" y="9775"/>
                    <a:pt x="17018" y="0"/>
                    <a:pt x="38100" y="0"/>
                  </a:cubicBezTo>
                  <a:moveTo>
                    <a:pt x="38100" y="43769"/>
                  </a:moveTo>
                  <a:lnTo>
                    <a:pt x="38100" y="21885"/>
                  </a:lnTo>
                  <a:lnTo>
                    <a:pt x="76200" y="21885"/>
                  </a:lnTo>
                  <a:lnTo>
                    <a:pt x="76200" y="1224006"/>
                  </a:lnTo>
                  <a:lnTo>
                    <a:pt x="38100" y="1224006"/>
                  </a:lnTo>
                  <a:lnTo>
                    <a:pt x="38100" y="1202122"/>
                  </a:lnTo>
                  <a:lnTo>
                    <a:pt x="10909300" y="1202122"/>
                  </a:lnTo>
                  <a:lnTo>
                    <a:pt x="10909300" y="1224006"/>
                  </a:lnTo>
                  <a:lnTo>
                    <a:pt x="10871200" y="1224006"/>
                  </a:lnTo>
                  <a:lnTo>
                    <a:pt x="10871200" y="21885"/>
                  </a:lnTo>
                  <a:lnTo>
                    <a:pt x="10909300" y="21885"/>
                  </a:lnTo>
                  <a:lnTo>
                    <a:pt x="10909300" y="43769"/>
                  </a:lnTo>
                  <a:lnTo>
                    <a:pt x="38100" y="437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0947400" cy="130306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Unser Bundeswettbewerb ist in vollem Gange: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2767954"/>
            <a:ext cx="18288000" cy="5966460"/>
          </a:xfrm>
          <a:custGeom>
            <a:avLst/>
            <a:gdLst/>
            <a:ahLst/>
            <a:cxnLst/>
            <a:rect l="l" t="t" r="r" b="b"/>
            <a:pathLst>
              <a:path w="18288000" h="5966460">
                <a:moveTo>
                  <a:pt x="0" y="0"/>
                </a:moveTo>
                <a:lnTo>
                  <a:pt x="18288000" y="0"/>
                </a:lnTo>
                <a:lnTo>
                  <a:pt x="18288000" y="5966460"/>
                </a:lnTo>
                <a:lnTo>
                  <a:pt x="0" y="5966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Bundeswettbewerb “Jugend wandert”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CC804954-0A69-447C-9278-A1FC596D38FA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809443" y="3441700"/>
          <a:ext cx="14846300" cy="3403600"/>
        </p:xfrm>
        <a:graphic>
          <a:graphicData uri="http://schemas.openxmlformats.org/drawingml/2006/table">
            <a:tbl>
              <a:tblPr/>
              <a:tblGrid>
                <a:gridCol w="3358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9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17. – 19.04.2026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Bundesdelegiertenversammlung (BDV)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Göttingen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19. – 21.06.2026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Jugendbeiratssitzung 2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Eisenach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14. – 15.11.2026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Jugendbeiratssitzung 3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Frankfurt a.M.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09. – 11.04.2027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Bundesdelegiertenversammlung (BDV)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4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Bayreuth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Sitzungstermine 2026/27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382685" y="1236067"/>
            <a:ext cx="2546117" cy="2625991"/>
          </a:xfrm>
          <a:custGeom>
            <a:avLst/>
            <a:gdLst/>
            <a:ahLst/>
            <a:cxnLst/>
            <a:rect l="l" t="t" r="r" b="b"/>
            <a:pathLst>
              <a:path w="2546117" h="2625991">
                <a:moveTo>
                  <a:pt x="0" y="0"/>
                </a:moveTo>
                <a:lnTo>
                  <a:pt x="2546117" y="0"/>
                </a:lnTo>
                <a:lnTo>
                  <a:pt x="2546117" y="2625991"/>
                </a:lnTo>
                <a:lnTo>
                  <a:pt x="0" y="2625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EB3AFC4A-BB8F-40B4-8239-1E6608EE0BB7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3781549" y="2026665"/>
            <a:ext cx="3731311" cy="1689455"/>
          </a:xfrm>
          <a:custGeom>
            <a:avLst/>
            <a:gdLst/>
            <a:ahLst/>
            <a:cxnLst/>
            <a:rect l="l" t="t" r="r" b="b"/>
            <a:pathLst>
              <a:path w="3731311" h="1689455">
                <a:moveTo>
                  <a:pt x="0" y="0"/>
                </a:moveTo>
                <a:lnTo>
                  <a:pt x="3731311" y="0"/>
                </a:lnTo>
                <a:lnTo>
                  <a:pt x="3731311" y="1689454"/>
                </a:lnTo>
                <a:lnTo>
                  <a:pt x="0" y="168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58240" y="2168307"/>
            <a:ext cx="12623309" cy="748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Angebote, Aktivitäten, Lehrgänge und Seminare im digitalen Raum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Alle können an den Angeboten teilnehmen</a:t>
            </a:r>
          </a:p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Wird von den Ortsgruppen, Landesverbänden und dem Bundesverband organisiert</a:t>
            </a:r>
          </a:p>
          <a:p>
            <a:pPr algn="l">
              <a:lnSpc>
                <a:spcPts val="4192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192"/>
              </a:lnSpc>
            </a:pPr>
            <a:r>
              <a:rPr lang="en-US" sz="3200">
                <a:solidFill>
                  <a:srgbClr val="005B38"/>
                </a:solidFill>
                <a:latin typeface="Calibri (MS)"/>
                <a:ea typeface="Calibri (MS)"/>
                <a:cs typeface="Calibri (MS)"/>
                <a:sym typeface="Calibri (MS)"/>
              </a:rPr>
              <a:t>26.03.2026: </a:t>
            </a: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Kreative Reflexionsmethoden</a:t>
            </a:r>
          </a:p>
          <a:p>
            <a:pPr algn="l">
              <a:lnSpc>
                <a:spcPts val="4192"/>
              </a:lnSpc>
            </a:pPr>
            <a:r>
              <a:rPr lang="en-US" sz="3200">
                <a:solidFill>
                  <a:srgbClr val="005B38"/>
                </a:solidFill>
                <a:latin typeface="Calibri (MS)"/>
                <a:ea typeface="Calibri (MS)"/>
                <a:cs typeface="Calibri (MS)"/>
                <a:sym typeface="Calibri (MS)"/>
              </a:rPr>
              <a:t>28.04.2026:</a:t>
            </a: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Treffen der Jugendringvertretung </a:t>
            </a:r>
          </a:p>
          <a:p>
            <a:pPr algn="l">
              <a:lnSpc>
                <a:spcPts val="3936"/>
              </a:lnSpc>
            </a:pPr>
            <a:r>
              <a:rPr lang="en-US" sz="3200">
                <a:solidFill>
                  <a:srgbClr val="005B38"/>
                </a:solidFill>
                <a:latin typeface="Calibri (MS)"/>
                <a:ea typeface="Calibri (MS)"/>
                <a:cs typeface="Calibri (MS)"/>
                <a:sym typeface="Calibri (MS)"/>
              </a:rPr>
              <a:t>29.04.2026: </a:t>
            </a: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Mehr Mut, weniger Weltuntergang – </a:t>
            </a:r>
          </a:p>
          <a:p>
            <a:pPr algn="l">
              <a:lnSpc>
                <a:spcPts val="3936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                    Positive Erzählungen für Umwelt, Klima und Zukunft</a:t>
            </a:r>
          </a:p>
          <a:p>
            <a:pPr algn="l">
              <a:lnSpc>
                <a:spcPts val="3936"/>
              </a:lnSpc>
            </a:pPr>
            <a:endParaRPr lang="en-US" sz="3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      </a:t>
            </a: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von jeweils</a:t>
            </a: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18:30 Uhr </a:t>
            </a: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bis </a:t>
            </a: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20:00 Uhr</a:t>
            </a:r>
          </a:p>
          <a:p>
            <a:pPr algn="l">
              <a:lnSpc>
                <a:spcPts val="3840"/>
              </a:lnSpc>
            </a:pPr>
            <a:endParaRPr lang="en-US" sz="3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Weitere Lehrgänge sind in Planung, Vorschläge herzlich willkommen.</a:t>
            </a:r>
          </a:p>
          <a:p>
            <a:pPr algn="l"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ctr"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8418" y="3534733"/>
            <a:ext cx="4477573" cy="4477573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186815" y="7152649"/>
            <a:ext cx="696076" cy="696076"/>
          </a:xfrm>
          <a:custGeom>
            <a:avLst/>
            <a:gdLst/>
            <a:ahLst/>
            <a:cxnLst/>
            <a:rect l="l" t="t" r="r" b="b"/>
            <a:pathLst>
              <a:path w="696076" h="696076">
                <a:moveTo>
                  <a:pt x="0" y="0"/>
                </a:moveTo>
                <a:lnTo>
                  <a:pt x="696076" y="0"/>
                </a:lnTo>
                <a:lnTo>
                  <a:pt x="696076" y="696076"/>
                </a:lnTo>
                <a:lnTo>
                  <a:pt x="0" y="69607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DWJ VERNETZT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857E3A8C-9CEA-465F-8549-A45D8C283EBE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6514180" y="2103120"/>
            <a:ext cx="583692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ED9A0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anmeldung.wanderjugend.de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Direktlink zur Anmeldung 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81000" y="3798570"/>
            <a:ext cx="5683405" cy="4577819"/>
            <a:chOff x="0" y="0"/>
            <a:chExt cx="7577873" cy="61037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77836" cy="6103747"/>
            </a:xfrm>
            <a:custGeom>
              <a:avLst/>
              <a:gdLst/>
              <a:ahLst/>
              <a:cxnLst/>
              <a:rect l="l" t="t" r="r" b="b"/>
              <a:pathLst>
                <a:path w="7577836" h="6103747">
                  <a:moveTo>
                    <a:pt x="0" y="0"/>
                  </a:moveTo>
                  <a:lnTo>
                    <a:pt x="7577836" y="0"/>
                  </a:lnTo>
                  <a:lnTo>
                    <a:pt x="7577836" y="6103747"/>
                  </a:lnTo>
                  <a:lnTo>
                    <a:pt x="0" y="6103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705600" y="3798570"/>
            <a:ext cx="5902146" cy="4386263"/>
            <a:chOff x="0" y="0"/>
            <a:chExt cx="7869528" cy="58483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69555" cy="5848350"/>
            </a:xfrm>
            <a:custGeom>
              <a:avLst/>
              <a:gdLst/>
              <a:ahLst/>
              <a:cxnLst/>
              <a:rect l="l" t="t" r="r" b="b"/>
              <a:pathLst>
                <a:path w="7869555" h="5848350">
                  <a:moveTo>
                    <a:pt x="0" y="0"/>
                  </a:moveTo>
                  <a:lnTo>
                    <a:pt x="7869555" y="0"/>
                  </a:lnTo>
                  <a:lnTo>
                    <a:pt x="7869555" y="5848350"/>
                  </a:lnTo>
                  <a:lnTo>
                    <a:pt x="0" y="5848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182600" y="3852423"/>
            <a:ext cx="4752278" cy="4334388"/>
            <a:chOff x="0" y="0"/>
            <a:chExt cx="6336371" cy="5779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36411" cy="5779135"/>
            </a:xfrm>
            <a:custGeom>
              <a:avLst/>
              <a:gdLst/>
              <a:ahLst/>
              <a:cxnLst/>
              <a:rect l="l" t="t" r="r" b="b"/>
              <a:pathLst>
                <a:path w="6336411" h="5779135">
                  <a:moveTo>
                    <a:pt x="0" y="0"/>
                  </a:moveTo>
                  <a:lnTo>
                    <a:pt x="6336411" y="0"/>
                  </a:lnTo>
                  <a:lnTo>
                    <a:pt x="6336411" y="5779135"/>
                  </a:lnTo>
                  <a:lnTo>
                    <a:pt x="0" y="5779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560721" y="2077149"/>
            <a:ext cx="504332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ED9A0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www.wanderjugend.de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→ Reiter Mitmachen</a:t>
            </a:r>
          </a:p>
        </p:txBody>
      </p:sp>
      <p:sp>
        <p:nvSpPr>
          <p:cNvPr id="16" name="Freeform 16"/>
          <p:cNvSpPr/>
          <p:nvPr/>
        </p:nvSpPr>
        <p:spPr>
          <a:xfrm>
            <a:off x="4645504" y="2641728"/>
            <a:ext cx="1122688" cy="1132988"/>
          </a:xfrm>
          <a:custGeom>
            <a:avLst/>
            <a:gdLst/>
            <a:ahLst/>
            <a:cxnLst/>
            <a:rect l="l" t="t" r="r" b="b"/>
            <a:pathLst>
              <a:path w="1122688" h="1132988">
                <a:moveTo>
                  <a:pt x="0" y="0"/>
                </a:moveTo>
                <a:lnTo>
                  <a:pt x="1122688" y="0"/>
                </a:lnTo>
                <a:lnTo>
                  <a:pt x="1122688" y="1132988"/>
                </a:lnTo>
                <a:lnTo>
                  <a:pt x="0" y="113298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696658">
            <a:off x="11516386" y="2670893"/>
            <a:ext cx="936438" cy="1077492"/>
          </a:xfrm>
          <a:custGeom>
            <a:avLst/>
            <a:gdLst/>
            <a:ahLst/>
            <a:cxnLst/>
            <a:rect l="l" t="t" r="r" b="b"/>
            <a:pathLst>
              <a:path w="936438" h="1077492">
                <a:moveTo>
                  <a:pt x="0" y="0"/>
                </a:moveTo>
                <a:lnTo>
                  <a:pt x="936438" y="0"/>
                </a:lnTo>
                <a:lnTo>
                  <a:pt x="936438" y="1077491"/>
                </a:lnTo>
                <a:lnTo>
                  <a:pt x="0" y="107749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413680">
            <a:off x="16887009" y="2209348"/>
            <a:ext cx="1025477" cy="1745493"/>
          </a:xfrm>
          <a:custGeom>
            <a:avLst/>
            <a:gdLst/>
            <a:ahLst/>
            <a:cxnLst/>
            <a:rect l="l" t="t" r="r" b="b"/>
            <a:pathLst>
              <a:path w="1025477" h="1745493">
                <a:moveTo>
                  <a:pt x="0" y="0"/>
                </a:moveTo>
                <a:lnTo>
                  <a:pt x="1025477" y="0"/>
                </a:lnTo>
                <a:lnTo>
                  <a:pt x="1025477" y="1745493"/>
                </a:lnTo>
                <a:lnTo>
                  <a:pt x="0" y="174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164758" y="2103120"/>
            <a:ext cx="3771817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Regionalsuche mit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Veranstaltungslandkarte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Informationen und Anmeldung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DA6FFD1F-838A-440D-8333-819DF35E937B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993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1028700" y="2821544"/>
            <a:ext cx="12054949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Die aktuelle Frühjahres-Ausgabe unserer Verbandszeitschrift </a:t>
            </a:r>
            <a:r>
              <a:rPr lang="en-US" sz="3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WALK &amp; more</a:t>
            </a:r>
            <a:r>
              <a:rPr lang="en-US" sz="3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dreht sich um das Thema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WALK &amp; more</a:t>
            </a:r>
          </a:p>
        </p:txBody>
      </p:sp>
      <p:sp>
        <p:nvSpPr>
          <p:cNvPr id="10" name="Freeform 10"/>
          <p:cNvSpPr/>
          <p:nvPr/>
        </p:nvSpPr>
        <p:spPr>
          <a:xfrm rot="337543">
            <a:off x="13122158" y="1829553"/>
            <a:ext cx="4199236" cy="5935316"/>
          </a:xfrm>
          <a:custGeom>
            <a:avLst/>
            <a:gdLst/>
            <a:ahLst/>
            <a:cxnLst/>
            <a:rect l="l" t="t" r="r" b="b"/>
            <a:pathLst>
              <a:path w="4199236" h="5935316">
                <a:moveTo>
                  <a:pt x="0" y="0"/>
                </a:moveTo>
                <a:lnTo>
                  <a:pt x="4199237" y="0"/>
                </a:lnTo>
                <a:lnTo>
                  <a:pt x="4199237" y="5935317"/>
                </a:lnTo>
                <a:lnTo>
                  <a:pt x="0" y="5935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40729">
            <a:off x="13059827" y="3229601"/>
            <a:ext cx="4207424" cy="4534337"/>
          </a:xfrm>
          <a:custGeom>
            <a:avLst/>
            <a:gdLst/>
            <a:ahLst/>
            <a:cxnLst/>
            <a:rect l="l" t="t" r="r" b="b"/>
            <a:pathLst>
              <a:path w="4207424" h="4534337">
                <a:moveTo>
                  <a:pt x="0" y="0"/>
                </a:moveTo>
                <a:lnTo>
                  <a:pt x="4207424" y="0"/>
                </a:lnTo>
                <a:lnTo>
                  <a:pt x="4207424" y="4534337"/>
                </a:lnTo>
                <a:lnTo>
                  <a:pt x="0" y="453433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341168">
            <a:off x="13111890" y="1833741"/>
            <a:ext cx="4201390" cy="5933701"/>
            <a:chOff x="0" y="0"/>
            <a:chExt cx="1197064" cy="1690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97064" cy="1690636"/>
            </a:xfrm>
            <a:custGeom>
              <a:avLst/>
              <a:gdLst/>
              <a:ahLst/>
              <a:cxnLst/>
              <a:rect l="l" t="t" r="r" b="b"/>
              <a:pathLst>
                <a:path w="1197064" h="1690636">
                  <a:moveTo>
                    <a:pt x="0" y="0"/>
                  </a:moveTo>
                  <a:lnTo>
                    <a:pt x="1197064" y="0"/>
                  </a:lnTo>
                  <a:lnTo>
                    <a:pt x="1197064" y="1690636"/>
                  </a:lnTo>
                  <a:lnTo>
                    <a:pt x="0" y="1690636"/>
                  </a:lnTo>
                  <a:close/>
                </a:path>
              </a:pathLst>
            </a:custGeom>
            <a:ln w="19050" cap="sq">
              <a:solidFill>
                <a:srgbClr val="A6A6A6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97064" cy="1728736"/>
            </a:xfrm>
            <a:prstGeom prst="rect">
              <a:avLst/>
            </a:prstGeom>
          </p:spPr>
          <p:txBody>
            <a:bodyPr lIns="46958" tIns="46958" rIns="46958" bIns="4695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13949" y="6402805"/>
            <a:ext cx="3732674" cy="2855495"/>
          </a:xfrm>
          <a:custGeom>
            <a:avLst/>
            <a:gdLst/>
            <a:ahLst/>
            <a:cxnLst/>
            <a:rect l="l" t="t" r="r" b="b"/>
            <a:pathLst>
              <a:path w="3732674" h="2855495">
                <a:moveTo>
                  <a:pt x="0" y="0"/>
                </a:moveTo>
                <a:lnTo>
                  <a:pt x="3732674" y="0"/>
                </a:lnTo>
                <a:lnTo>
                  <a:pt x="3732674" y="2855495"/>
                </a:lnTo>
                <a:lnTo>
                  <a:pt x="0" y="285549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976176" y="3183494"/>
            <a:ext cx="357044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99374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Kinderrechte.</a:t>
            </a:r>
          </a:p>
        </p:txBody>
      </p:sp>
      <p:sp>
        <p:nvSpPr>
          <p:cNvPr id="18" name="Freeform 18"/>
          <p:cNvSpPr/>
          <p:nvPr/>
        </p:nvSpPr>
        <p:spPr>
          <a:xfrm>
            <a:off x="6283305" y="6509128"/>
            <a:ext cx="540671" cy="1777550"/>
          </a:xfrm>
          <a:custGeom>
            <a:avLst/>
            <a:gdLst/>
            <a:ahLst/>
            <a:cxnLst/>
            <a:rect l="l" t="t" r="r" b="b"/>
            <a:pathLst>
              <a:path w="540671" h="1777550">
                <a:moveTo>
                  <a:pt x="0" y="0"/>
                </a:moveTo>
                <a:lnTo>
                  <a:pt x="540671" y="0"/>
                </a:lnTo>
                <a:lnTo>
                  <a:pt x="540671" y="1777550"/>
                </a:lnTo>
                <a:lnTo>
                  <a:pt x="0" y="1777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271748" y="7962828"/>
            <a:ext cx="4125857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Jetzt online lesen!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6353" y="4171618"/>
            <a:ext cx="4156648" cy="4156648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 rot="338644">
            <a:off x="13051138" y="3430034"/>
            <a:ext cx="4179987" cy="4343722"/>
          </a:xfrm>
          <a:custGeom>
            <a:avLst/>
            <a:gdLst/>
            <a:ahLst/>
            <a:cxnLst/>
            <a:rect l="l" t="t" r="r" b="b"/>
            <a:pathLst>
              <a:path w="4179987" h="4343722">
                <a:moveTo>
                  <a:pt x="0" y="0"/>
                </a:moveTo>
                <a:lnTo>
                  <a:pt x="4179987" y="0"/>
                </a:lnTo>
                <a:lnTo>
                  <a:pt x="4179987" y="4343722"/>
                </a:lnTo>
                <a:lnTo>
                  <a:pt x="0" y="4343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31507">
            <a:off x="16192902" y="3766371"/>
            <a:ext cx="910353" cy="928932"/>
          </a:xfrm>
          <a:custGeom>
            <a:avLst/>
            <a:gdLst/>
            <a:ahLst/>
            <a:cxnLst/>
            <a:rect l="l" t="t" r="r" b="b"/>
            <a:pathLst>
              <a:path w="910353" h="928932">
                <a:moveTo>
                  <a:pt x="0" y="0"/>
                </a:moveTo>
                <a:lnTo>
                  <a:pt x="910354" y="0"/>
                </a:lnTo>
                <a:lnTo>
                  <a:pt x="910354" y="928932"/>
                </a:lnTo>
                <a:lnTo>
                  <a:pt x="0" y="92893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338644">
            <a:off x="13234971" y="3763038"/>
            <a:ext cx="3887272" cy="1888147"/>
          </a:xfrm>
          <a:custGeom>
            <a:avLst/>
            <a:gdLst/>
            <a:ahLst/>
            <a:cxnLst/>
            <a:rect l="l" t="t" r="r" b="b"/>
            <a:pathLst>
              <a:path w="3887272" h="1888147">
                <a:moveTo>
                  <a:pt x="0" y="0"/>
                </a:moveTo>
                <a:lnTo>
                  <a:pt x="3887272" y="0"/>
                </a:lnTo>
                <a:lnTo>
                  <a:pt x="3887272" y="1888147"/>
                </a:lnTo>
                <a:lnTo>
                  <a:pt x="0" y="188814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38644">
            <a:off x="16367853" y="5182566"/>
            <a:ext cx="459049" cy="184990"/>
          </a:xfrm>
          <a:custGeom>
            <a:avLst/>
            <a:gdLst/>
            <a:ahLst/>
            <a:cxnLst/>
            <a:rect l="l" t="t" r="r" b="b"/>
            <a:pathLst>
              <a:path w="459049" h="184990">
                <a:moveTo>
                  <a:pt x="0" y="0"/>
                </a:moveTo>
                <a:lnTo>
                  <a:pt x="459050" y="0"/>
                </a:lnTo>
                <a:lnTo>
                  <a:pt x="459050" y="184990"/>
                </a:lnTo>
                <a:lnTo>
                  <a:pt x="0" y="1849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338644">
            <a:off x="12629919" y="5282521"/>
            <a:ext cx="3852629" cy="2119027"/>
          </a:xfrm>
          <a:custGeom>
            <a:avLst/>
            <a:gdLst/>
            <a:ahLst/>
            <a:cxnLst/>
            <a:rect l="l" t="t" r="r" b="b"/>
            <a:pathLst>
              <a:path w="3852629" h="2119027">
                <a:moveTo>
                  <a:pt x="0" y="0"/>
                </a:moveTo>
                <a:lnTo>
                  <a:pt x="3852628" y="0"/>
                </a:lnTo>
                <a:lnTo>
                  <a:pt x="3852628" y="2119027"/>
                </a:lnTo>
                <a:lnTo>
                  <a:pt x="0" y="211902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719387">
            <a:off x="13395706" y="6348041"/>
            <a:ext cx="652100" cy="694647"/>
          </a:xfrm>
          <a:custGeom>
            <a:avLst/>
            <a:gdLst/>
            <a:ahLst/>
            <a:cxnLst/>
            <a:rect l="l" t="t" r="r" b="b"/>
            <a:pathLst>
              <a:path w="652100" h="694647">
                <a:moveTo>
                  <a:pt x="0" y="0"/>
                </a:moveTo>
                <a:lnTo>
                  <a:pt x="652099" y="0"/>
                </a:lnTo>
                <a:lnTo>
                  <a:pt x="652099" y="694646"/>
                </a:lnTo>
                <a:lnTo>
                  <a:pt x="0" y="694646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338644">
            <a:off x="12727771" y="7128307"/>
            <a:ext cx="4270417" cy="625569"/>
          </a:xfrm>
          <a:custGeom>
            <a:avLst/>
            <a:gdLst/>
            <a:ahLst/>
            <a:cxnLst/>
            <a:rect l="l" t="t" r="r" b="b"/>
            <a:pathLst>
              <a:path w="4270417" h="625569">
                <a:moveTo>
                  <a:pt x="0" y="0"/>
                </a:moveTo>
                <a:lnTo>
                  <a:pt x="4270416" y="0"/>
                </a:lnTo>
                <a:lnTo>
                  <a:pt x="4270416" y="625569"/>
                </a:lnTo>
                <a:lnTo>
                  <a:pt x="0" y="625569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281892" flipH="1">
            <a:off x="14206185" y="6810833"/>
            <a:ext cx="305742" cy="325691"/>
          </a:xfrm>
          <a:custGeom>
            <a:avLst/>
            <a:gdLst/>
            <a:ahLst/>
            <a:cxnLst/>
            <a:rect l="l" t="t" r="r" b="b"/>
            <a:pathLst>
              <a:path w="305742" h="325691">
                <a:moveTo>
                  <a:pt x="305742" y="0"/>
                </a:moveTo>
                <a:lnTo>
                  <a:pt x="0" y="0"/>
                </a:lnTo>
                <a:lnTo>
                  <a:pt x="0" y="325691"/>
                </a:lnTo>
                <a:lnTo>
                  <a:pt x="305742" y="325691"/>
                </a:lnTo>
                <a:lnTo>
                  <a:pt x="305742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29">
            <a:extLst>
              <a:ext uri="{FF2B5EF4-FFF2-40B4-BE49-F238E27FC236}">
                <a16:creationId xmlns:a16="http://schemas.microsoft.com/office/drawing/2014/main" id="{7A745CC0-1B2E-4F96-991A-0D48385300EA}"/>
              </a:ext>
            </a:extLst>
          </p:cNvPr>
          <p:cNvGrpSpPr/>
          <p:nvPr/>
        </p:nvGrpSpPr>
        <p:grpSpPr>
          <a:xfrm rot="360537">
            <a:off x="13391128" y="1702317"/>
            <a:ext cx="1267193" cy="239135"/>
            <a:chOff x="0" y="0"/>
            <a:chExt cx="333746" cy="62982"/>
          </a:xfrm>
        </p:grpSpPr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01D4C6ED-2257-4B20-B853-89789442A501}"/>
                </a:ext>
              </a:extLst>
            </p:cNvPr>
            <p:cNvSpPr/>
            <p:nvPr/>
          </p:nvSpPr>
          <p:spPr>
            <a:xfrm>
              <a:off x="0" y="0"/>
              <a:ext cx="333746" cy="62982"/>
            </a:xfrm>
            <a:custGeom>
              <a:avLst/>
              <a:gdLst/>
              <a:ahLst/>
              <a:cxnLst/>
              <a:rect l="l" t="t" r="r" b="b"/>
              <a:pathLst>
                <a:path w="333746" h="62982">
                  <a:moveTo>
                    <a:pt x="0" y="0"/>
                  </a:moveTo>
                  <a:lnTo>
                    <a:pt x="333746" y="0"/>
                  </a:lnTo>
                  <a:lnTo>
                    <a:pt x="333746" y="62982"/>
                  </a:lnTo>
                  <a:lnTo>
                    <a:pt x="0" y="62982"/>
                  </a:lnTo>
                  <a:close/>
                </a:path>
              </a:pathLst>
            </a:custGeom>
            <a:solidFill>
              <a:srgbClr val="AFCA0B"/>
            </a:solidFill>
          </p:spPr>
        </p: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E6158F49-8945-4643-9121-139F00843DC0}"/>
                </a:ext>
              </a:extLst>
            </p:cNvPr>
            <p:cNvSpPr txBox="1"/>
            <p:nvPr/>
          </p:nvSpPr>
          <p:spPr>
            <a:xfrm>
              <a:off x="0" y="-38100"/>
              <a:ext cx="333746" cy="10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C229CE54-DF43-4B22-BBF4-9FB9DC6DEBC7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993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1028700" y="2831069"/>
            <a:ext cx="12054949" cy="441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Die nächste Ausgabe unserer Verbandszeitschrift </a:t>
            </a: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WALK &amp; more </a:t>
            </a:r>
          </a:p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erscheint im Sommer 2026 zum Thema</a:t>
            </a:r>
          </a:p>
          <a:p>
            <a:pPr algn="l">
              <a:lnSpc>
                <a:spcPts val="432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Redaktionsschluss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02. Mai 2025</a:t>
            </a:r>
          </a:p>
          <a:p>
            <a:pPr algn="l">
              <a:lnSpc>
                <a:spcPts val="432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Beiträge zum Thema, Berichte von Gruppenaktivitäten und Aktionsankündigungen sind willkommen.</a:t>
            </a:r>
          </a:p>
          <a:p>
            <a:pPr algn="l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→  E-Mail: redaktion@wanderjugend.de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WALK &amp; more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810593" y="1638022"/>
            <a:ext cx="4803984" cy="6343856"/>
            <a:chOff x="0" y="0"/>
            <a:chExt cx="6405312" cy="8458474"/>
          </a:xfrm>
        </p:grpSpPr>
        <p:sp>
          <p:nvSpPr>
            <p:cNvPr id="11" name="Freeform 11"/>
            <p:cNvSpPr/>
            <p:nvPr/>
          </p:nvSpPr>
          <p:spPr>
            <a:xfrm rot="337543">
              <a:off x="421366" y="255375"/>
              <a:ext cx="5598982" cy="7913755"/>
            </a:xfrm>
            <a:custGeom>
              <a:avLst/>
              <a:gdLst/>
              <a:ahLst/>
              <a:cxnLst/>
              <a:rect l="l" t="t" r="r" b="b"/>
              <a:pathLst>
                <a:path w="5598982" h="7913755">
                  <a:moveTo>
                    <a:pt x="0" y="0"/>
                  </a:moveTo>
                  <a:lnTo>
                    <a:pt x="5598982" y="0"/>
                  </a:lnTo>
                  <a:lnTo>
                    <a:pt x="5598982" y="7913755"/>
                  </a:lnTo>
                  <a:lnTo>
                    <a:pt x="0" y="7913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340729">
              <a:off x="332313" y="2122105"/>
              <a:ext cx="5609898" cy="6045783"/>
            </a:xfrm>
            <a:custGeom>
              <a:avLst/>
              <a:gdLst/>
              <a:ahLst/>
              <a:cxnLst/>
              <a:rect l="l" t="t" r="r" b="b"/>
              <a:pathLst>
                <a:path w="5609898" h="6045783">
                  <a:moveTo>
                    <a:pt x="0" y="0"/>
                  </a:moveTo>
                  <a:lnTo>
                    <a:pt x="5609899" y="0"/>
                  </a:lnTo>
                  <a:lnTo>
                    <a:pt x="5609899" y="6045783"/>
                  </a:lnTo>
                  <a:lnTo>
                    <a:pt x="0" y="6045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 rot="363380">
              <a:off x="401729" y="273437"/>
              <a:ext cx="5601853" cy="7911601"/>
              <a:chOff x="0" y="0"/>
              <a:chExt cx="1197064" cy="169063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97064" cy="1690636"/>
              </a:xfrm>
              <a:custGeom>
                <a:avLst/>
                <a:gdLst/>
                <a:ahLst/>
                <a:cxnLst/>
                <a:rect l="l" t="t" r="r" b="b"/>
                <a:pathLst>
                  <a:path w="1197064" h="1690636">
                    <a:moveTo>
                      <a:pt x="0" y="0"/>
                    </a:moveTo>
                    <a:lnTo>
                      <a:pt x="1197064" y="0"/>
                    </a:lnTo>
                    <a:lnTo>
                      <a:pt x="1197064" y="1690636"/>
                    </a:lnTo>
                    <a:lnTo>
                      <a:pt x="0" y="1690636"/>
                    </a:lnTo>
                    <a:close/>
                  </a:path>
                </a:pathLst>
              </a:custGeom>
              <a:ln w="19050" cap="sq">
                <a:solidFill>
                  <a:srgbClr val="A6A6A6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197064" cy="17287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 rot="5043766">
            <a:off x="15457748" y="6450713"/>
            <a:ext cx="3160195" cy="1850151"/>
          </a:xfrm>
          <a:custGeom>
            <a:avLst/>
            <a:gdLst/>
            <a:ahLst/>
            <a:cxnLst/>
            <a:rect l="l" t="t" r="r" b="b"/>
            <a:pathLst>
              <a:path w="3160195" h="1850151">
                <a:moveTo>
                  <a:pt x="0" y="0"/>
                </a:moveTo>
                <a:lnTo>
                  <a:pt x="3160195" y="0"/>
                </a:lnTo>
                <a:lnTo>
                  <a:pt x="3160195" y="1850151"/>
                </a:lnTo>
                <a:lnTo>
                  <a:pt x="0" y="1850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119928" y="3651307"/>
            <a:ext cx="2185313" cy="3589836"/>
          </a:xfrm>
          <a:custGeom>
            <a:avLst/>
            <a:gdLst/>
            <a:ahLst/>
            <a:cxnLst/>
            <a:rect l="l" t="t" r="r" b="b"/>
            <a:pathLst>
              <a:path w="2185313" h="3589836">
                <a:moveTo>
                  <a:pt x="0" y="0"/>
                </a:moveTo>
                <a:lnTo>
                  <a:pt x="2185313" y="0"/>
                </a:lnTo>
                <a:lnTo>
                  <a:pt x="2185313" y="3589837"/>
                </a:lnTo>
                <a:lnTo>
                  <a:pt x="0" y="358983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839766" y="6703547"/>
            <a:ext cx="1901517" cy="2556662"/>
          </a:xfrm>
          <a:custGeom>
            <a:avLst/>
            <a:gdLst/>
            <a:ahLst/>
            <a:cxnLst/>
            <a:rect l="l" t="t" r="r" b="b"/>
            <a:pathLst>
              <a:path w="1901517" h="2556662">
                <a:moveTo>
                  <a:pt x="0" y="0"/>
                </a:moveTo>
                <a:lnTo>
                  <a:pt x="1901518" y="0"/>
                </a:lnTo>
                <a:lnTo>
                  <a:pt x="1901518" y="2556662"/>
                </a:lnTo>
                <a:lnTo>
                  <a:pt x="0" y="2556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383791" y="3155569"/>
            <a:ext cx="293100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99374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Lagerfeuer.</a:t>
            </a:r>
          </a:p>
        </p:txBody>
      </p:sp>
      <p:grpSp>
        <p:nvGrpSpPr>
          <p:cNvPr id="22" name="Group 29">
            <a:extLst>
              <a:ext uri="{FF2B5EF4-FFF2-40B4-BE49-F238E27FC236}">
                <a16:creationId xmlns:a16="http://schemas.microsoft.com/office/drawing/2014/main" id="{C083377A-AF6F-4ED9-B494-6289D6CD0344}"/>
              </a:ext>
            </a:extLst>
          </p:cNvPr>
          <p:cNvGrpSpPr/>
          <p:nvPr/>
        </p:nvGrpSpPr>
        <p:grpSpPr>
          <a:xfrm rot="360537">
            <a:off x="13419872" y="1725523"/>
            <a:ext cx="1267193" cy="239135"/>
            <a:chOff x="0" y="0"/>
            <a:chExt cx="333746" cy="62982"/>
          </a:xfrm>
        </p:grpSpPr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F0763A54-685C-4291-B532-3F0F3EEA40EE}"/>
                </a:ext>
              </a:extLst>
            </p:cNvPr>
            <p:cNvSpPr/>
            <p:nvPr/>
          </p:nvSpPr>
          <p:spPr>
            <a:xfrm>
              <a:off x="0" y="0"/>
              <a:ext cx="333746" cy="62982"/>
            </a:xfrm>
            <a:custGeom>
              <a:avLst/>
              <a:gdLst/>
              <a:ahLst/>
              <a:cxnLst/>
              <a:rect l="l" t="t" r="r" b="b"/>
              <a:pathLst>
                <a:path w="333746" h="62982">
                  <a:moveTo>
                    <a:pt x="0" y="0"/>
                  </a:moveTo>
                  <a:lnTo>
                    <a:pt x="333746" y="0"/>
                  </a:lnTo>
                  <a:lnTo>
                    <a:pt x="333746" y="62982"/>
                  </a:lnTo>
                  <a:lnTo>
                    <a:pt x="0" y="62982"/>
                  </a:lnTo>
                  <a:close/>
                </a:path>
              </a:pathLst>
            </a:custGeom>
            <a:solidFill>
              <a:srgbClr val="AFCA0B"/>
            </a:solidFill>
          </p:spPr>
        </p:sp>
        <p:sp>
          <p:nvSpPr>
            <p:cNvPr id="24" name="TextBox 31">
              <a:extLst>
                <a:ext uri="{FF2B5EF4-FFF2-40B4-BE49-F238E27FC236}">
                  <a16:creationId xmlns:a16="http://schemas.microsoft.com/office/drawing/2014/main" id="{032EF806-F07A-4426-9BC6-3E40B8C68A16}"/>
                </a:ext>
              </a:extLst>
            </p:cNvPr>
            <p:cNvSpPr txBox="1"/>
            <p:nvPr/>
          </p:nvSpPr>
          <p:spPr>
            <a:xfrm>
              <a:off x="0" y="-38100"/>
              <a:ext cx="333746" cy="10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7254" y="2674620"/>
            <a:ext cx="4937760" cy="493776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0" y="697309"/>
            <a:ext cx="18288000" cy="1077516"/>
          </a:xfrm>
          <a:custGeom>
            <a:avLst/>
            <a:gdLst/>
            <a:ahLst/>
            <a:cxnLst/>
            <a:rect l="l" t="t" r="r" b="b"/>
            <a:pathLst>
              <a:path w="18288000" h="1077516">
                <a:moveTo>
                  <a:pt x="0" y="0"/>
                </a:moveTo>
                <a:lnTo>
                  <a:pt x="18288000" y="0"/>
                </a:lnTo>
                <a:lnTo>
                  <a:pt x="18288000" y="1077516"/>
                </a:lnTo>
                <a:lnTo>
                  <a:pt x="0" y="10775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209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43026" y="2118134"/>
            <a:ext cx="3564465" cy="7422332"/>
          </a:xfrm>
          <a:custGeom>
            <a:avLst/>
            <a:gdLst/>
            <a:ahLst/>
            <a:cxnLst/>
            <a:rect l="l" t="t" r="r" b="b"/>
            <a:pathLst>
              <a:path w="3564465" h="7422332">
                <a:moveTo>
                  <a:pt x="0" y="0"/>
                </a:moveTo>
                <a:lnTo>
                  <a:pt x="3564465" y="0"/>
                </a:lnTo>
                <a:lnTo>
                  <a:pt x="3564465" y="7422332"/>
                </a:lnTo>
                <a:lnTo>
                  <a:pt x="0" y="74223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819" r="-697"/>
            </a:stretch>
          </a:blipFill>
        </p:spPr>
      </p:sp>
      <p:sp>
        <p:nvSpPr>
          <p:cNvPr id="6" name="Freeform 6"/>
          <p:cNvSpPr/>
          <p:nvPr/>
        </p:nvSpPr>
        <p:spPr>
          <a:xfrm rot="1597365" flipV="1">
            <a:off x="2778506" y="5885426"/>
            <a:ext cx="3484036" cy="1842184"/>
          </a:xfrm>
          <a:custGeom>
            <a:avLst/>
            <a:gdLst/>
            <a:ahLst/>
            <a:cxnLst/>
            <a:rect l="l" t="t" r="r" b="b"/>
            <a:pathLst>
              <a:path w="3484036" h="1842184">
                <a:moveTo>
                  <a:pt x="0" y="1842184"/>
                </a:moveTo>
                <a:lnTo>
                  <a:pt x="3484036" y="1842184"/>
                </a:lnTo>
                <a:lnTo>
                  <a:pt x="3484036" y="0"/>
                </a:lnTo>
                <a:lnTo>
                  <a:pt x="0" y="0"/>
                </a:lnTo>
                <a:lnTo>
                  <a:pt x="0" y="1842184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53534" y="5567362"/>
            <a:ext cx="993735" cy="3267075"/>
          </a:xfrm>
          <a:custGeom>
            <a:avLst/>
            <a:gdLst/>
            <a:ahLst/>
            <a:cxnLst/>
            <a:rect l="l" t="t" r="r" b="b"/>
            <a:pathLst>
              <a:path w="993735" h="3267075">
                <a:moveTo>
                  <a:pt x="0" y="0"/>
                </a:moveTo>
                <a:lnTo>
                  <a:pt x="993736" y="0"/>
                </a:lnTo>
                <a:lnTo>
                  <a:pt x="993736" y="3267076"/>
                </a:lnTo>
                <a:lnTo>
                  <a:pt x="0" y="32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74056" y="2990850"/>
            <a:ext cx="6411302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Könnt Ihr gerne </a:t>
            </a:r>
          </a:p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 uns in der Bundesgeschäftsstelle bestellen 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54199" y="7629525"/>
            <a:ext cx="294528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… oder hier </a:t>
            </a:r>
          </a:p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online lesen.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Unser Jahresprogramm auf|tour 2026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45982" y="2727325"/>
            <a:ext cx="13396036" cy="241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Mitmach- und Unterstützungsangebote</a:t>
            </a:r>
          </a:p>
        </p:txBody>
      </p:sp>
      <p:sp>
        <p:nvSpPr>
          <p:cNvPr id="4" name="Freeform 4"/>
          <p:cNvSpPr/>
          <p:nvPr/>
        </p:nvSpPr>
        <p:spPr>
          <a:xfrm>
            <a:off x="994071" y="9119832"/>
            <a:ext cx="4254717" cy="910822"/>
          </a:xfrm>
          <a:custGeom>
            <a:avLst/>
            <a:gdLst/>
            <a:ahLst/>
            <a:cxnLst/>
            <a:rect l="l" t="t" r="r" b="b"/>
            <a:pathLst>
              <a:path w="4254717" h="910822">
                <a:moveTo>
                  <a:pt x="0" y="0"/>
                </a:moveTo>
                <a:lnTo>
                  <a:pt x="4254718" y="0"/>
                </a:lnTo>
                <a:lnTo>
                  <a:pt x="4254718" y="910822"/>
                </a:lnTo>
                <a:lnTo>
                  <a:pt x="0" y="9108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D5EAF636-48C5-4AAD-8E42-6AC604955B14}"/>
              </a:ext>
            </a:extLst>
          </p:cNvPr>
          <p:cNvGrpSpPr/>
          <p:nvPr/>
        </p:nvGrpSpPr>
        <p:grpSpPr>
          <a:xfrm>
            <a:off x="2958453" y="5581238"/>
            <a:ext cx="12371092" cy="1970508"/>
            <a:chOff x="0" y="0"/>
            <a:chExt cx="16494789" cy="2627344"/>
          </a:xfrm>
        </p:grpSpPr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E4F7F75-1B40-44F6-AFC7-98F11411AF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3703745" cy="2627344"/>
              <a:chOff x="0" y="0"/>
              <a:chExt cx="3703745" cy="2627344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CDBD5499-4F74-4D07-87A5-CDCF00721EBA}"/>
                  </a:ext>
                </a:extLst>
              </p:cNvPr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E7C85489-3891-49B2-A870-98DA388A4A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65953" y="0"/>
              <a:ext cx="3703745" cy="2627344"/>
              <a:chOff x="0" y="0"/>
              <a:chExt cx="3703745" cy="2627344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988318A8-C464-4D68-A228-D362F561576D}"/>
                  </a:ext>
                </a:extLst>
              </p:cNvPr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67A48A94-559C-49E8-9703-F66B672766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28499" y="0"/>
              <a:ext cx="3703745" cy="2627344"/>
              <a:chOff x="0" y="0"/>
              <a:chExt cx="3703745" cy="2627344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4044DE43-1329-4EDD-8C5C-316F9CD1B13A}"/>
                  </a:ext>
                </a:extLst>
              </p:cNvPr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F07D4043-C1C5-45E1-8681-D070A19145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91044" y="0"/>
              <a:ext cx="3703745" cy="2627344"/>
              <a:chOff x="0" y="0"/>
              <a:chExt cx="3703745" cy="2627344"/>
            </a:xfrm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4C774DC6-CFE5-43CD-89CD-BA89D0ADF7C9}"/>
                  </a:ext>
                </a:extLst>
              </p:cNvPr>
              <p:cNvSpPr/>
              <p:nvPr/>
            </p:nvSpPr>
            <p:spPr>
              <a:xfrm>
                <a:off x="0" y="0"/>
                <a:ext cx="3703701" cy="2627376"/>
              </a:xfrm>
              <a:custGeom>
                <a:avLst/>
                <a:gdLst/>
                <a:ahLst/>
                <a:cxnLst/>
                <a:rect l="l" t="t" r="r" b="b"/>
                <a:pathLst>
                  <a:path w="3703701" h="2627376">
                    <a:moveTo>
                      <a:pt x="0" y="0"/>
                    </a:moveTo>
                    <a:lnTo>
                      <a:pt x="3703701" y="0"/>
                    </a:lnTo>
                    <a:lnTo>
                      <a:pt x="3703701" y="2627376"/>
                    </a:lnTo>
                    <a:lnTo>
                      <a:pt x="0" y="262737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b="1"/>
                </a:stretch>
              </a:blipFill>
            </p:spPr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AB4BAC3C-DA51-49FB-9B73-8869E75B473E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353800" y="2247900"/>
            <a:ext cx="6401078" cy="6016292"/>
            <a:chOff x="0" y="0"/>
            <a:chExt cx="8534771" cy="80217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34781" cy="8021701"/>
            </a:xfrm>
            <a:custGeom>
              <a:avLst/>
              <a:gdLst/>
              <a:ahLst/>
              <a:cxnLst/>
              <a:rect l="l" t="t" r="r" b="b"/>
              <a:pathLst>
                <a:path w="8534781" h="8021701">
                  <a:moveTo>
                    <a:pt x="0" y="0"/>
                  </a:moveTo>
                  <a:lnTo>
                    <a:pt x="8534781" y="0"/>
                  </a:lnTo>
                  <a:lnTo>
                    <a:pt x="8534781" y="8021701"/>
                  </a:lnTo>
                  <a:lnTo>
                    <a:pt x="0" y="8021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07942" y="5699314"/>
            <a:ext cx="468490" cy="468490"/>
          </a:xfrm>
          <a:custGeom>
            <a:avLst/>
            <a:gdLst/>
            <a:ahLst/>
            <a:cxnLst/>
            <a:rect l="l" t="t" r="r" b="b"/>
            <a:pathLst>
              <a:path w="468490" h="468490">
                <a:moveTo>
                  <a:pt x="0" y="0"/>
                </a:moveTo>
                <a:lnTo>
                  <a:pt x="468490" y="0"/>
                </a:lnTo>
                <a:lnTo>
                  <a:pt x="468490" y="468490"/>
                </a:lnTo>
                <a:lnTo>
                  <a:pt x="0" y="46849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942" y="5097014"/>
            <a:ext cx="483427" cy="483427"/>
          </a:xfrm>
          <a:custGeom>
            <a:avLst/>
            <a:gdLst/>
            <a:ahLst/>
            <a:cxnLst/>
            <a:rect l="l" t="t" r="r" b="b"/>
            <a:pathLst>
              <a:path w="483427" h="483427">
                <a:moveTo>
                  <a:pt x="0" y="0"/>
                </a:moveTo>
                <a:lnTo>
                  <a:pt x="483427" y="0"/>
                </a:lnTo>
                <a:lnTo>
                  <a:pt x="483427" y="483427"/>
                </a:lnTo>
                <a:lnTo>
                  <a:pt x="0" y="483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7942" y="6282104"/>
            <a:ext cx="483427" cy="483427"/>
          </a:xfrm>
          <a:custGeom>
            <a:avLst/>
            <a:gdLst/>
            <a:ahLst/>
            <a:cxnLst/>
            <a:rect l="l" t="t" r="r" b="b"/>
            <a:pathLst>
              <a:path w="483427" h="483427">
                <a:moveTo>
                  <a:pt x="0" y="0"/>
                </a:moveTo>
                <a:lnTo>
                  <a:pt x="483427" y="0"/>
                </a:lnTo>
                <a:lnTo>
                  <a:pt x="483427" y="483427"/>
                </a:lnTo>
                <a:lnTo>
                  <a:pt x="0" y="48342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5861" y="6889356"/>
            <a:ext cx="492652" cy="492652"/>
          </a:xfrm>
          <a:custGeom>
            <a:avLst/>
            <a:gdLst/>
            <a:ahLst/>
            <a:cxnLst/>
            <a:rect l="l" t="t" r="r" b="b"/>
            <a:pathLst>
              <a:path w="492652" h="492652">
                <a:moveTo>
                  <a:pt x="0" y="0"/>
                </a:moveTo>
                <a:lnTo>
                  <a:pt x="492652" y="0"/>
                </a:lnTo>
                <a:lnTo>
                  <a:pt x="492652" y="492652"/>
                </a:lnTo>
                <a:lnTo>
                  <a:pt x="0" y="49265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0467" y="7534408"/>
            <a:ext cx="435964" cy="435964"/>
          </a:xfrm>
          <a:custGeom>
            <a:avLst/>
            <a:gdLst/>
            <a:ahLst/>
            <a:cxnLst/>
            <a:rect l="l" t="t" r="r" b="b"/>
            <a:pathLst>
              <a:path w="435964" h="435964">
                <a:moveTo>
                  <a:pt x="0" y="0"/>
                </a:moveTo>
                <a:lnTo>
                  <a:pt x="435965" y="0"/>
                </a:lnTo>
                <a:lnTo>
                  <a:pt x="435965" y="435964"/>
                </a:lnTo>
                <a:lnTo>
                  <a:pt x="0" y="43596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9175" y="8142162"/>
            <a:ext cx="488498" cy="344613"/>
          </a:xfrm>
          <a:custGeom>
            <a:avLst/>
            <a:gdLst/>
            <a:ahLst/>
            <a:cxnLst/>
            <a:rect l="l" t="t" r="r" b="b"/>
            <a:pathLst>
              <a:path w="488498" h="344613">
                <a:moveTo>
                  <a:pt x="0" y="0"/>
                </a:moveTo>
                <a:lnTo>
                  <a:pt x="488498" y="0"/>
                </a:lnTo>
                <a:lnTo>
                  <a:pt x="488498" y="344613"/>
                </a:lnTo>
                <a:lnTo>
                  <a:pt x="0" y="34461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81445" y="1893570"/>
            <a:ext cx="9571315" cy="296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4"/>
              </a:lnSpc>
            </a:pPr>
            <a:r>
              <a:rPr lang="en-US" sz="5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Neue Lehrgänge? </a:t>
            </a:r>
          </a:p>
          <a:p>
            <a:pPr algn="l">
              <a:lnSpc>
                <a:spcPts val="5994"/>
              </a:lnSpc>
            </a:pPr>
            <a:r>
              <a:rPr lang="en-US" sz="5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Fortbildungen? Veranstaltungen?</a:t>
            </a:r>
          </a:p>
          <a:p>
            <a:pPr algn="l">
              <a:lnSpc>
                <a:spcPts val="3552"/>
              </a:lnSpc>
            </a:pPr>
            <a:endParaRPr lang="en-US" sz="54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552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Gerne könnt Ihr Euch bei Wünschen und Ideen an die </a:t>
            </a: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DWJ-Bundesgeschäftsstelle</a:t>
            </a: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wenden.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06820" y="4998720"/>
            <a:ext cx="13138026" cy="357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0"/>
              </a:lnSpc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Deutsche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Wanderjugend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| </a:t>
            </a:r>
            <a:r>
              <a:rPr lang="en-US" sz="30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Querallee</a:t>
            </a: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41 | 34119 Kassel</a:t>
            </a:r>
          </a:p>
          <a:p>
            <a:pPr algn="l">
              <a:lnSpc>
                <a:spcPts val="4710"/>
              </a:lnSpc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Tel: 0561 400498-0 | Fax: 0561 400498-7</a:t>
            </a:r>
          </a:p>
          <a:p>
            <a:pPr algn="l">
              <a:lnSpc>
                <a:spcPts val="4710"/>
              </a:lnSpc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Info@wanderjugend.de |  www.wanderjugend.de</a:t>
            </a:r>
          </a:p>
          <a:p>
            <a:pPr algn="l">
              <a:lnSpc>
                <a:spcPts val="4710"/>
              </a:lnSpc>
            </a:pPr>
            <a:r>
              <a:rPr lang="en-US" sz="3000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@Deutsche </a:t>
            </a:r>
            <a:r>
              <a:rPr lang="en-US" sz="3000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Wanderjugend</a:t>
            </a:r>
            <a:endParaRPr lang="en-US" sz="3000" i="1" dirty="0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l">
              <a:lnSpc>
                <a:spcPts val="4710"/>
              </a:lnSpc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@</a:t>
            </a:r>
            <a:r>
              <a:rPr lang="en-US" sz="3000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wanderjugend</a:t>
            </a:r>
            <a:endParaRPr lang="en-US" sz="3000" i="1" dirty="0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l">
              <a:lnSpc>
                <a:spcPts val="4710"/>
              </a:lnSpc>
            </a:pPr>
            <a:r>
              <a:rPr lang="en-US" sz="3000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DeutscheWanderjugend</a:t>
            </a:r>
            <a:endParaRPr lang="en-US" sz="3000" i="1" dirty="0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Wünsche und Ideen </a:t>
            </a:r>
            <a:r>
              <a:rPr lang="en-US" sz="5400" i="1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Jahresprogramm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81080993-3958-44F5-A745-1C018B50DA45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78B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158177" y="2854523"/>
            <a:ext cx="10118038" cy="5013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Werdet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Teil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der DWJ-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Freundschaftsbörse</a:t>
            </a:r>
            <a:endParaRPr lang="en-US" sz="3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840"/>
              </a:lnSpc>
            </a:pPr>
            <a:endParaRPr lang="en-US" sz="3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84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Kerngedanke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bestehende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Ortsgruppen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vernetzen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Begegnungen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/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Partnerschaften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ermöglichen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(z. B.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über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Teilen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von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Ressourcen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</a:t>
            </a: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348605" y="3048226"/>
            <a:ext cx="5891708" cy="4190545"/>
            <a:chOff x="0" y="0"/>
            <a:chExt cx="7855611" cy="55873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55585" cy="5587365"/>
            </a:xfrm>
            <a:custGeom>
              <a:avLst/>
              <a:gdLst/>
              <a:ahLst/>
              <a:cxnLst/>
              <a:rect l="l" t="t" r="r" b="b"/>
              <a:pathLst>
                <a:path w="7855585" h="5587365">
                  <a:moveTo>
                    <a:pt x="0" y="0"/>
                  </a:moveTo>
                  <a:lnTo>
                    <a:pt x="7855585" y="0"/>
                  </a:lnTo>
                  <a:lnTo>
                    <a:pt x="7855585" y="5587365"/>
                  </a:lnTo>
                  <a:lnTo>
                    <a:pt x="0" y="5587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72032" y="5665470"/>
            <a:ext cx="8961120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Ihr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habt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Fragen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zum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Projekt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  <a:p>
            <a:pPr algn="l">
              <a:lnSpc>
                <a:spcPts val="3840"/>
              </a:lnSpc>
            </a:pPr>
            <a:endParaRPr lang="en-US" sz="3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840"/>
              </a:lnSpc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E-Mail: </a:t>
            </a:r>
            <a:r>
              <a:rPr lang="en-US" sz="3200" dirty="0">
                <a:solidFill>
                  <a:srgbClr val="78BC8B"/>
                </a:solidFill>
                <a:latin typeface="Calibri (MS)"/>
                <a:ea typeface="Calibri (MS)"/>
                <a:cs typeface="Calibri (MS)"/>
                <a:sym typeface="Calibri (MS)"/>
              </a:rPr>
              <a:t>freundschaftsboerse@wanderjugend.de</a:t>
            </a:r>
            <a:endParaRPr lang="en-US" sz="3200" dirty="0">
              <a:solidFill>
                <a:srgbClr val="78BC8B"/>
              </a:solidFill>
              <a:latin typeface="Calibri (MS)"/>
              <a:ea typeface="Calibri (MS)"/>
              <a:cs typeface="Calibri (MS)"/>
              <a:sym typeface="Calibri (MS)"/>
              <a:hlinkClick r:id="rId5" tooltip="https://wanderjugend.de/deutsche-wanderjugend/mitmachen/freundschaftsboers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3840"/>
              </a:lnSpc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Telefon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0561 400 498-8</a:t>
            </a:r>
          </a:p>
        </p:txBody>
      </p:sp>
      <p:sp>
        <p:nvSpPr>
          <p:cNvPr id="9" name="Freeform 9" descr="Informationen"/>
          <p:cNvSpPr/>
          <p:nvPr/>
        </p:nvSpPr>
        <p:spPr>
          <a:xfrm>
            <a:off x="338195" y="5620303"/>
            <a:ext cx="742397" cy="742397"/>
          </a:xfrm>
          <a:custGeom>
            <a:avLst/>
            <a:gdLst/>
            <a:ahLst/>
            <a:cxnLst/>
            <a:rect l="l" t="t" r="r" b="b"/>
            <a:pathLst>
              <a:path w="742397" h="742397">
                <a:moveTo>
                  <a:pt x="0" y="0"/>
                </a:moveTo>
                <a:lnTo>
                  <a:pt x="742397" y="0"/>
                </a:lnTo>
                <a:lnTo>
                  <a:pt x="742397" y="742397"/>
                </a:lnTo>
                <a:lnTo>
                  <a:pt x="0" y="7423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DWJ-Freunschaftsbörse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67D5302-B316-4E73-92CD-282D7ACC1B6F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ED9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/>
          <p:nvPr/>
        </p:nvGrpSpPr>
        <p:grpSpPr>
          <a:xfrm>
            <a:off x="13015169" y="7635564"/>
            <a:ext cx="4459176" cy="1081088"/>
            <a:chOff x="0" y="0"/>
            <a:chExt cx="5945568" cy="14414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45632" cy="1441450"/>
            </a:xfrm>
            <a:custGeom>
              <a:avLst/>
              <a:gdLst/>
              <a:ahLst/>
              <a:cxnLst/>
              <a:rect l="l" t="t" r="r" b="b"/>
              <a:pathLst>
                <a:path w="5945632" h="1441450">
                  <a:moveTo>
                    <a:pt x="0" y="240284"/>
                  </a:moveTo>
                  <a:cubicBezTo>
                    <a:pt x="0" y="107569"/>
                    <a:pt x="107569" y="0"/>
                    <a:pt x="240284" y="0"/>
                  </a:cubicBezTo>
                  <a:lnTo>
                    <a:pt x="5705348" y="0"/>
                  </a:lnTo>
                  <a:cubicBezTo>
                    <a:pt x="5838063" y="0"/>
                    <a:pt x="5945632" y="107569"/>
                    <a:pt x="5945632" y="240284"/>
                  </a:cubicBezTo>
                  <a:lnTo>
                    <a:pt x="5945632" y="1201166"/>
                  </a:lnTo>
                  <a:cubicBezTo>
                    <a:pt x="5945632" y="1333881"/>
                    <a:pt x="5838063" y="1441450"/>
                    <a:pt x="5705348" y="1441450"/>
                  </a:cubicBezTo>
                  <a:lnTo>
                    <a:pt x="240284" y="1441450"/>
                  </a:lnTo>
                  <a:cubicBezTo>
                    <a:pt x="107569" y="1441450"/>
                    <a:pt x="0" y="1333881"/>
                    <a:pt x="0" y="1201166"/>
                  </a:cubicBezTo>
                  <a:close/>
                </a:path>
              </a:pathLst>
            </a:custGeom>
            <a:solidFill>
              <a:srgbClr val="ED9A0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29085" y="2535479"/>
            <a:ext cx="11854338" cy="4182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Werde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Teil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unseres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Kompetenzteams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Inklusion</a:t>
            </a:r>
            <a:endParaRPr lang="en-US" sz="3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840"/>
              </a:lnSpc>
            </a:pPr>
            <a:endParaRPr lang="en-US" sz="3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84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Kerngedanke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Das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Kompetenzteam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steht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allen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Menschen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mit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3840"/>
              </a:lnSpc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und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ohne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Behinderung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offen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die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sich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für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Inklusion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 der DWJ</a:t>
            </a:r>
          </a:p>
          <a:p>
            <a:pPr algn="l">
              <a:lnSpc>
                <a:spcPts val="3840"/>
              </a:lnSpc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einsetzen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wollen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8" name="Freeform 8" descr="Informationen"/>
          <p:cNvSpPr/>
          <p:nvPr/>
        </p:nvSpPr>
        <p:spPr>
          <a:xfrm>
            <a:off x="338195" y="5448300"/>
            <a:ext cx="742397" cy="742397"/>
          </a:xfrm>
          <a:custGeom>
            <a:avLst/>
            <a:gdLst/>
            <a:ahLst/>
            <a:cxnLst/>
            <a:rect l="l" t="t" r="r" b="b"/>
            <a:pathLst>
              <a:path w="742397" h="742397">
                <a:moveTo>
                  <a:pt x="0" y="0"/>
                </a:moveTo>
                <a:lnTo>
                  <a:pt x="742397" y="0"/>
                </a:lnTo>
                <a:lnTo>
                  <a:pt x="742397" y="742397"/>
                </a:lnTo>
                <a:lnTo>
                  <a:pt x="0" y="742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983423" y="3127742"/>
            <a:ext cx="4459176" cy="4298216"/>
            <a:chOff x="0" y="0"/>
            <a:chExt cx="5945568" cy="57309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45505" cy="5731002"/>
            </a:xfrm>
            <a:custGeom>
              <a:avLst/>
              <a:gdLst/>
              <a:ahLst/>
              <a:cxnLst/>
              <a:rect l="l" t="t" r="r" b="b"/>
              <a:pathLst>
                <a:path w="5945505" h="5731002">
                  <a:moveTo>
                    <a:pt x="0" y="0"/>
                  </a:moveTo>
                  <a:lnTo>
                    <a:pt x="5945505" y="0"/>
                  </a:lnTo>
                  <a:lnTo>
                    <a:pt x="5945505" y="5731002"/>
                  </a:lnTo>
                  <a:lnTo>
                    <a:pt x="0" y="5731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3945388" y="610196"/>
            <a:ext cx="2535246" cy="2329258"/>
          </a:xfrm>
          <a:custGeom>
            <a:avLst/>
            <a:gdLst/>
            <a:ahLst/>
            <a:cxnLst/>
            <a:rect l="l" t="t" r="r" b="b"/>
            <a:pathLst>
              <a:path w="2535246" h="2329258">
                <a:moveTo>
                  <a:pt x="0" y="0"/>
                </a:moveTo>
                <a:lnTo>
                  <a:pt x="2535246" y="0"/>
                </a:lnTo>
                <a:lnTo>
                  <a:pt x="2535246" y="2329258"/>
                </a:lnTo>
                <a:lnTo>
                  <a:pt x="0" y="232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72032" y="5530816"/>
            <a:ext cx="896112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Weitere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Infos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</a:t>
            </a:r>
          </a:p>
          <a:p>
            <a:pPr algn="l">
              <a:lnSpc>
                <a:spcPts val="3840"/>
              </a:lnSpc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E-Mail: </a:t>
            </a:r>
            <a:r>
              <a:rPr lang="en-US" sz="3200" dirty="0">
                <a:solidFill>
                  <a:srgbClr val="ED9A03"/>
                </a:solidFill>
                <a:latin typeface="Calibri (MS)"/>
                <a:ea typeface="Calibri (MS)"/>
                <a:cs typeface="Calibri (MS)"/>
                <a:sym typeface="Calibri (MS)"/>
              </a:rPr>
              <a:t>maike.Gillwaldt@wanderjugend.de</a:t>
            </a:r>
          </a:p>
          <a:p>
            <a:pPr algn="l">
              <a:lnSpc>
                <a:spcPts val="3840"/>
              </a:lnSpc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Telefon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0561 400 498-0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39672" y="7697149"/>
            <a:ext cx="4010169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Maike (Gillwaldt)</a:t>
            </a:r>
          </a:p>
          <a:p>
            <a:pPr algn="ctr">
              <a:lnSpc>
                <a:spcPts val="3359"/>
              </a:lnSpc>
            </a:pPr>
            <a:r>
              <a:rPr lang="en-US" sz="2799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Fachwartin für Inklusion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Kompetenzteam Inklusion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6200" y="3580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928AAEC-46A8-494E-B6EA-1DD6B43671C7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1B9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/>
          <p:nvPr/>
        </p:nvGrpSpPr>
        <p:grpSpPr>
          <a:xfrm>
            <a:off x="12914601" y="7741230"/>
            <a:ext cx="4459176" cy="1081088"/>
            <a:chOff x="0" y="0"/>
            <a:chExt cx="5945568" cy="14414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45632" cy="1441450"/>
            </a:xfrm>
            <a:custGeom>
              <a:avLst/>
              <a:gdLst/>
              <a:ahLst/>
              <a:cxnLst/>
              <a:rect l="l" t="t" r="r" b="b"/>
              <a:pathLst>
                <a:path w="5945632" h="1441450">
                  <a:moveTo>
                    <a:pt x="0" y="240284"/>
                  </a:moveTo>
                  <a:cubicBezTo>
                    <a:pt x="0" y="107569"/>
                    <a:pt x="107569" y="0"/>
                    <a:pt x="240284" y="0"/>
                  </a:cubicBezTo>
                  <a:lnTo>
                    <a:pt x="5705348" y="0"/>
                  </a:lnTo>
                  <a:cubicBezTo>
                    <a:pt x="5838063" y="0"/>
                    <a:pt x="5945632" y="107569"/>
                    <a:pt x="5945632" y="240284"/>
                  </a:cubicBezTo>
                  <a:lnTo>
                    <a:pt x="5945632" y="1201166"/>
                  </a:lnTo>
                  <a:cubicBezTo>
                    <a:pt x="5945632" y="1333881"/>
                    <a:pt x="5838063" y="1441450"/>
                    <a:pt x="5705348" y="1441450"/>
                  </a:cubicBezTo>
                  <a:lnTo>
                    <a:pt x="240284" y="1441450"/>
                  </a:lnTo>
                  <a:cubicBezTo>
                    <a:pt x="107569" y="1441450"/>
                    <a:pt x="0" y="1333881"/>
                    <a:pt x="0" y="1201166"/>
                  </a:cubicBezTo>
                  <a:close/>
                </a:path>
              </a:pathLst>
            </a:custGeom>
            <a:solidFill>
              <a:srgbClr val="1B9C4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279702" y="188096"/>
            <a:ext cx="3783526" cy="3783526"/>
            <a:chOff x="0" y="0"/>
            <a:chExt cx="5231935" cy="52319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31892" cy="5231892"/>
            </a:xfrm>
            <a:custGeom>
              <a:avLst/>
              <a:gdLst/>
              <a:ahLst/>
              <a:cxnLst/>
              <a:rect l="l" t="t" r="r" b="b"/>
              <a:pathLst>
                <a:path w="5231892" h="5231892">
                  <a:moveTo>
                    <a:pt x="0" y="0"/>
                  </a:moveTo>
                  <a:lnTo>
                    <a:pt x="5231892" y="0"/>
                  </a:lnTo>
                  <a:lnTo>
                    <a:pt x="5231892" y="5231892"/>
                  </a:lnTo>
                  <a:lnTo>
                    <a:pt x="0" y="5231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89237" y="2204574"/>
            <a:ext cx="10654123" cy="288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Aktuelle Projekte</a:t>
            </a:r>
          </a:p>
          <a:p>
            <a:pPr algn="l">
              <a:lnSpc>
                <a:spcPts val="3840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Überarbeitung der DWJ-Nachhaltigkeitserklärung</a:t>
            </a: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Lehrgänge: FAIRfressen u. a. </a:t>
            </a: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Kolumne “Bildung für nachhaltige Entwicklung” (BNE) in unserer WALK &amp; more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9741" y="5675357"/>
            <a:ext cx="896112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Weitere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Infos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und </a:t>
            </a:r>
            <a:r>
              <a:rPr lang="en-US" sz="3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Kontakt</a:t>
            </a:r>
            <a:r>
              <a:rPr lang="en-US" sz="3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</a:t>
            </a:r>
          </a:p>
          <a:p>
            <a:pPr algn="l">
              <a:lnSpc>
                <a:spcPts val="3840"/>
              </a:lnSpc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E-Mail: </a:t>
            </a:r>
            <a:r>
              <a:rPr lang="en-US" sz="3200" dirty="0">
                <a:solidFill>
                  <a:srgbClr val="1B9C40"/>
                </a:solidFill>
                <a:latin typeface="Calibri (MS)"/>
                <a:ea typeface="Calibri (MS)"/>
                <a:cs typeface="Calibri (MS)"/>
                <a:sym typeface="Calibri (MS)"/>
              </a:rPr>
              <a:t>tobias.dettinger@wanderjugend.de</a:t>
            </a:r>
          </a:p>
          <a:p>
            <a:pPr algn="l">
              <a:lnSpc>
                <a:spcPts val="3840"/>
              </a:lnSpc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Telefon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0561 400 498-0</a:t>
            </a:r>
          </a:p>
        </p:txBody>
      </p:sp>
      <p:sp>
        <p:nvSpPr>
          <p:cNvPr id="11" name="Freeform 11" descr="Informationen"/>
          <p:cNvSpPr/>
          <p:nvPr/>
        </p:nvSpPr>
        <p:spPr>
          <a:xfrm>
            <a:off x="334528" y="5537507"/>
            <a:ext cx="742397" cy="742397"/>
          </a:xfrm>
          <a:custGeom>
            <a:avLst/>
            <a:gdLst/>
            <a:ahLst/>
            <a:cxnLst/>
            <a:rect l="l" t="t" r="r" b="b"/>
            <a:pathLst>
              <a:path w="742397" h="742397">
                <a:moveTo>
                  <a:pt x="0" y="0"/>
                </a:moveTo>
                <a:lnTo>
                  <a:pt x="742397" y="0"/>
                </a:lnTo>
                <a:lnTo>
                  <a:pt x="742397" y="742397"/>
                </a:lnTo>
                <a:lnTo>
                  <a:pt x="0" y="7423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876609" y="3228641"/>
            <a:ext cx="4535160" cy="4282961"/>
            <a:chOff x="0" y="0"/>
            <a:chExt cx="6046880" cy="57106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46851" cy="5710555"/>
            </a:xfrm>
            <a:custGeom>
              <a:avLst/>
              <a:gdLst/>
              <a:ahLst/>
              <a:cxnLst/>
              <a:rect l="l" t="t" r="r" b="b"/>
              <a:pathLst>
                <a:path w="6046851" h="5710555">
                  <a:moveTo>
                    <a:pt x="0" y="0"/>
                  </a:moveTo>
                  <a:lnTo>
                    <a:pt x="6046851" y="0"/>
                  </a:lnTo>
                  <a:lnTo>
                    <a:pt x="6046851" y="5710555"/>
                  </a:lnTo>
                  <a:lnTo>
                    <a:pt x="0" y="5710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3139105" y="7815049"/>
            <a:ext cx="4010169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Tobias Dettinger</a:t>
            </a:r>
          </a:p>
          <a:p>
            <a:pPr algn="ctr">
              <a:lnSpc>
                <a:spcPts val="3359"/>
              </a:lnSpc>
            </a:pPr>
            <a:r>
              <a:rPr lang="en-US" sz="2799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Arbeitskreis Nachhaltigkeit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Arbeitskreis Nachhaltigkeit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ECDDF00-6466-481B-9900-895DB4E459FE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853440" y="1849219"/>
            <a:ext cx="11551920" cy="658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endParaRPr/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Wir sind Träger für Jugendwerke (z. B. Deutsch-Französisches-Jugendwerk)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Für Internationale Begegnungen gibt es spezielle Fördermittel, die Ihr beim Bundesverband abrufen könnt. </a:t>
            </a: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Antragsfrist: 31.12. 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 Interesse und für weitere Informationen kann gerne die Bundesgeschäftsstelle der DWJ kontaktiert werden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ctr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24055" y="2748172"/>
            <a:ext cx="3935245" cy="4114800"/>
          </a:xfrm>
          <a:custGeom>
            <a:avLst/>
            <a:gdLst/>
            <a:ahLst/>
            <a:cxnLst/>
            <a:rect l="l" t="t" r="r" b="b"/>
            <a:pathLst>
              <a:path w="3935245" h="4114800">
                <a:moveTo>
                  <a:pt x="0" y="0"/>
                </a:moveTo>
                <a:lnTo>
                  <a:pt x="3935245" y="0"/>
                </a:lnTo>
                <a:lnTo>
                  <a:pt x="3935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Fördermittel: Internationale Begegnungen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1B38B1D-AD1A-4E50-874C-A5849A3A19CB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2A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192000" y="1943100"/>
            <a:ext cx="6096000" cy="6096000"/>
            <a:chOff x="0" y="0"/>
            <a:chExt cx="8128000" cy="8128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53440" y="1849219"/>
            <a:ext cx="11551920" cy="718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endParaRPr dirty="0"/>
          </a:p>
          <a:p>
            <a:pPr algn="l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Von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Haltung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für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Vielfalt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und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Demokratie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bis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zu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unserem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Beschluss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zum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freiwilligen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Tempolimit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</a:t>
            </a:r>
          </a:p>
          <a:p>
            <a:pPr algn="l">
              <a:lnSpc>
                <a:spcPts val="4320"/>
              </a:lnSpc>
            </a:pP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320"/>
              </a:lnSpc>
            </a:pP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Alle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unsere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Positionen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und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Beschlüsse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findet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Ihr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gesammelt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auf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unserer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Webseite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zum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Teilen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Euren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Gruppen: </a:t>
            </a:r>
          </a:p>
          <a:p>
            <a:pPr algn="l">
              <a:lnSpc>
                <a:spcPts val="4320"/>
              </a:lnSpc>
            </a:pP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320"/>
              </a:lnSpc>
            </a:pPr>
            <a:r>
              <a:rPr lang="en-US" sz="3600" u="sng" dirty="0">
                <a:solidFill>
                  <a:srgbClr val="02A6A3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wanderjugend.de/position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https://wanderjugend.de/positionen</a:t>
            </a:r>
          </a:p>
          <a:p>
            <a:pPr algn="l">
              <a:lnSpc>
                <a:spcPts val="4320"/>
              </a:lnSpc>
            </a:pPr>
            <a:endParaRPr lang="en-US" sz="3600" u="sng" dirty="0">
              <a:solidFill>
                <a:srgbClr val="009C97"/>
              </a:solidFill>
              <a:latin typeface="Calibri (MS)"/>
              <a:ea typeface="Calibri (MS)"/>
              <a:cs typeface="Calibri (MS)"/>
              <a:sym typeface="Calibri (MS)"/>
              <a:hlinkClick r:id="rId5" tooltip="https://wanderjugend.de/positione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4320"/>
              </a:lnSpc>
            </a:pPr>
            <a:endParaRPr lang="en-US" sz="3600" u="sng" dirty="0">
              <a:solidFill>
                <a:srgbClr val="009C97"/>
              </a:solidFill>
              <a:latin typeface="Calibri (MS)"/>
              <a:ea typeface="Calibri (MS)"/>
              <a:cs typeface="Calibri (MS)"/>
              <a:sym typeface="Calibri (MS)"/>
              <a:hlinkClick r:id="rId5" tooltip="https://wanderjugend.de/positione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4800"/>
              </a:lnSpc>
            </a:pPr>
            <a:r>
              <a:rPr lang="en-US" sz="4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</a:p>
          <a:p>
            <a:pPr algn="l">
              <a:lnSpc>
                <a:spcPts val="4320"/>
              </a:lnSpc>
            </a:pPr>
            <a:endParaRPr lang="en-US" sz="40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320"/>
              </a:lnSpc>
            </a:pPr>
            <a:endParaRPr lang="en-US" sz="40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Positionen und Beschlüsse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F04C70F-7F2E-474C-9760-0E1C82F87EB4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B70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9585" y="1877695"/>
            <a:ext cx="10561320" cy="782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u="sng" dirty="0">
                <a:solidFill>
                  <a:srgbClr val="B70479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wanderjugend.de/verteilmater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https://wanderjugend.de/verteilmaterial</a:t>
            </a:r>
          </a:p>
          <a:p>
            <a:pPr algn="l">
              <a:lnSpc>
                <a:spcPts val="3840"/>
              </a:lnSpc>
            </a:pPr>
            <a:endParaRPr lang="en-US" sz="3200" u="sng" dirty="0">
              <a:solidFill>
                <a:srgbClr val="B70479"/>
              </a:solidFill>
              <a:latin typeface="Calibri (MS)"/>
              <a:ea typeface="Calibri (MS)"/>
              <a:cs typeface="Calibri (MS)"/>
              <a:sym typeface="Calibri (MS)"/>
              <a:hlinkClick r:id="rId4" tooltip="https://wanderjugend.de/verteilmateria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3840"/>
              </a:lnSpc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der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Bundesgeschäftsstelle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bekommt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Ihr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kostenlos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</a:t>
            </a: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Selbstdarstellungspostkarten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Wandkalender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F.S.M.-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Materialien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Geocachingbroschüren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Jahresprogramm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auf|tour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Diverse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Ausgaben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WALK &amp; more</a:t>
            </a: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Aufkleber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Markierungsmaterial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Jugendwanderwege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Outdoor-Kids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Urkunden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und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Abzeichen</a:t>
            </a: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Werbematerial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zum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Bundeswettbewerb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Jugend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wandert</a:t>
            </a: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”</a:t>
            </a:r>
          </a:p>
          <a:p>
            <a:pPr marL="386080" lvl="1" indent="-193040"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86080" lvl="1" indent="-193040" algn="l">
              <a:lnSpc>
                <a:spcPts val="3840"/>
              </a:lnSpc>
            </a:pPr>
            <a:endParaRPr lang="en-US" sz="32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6" name="Freeform 6"/>
          <p:cNvSpPr/>
          <p:nvPr/>
        </p:nvSpPr>
        <p:spPr>
          <a:xfrm rot="700543">
            <a:off x="13617062" y="2120669"/>
            <a:ext cx="3995274" cy="5647030"/>
          </a:xfrm>
          <a:custGeom>
            <a:avLst/>
            <a:gdLst/>
            <a:ahLst/>
            <a:cxnLst/>
            <a:rect l="l" t="t" r="r" b="b"/>
            <a:pathLst>
              <a:path w="3995274" h="5647030">
                <a:moveTo>
                  <a:pt x="0" y="0"/>
                </a:moveTo>
                <a:lnTo>
                  <a:pt x="3995274" y="0"/>
                </a:lnTo>
                <a:lnTo>
                  <a:pt x="3995274" y="5647030"/>
                </a:lnTo>
                <a:lnTo>
                  <a:pt x="0" y="5647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28366">
            <a:off x="12860825" y="3726922"/>
            <a:ext cx="2387197" cy="4970891"/>
          </a:xfrm>
          <a:custGeom>
            <a:avLst/>
            <a:gdLst/>
            <a:ahLst/>
            <a:cxnLst/>
            <a:rect l="l" t="t" r="r" b="b"/>
            <a:pathLst>
              <a:path w="2387197" h="4970891">
                <a:moveTo>
                  <a:pt x="0" y="0"/>
                </a:moveTo>
                <a:lnTo>
                  <a:pt x="2387197" y="0"/>
                </a:lnTo>
                <a:lnTo>
                  <a:pt x="2387197" y="4970891"/>
                </a:lnTo>
                <a:lnTo>
                  <a:pt x="0" y="497089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819" r="-69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224816" y="263759"/>
            <a:ext cx="2094390" cy="2453165"/>
          </a:xfrm>
          <a:custGeom>
            <a:avLst/>
            <a:gdLst/>
            <a:ahLst/>
            <a:cxnLst/>
            <a:rect l="l" t="t" r="r" b="b"/>
            <a:pathLst>
              <a:path w="2094390" h="2453165">
                <a:moveTo>
                  <a:pt x="0" y="0"/>
                </a:moveTo>
                <a:lnTo>
                  <a:pt x="2094390" y="0"/>
                </a:lnTo>
                <a:lnTo>
                  <a:pt x="2094390" y="2453165"/>
                </a:lnTo>
                <a:lnTo>
                  <a:pt x="0" y="245316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Druckmaterialien</a:t>
            </a:r>
            <a:r>
              <a:rPr lang="en-US" sz="5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zum</a:t>
            </a:r>
            <a:r>
              <a:rPr lang="en-US" sz="54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Verteilen</a:t>
            </a:r>
            <a:endParaRPr lang="en-US" sz="54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B4E5910-3C76-49CB-B218-BDCABCFE8817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9443" y="2324071"/>
            <a:ext cx="9358187" cy="6035814"/>
          </a:xfrm>
          <a:custGeom>
            <a:avLst/>
            <a:gdLst/>
            <a:ahLst/>
            <a:cxnLst/>
            <a:rect l="l" t="t" r="r" b="b"/>
            <a:pathLst>
              <a:path w="9358187" h="6035814">
                <a:moveTo>
                  <a:pt x="0" y="0"/>
                </a:moveTo>
                <a:lnTo>
                  <a:pt x="9358187" y="0"/>
                </a:lnTo>
                <a:lnTo>
                  <a:pt x="9358187" y="6035814"/>
                </a:lnTo>
                <a:lnTo>
                  <a:pt x="0" y="603581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5021" r="-13785" b="-353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2646" y="1679479"/>
            <a:ext cx="4897860" cy="489786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5193806" flipH="1">
            <a:off x="10073550" y="901332"/>
            <a:ext cx="993735" cy="3267075"/>
          </a:xfrm>
          <a:custGeom>
            <a:avLst/>
            <a:gdLst/>
            <a:ahLst/>
            <a:cxnLst/>
            <a:rect l="l" t="t" r="r" b="b"/>
            <a:pathLst>
              <a:path w="993735" h="3267075">
                <a:moveTo>
                  <a:pt x="993735" y="0"/>
                </a:moveTo>
                <a:lnTo>
                  <a:pt x="0" y="0"/>
                </a:lnTo>
                <a:lnTo>
                  <a:pt x="0" y="3267075"/>
                </a:lnTo>
                <a:lnTo>
                  <a:pt x="993735" y="3267075"/>
                </a:lnTo>
                <a:lnTo>
                  <a:pt x="99373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83972" y="6481993"/>
            <a:ext cx="4979923" cy="2776307"/>
          </a:xfrm>
          <a:custGeom>
            <a:avLst/>
            <a:gdLst/>
            <a:ahLst/>
            <a:cxnLst/>
            <a:rect l="l" t="t" r="r" b="b"/>
            <a:pathLst>
              <a:path w="4979923" h="2776307">
                <a:moveTo>
                  <a:pt x="0" y="0"/>
                </a:moveTo>
                <a:lnTo>
                  <a:pt x="4979923" y="0"/>
                </a:lnTo>
                <a:lnTo>
                  <a:pt x="4979923" y="2776307"/>
                </a:lnTo>
                <a:lnTo>
                  <a:pt x="0" y="27763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Ausleihmaterial</a:t>
            </a:r>
            <a:endParaRPr lang="en-US" sz="54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0961EFB3-8B54-4627-82A0-E156DA155854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38740"/>
              </p:ext>
            </p:extLst>
          </p:nvPr>
        </p:nvGraphicFramePr>
        <p:xfrm>
          <a:off x="809443" y="2549062"/>
          <a:ext cx="15887700" cy="5261304"/>
        </p:xfrm>
        <a:graphic>
          <a:graphicData uri="http://schemas.openxmlformats.org/drawingml/2006/table">
            <a:tbl>
              <a:tblPr/>
              <a:tblGrid>
                <a:gridCol w="2148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2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0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0054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 dirty="0" err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Beiratsmitglied</a:t>
                      </a:r>
                      <a:endParaRPr lang="en-US" sz="1100" dirty="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Funktion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 dirty="0" err="1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Themen</a:t>
                      </a:r>
                      <a:endParaRPr lang="en-US" sz="1100" dirty="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b="1" dirty="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E-Mail</a:t>
                      </a:r>
                      <a:endParaRPr lang="en-US" sz="1100" dirty="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054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Kevin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Bundesvorsitzender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Außenvertretung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5" tooltip="mailto:kevin.mendl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kevin.mendl@wanderjugend.de</a:t>
                      </a:r>
                      <a:endParaRPr lang="en-US" sz="11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640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Sophie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Stellvertretende Bundesvorsitzende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Großveranstaltungen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6" tooltip="mailto:sophie.neckel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sophie.neckel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</a:rPr>
                        <a:t>@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6" tooltip="mailto:sophie.neckel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wanderjugend.de</a:t>
                      </a:r>
                      <a:endParaRPr lang="en-US" sz="11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054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Robert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Finanzverwalter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Finanzen und Werbemittel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7" tooltip="mailto:robert.becker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robert.becker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</a:rPr>
                        <a:t>@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7" tooltip="mailto:robert.becker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wanderjugend.de</a:t>
                      </a:r>
                      <a:endParaRPr lang="en-US" sz="11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931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Amélie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Beisitzerin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Social-Media und geschlechtliche Vielfalt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8" tooltip="mailto:amelie.wuest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amelie.wuest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</a:rPr>
                        <a:t>@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8" tooltip="mailto:amelie.wuest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wanderjugend.de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endParaRPr lang="en-US" sz="11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931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Tobi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Beisitzer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Nachhaltigkeit und Naturschutz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9" tooltip="mailto:tobias.dettinger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tobias.dettinger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</a:rPr>
                        <a:t>@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9" tooltip="mailto:tobias.dettinger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wanderjugend.de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endParaRPr lang="en-US" sz="11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4640"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Jana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C8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Beisitzerin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Außenvertretung, Social-Media, Nachhaltigkeit und Naturschutz</a:t>
                      </a:r>
                      <a:endParaRPr lang="en-US" sz="1100"/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39"/>
                        </a:lnSpc>
                        <a:defRPr/>
                      </a:pP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10" tooltip="mailto:jana.lessenich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jana.lessenich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</a:rPr>
                        <a:t>@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  <a:hlinkClick r:id="rId10" tooltip="mailto:jana.lessenich@wanderjugend.d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wanderjugend.de</a:t>
                      </a:r>
                      <a:r>
                        <a:rPr lang="en-US" sz="2199" u="none" dirty="0">
                          <a:solidFill>
                            <a:schemeClr val="tx1"/>
                          </a:solidFill>
                          <a:latin typeface="+mn-lt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endParaRPr lang="en-US" sz="11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>
                        <a:lnSpc>
                          <a:spcPts val="2639"/>
                        </a:lnSpc>
                      </a:pPr>
                      <a:endParaRPr lang="en-US" sz="11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 rot="514001">
            <a:off x="14609004" y="630798"/>
            <a:ext cx="2493792" cy="2288055"/>
          </a:xfrm>
          <a:custGeom>
            <a:avLst/>
            <a:gdLst/>
            <a:ahLst/>
            <a:cxnLst/>
            <a:rect l="l" t="t" r="r" b="b"/>
            <a:pathLst>
              <a:path w="2493792" h="2288055">
                <a:moveTo>
                  <a:pt x="0" y="0"/>
                </a:moveTo>
                <a:lnTo>
                  <a:pt x="2493793" y="0"/>
                </a:lnTo>
                <a:lnTo>
                  <a:pt x="2493793" y="2288054"/>
                </a:lnTo>
                <a:lnTo>
                  <a:pt x="0" y="2288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Kontakt Bundesjugendbeirat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1060F053-9340-492B-BD2D-DBBF72B7B413}"/>
              </a:ext>
            </a:extLst>
          </p:cNvPr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6CE2202F-B827-4E36-98C4-1600D12BE77C}"/>
                </a:ext>
              </a:extLst>
            </p:cNvPr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43999" y="2091870"/>
            <a:ext cx="8234439" cy="6175829"/>
            <a:chOff x="0" y="0"/>
            <a:chExt cx="10979252" cy="82344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79277" cy="8234426"/>
            </a:xfrm>
            <a:custGeom>
              <a:avLst/>
              <a:gdLst/>
              <a:ahLst/>
              <a:cxnLst/>
              <a:rect l="l" t="t" r="r" b="b"/>
              <a:pathLst>
                <a:path w="10979277" h="8234426">
                  <a:moveTo>
                    <a:pt x="0" y="0"/>
                  </a:moveTo>
                  <a:lnTo>
                    <a:pt x="10979277" y="0"/>
                  </a:lnTo>
                  <a:lnTo>
                    <a:pt x="10979277" y="8234426"/>
                  </a:lnTo>
                  <a:lnTo>
                    <a:pt x="0" y="8234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463040" y="2558832"/>
            <a:ext cx="6979920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20. bis 22. </a:t>
            </a:r>
            <a:r>
              <a:rPr lang="en-US" sz="36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März</a:t>
            </a:r>
            <a:r>
              <a:rPr lang="en-US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2026</a:t>
            </a:r>
          </a:p>
          <a:p>
            <a:pPr algn="l">
              <a:lnSpc>
                <a:spcPts val="432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Wanderheim</a:t>
            </a:r>
            <a:r>
              <a:rPr lang="en-US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Wildemann</a:t>
            </a:r>
            <a:r>
              <a:rPr lang="en-US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/ Harz</a:t>
            </a:r>
          </a:p>
          <a:p>
            <a:pPr algn="l">
              <a:lnSpc>
                <a:spcPts val="4320"/>
              </a:lnSpc>
            </a:pPr>
            <a:endParaRPr lang="en-US" sz="36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Gilt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für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JuLeiCa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und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Führerschein</a:t>
            </a: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Kenntnisse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für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draußen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und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unterwegs</a:t>
            </a: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Erlebnispädagogische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Inhalte</a:t>
            </a: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Spiele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und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Aktionen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für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Gruppenaktionen</a:t>
            </a: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l">
              <a:lnSpc>
                <a:spcPts val="4320"/>
              </a:lnSpc>
            </a:pP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6C579DF9-3FFD-4147-ABE7-B402926F885A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442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 dirty="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Outdoor-</a:t>
            </a:r>
            <a:r>
              <a:rPr lang="en-US" sz="5400" dirty="0" err="1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Erste</a:t>
            </a:r>
            <a:r>
              <a:rPr lang="en-US" sz="5400" dirty="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-</a:t>
            </a:r>
            <a:r>
              <a:rPr lang="en-US" sz="5400" dirty="0" err="1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Hilfe</a:t>
            </a:r>
            <a:endParaRPr lang="en-US" sz="5400" dirty="0">
              <a:solidFill>
                <a:schemeClr val="bg1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27057">
            <a:off x="13883789" y="612960"/>
            <a:ext cx="3950343" cy="2957819"/>
          </a:xfrm>
          <a:custGeom>
            <a:avLst/>
            <a:gdLst/>
            <a:ahLst/>
            <a:cxnLst/>
            <a:rect l="l" t="t" r="r" b="b"/>
            <a:pathLst>
              <a:path w="3950343" h="2957819">
                <a:moveTo>
                  <a:pt x="0" y="0"/>
                </a:moveTo>
                <a:lnTo>
                  <a:pt x="3950343" y="0"/>
                </a:lnTo>
                <a:lnTo>
                  <a:pt x="3950343" y="2957820"/>
                </a:lnTo>
                <a:lnTo>
                  <a:pt x="0" y="2957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78229">
            <a:off x="14302513" y="1504040"/>
            <a:ext cx="3282048" cy="187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Nur noch wenige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Plätze frei!</a:t>
            </a:r>
          </a:p>
          <a:p>
            <a:pPr marL="422275" lvl="1" indent="-211138" algn="ctr">
              <a:lnSpc>
                <a:spcPts val="4200"/>
              </a:lnSpc>
            </a:pPr>
            <a:endParaRPr lang="en-US" sz="3500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6" name="Freeform 16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31DFC6B1-F20B-4643-8140-A83DF162D62A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01200" y="2400300"/>
            <a:ext cx="7696200" cy="5486400"/>
            <a:chOff x="0" y="0"/>
            <a:chExt cx="10261600" cy="7315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261600" cy="7315200"/>
            </a:xfrm>
            <a:custGeom>
              <a:avLst/>
              <a:gdLst/>
              <a:ahLst/>
              <a:cxnLst/>
              <a:rect l="l" t="t" r="r" b="b"/>
              <a:pathLst>
                <a:path w="10261600" h="7315200">
                  <a:moveTo>
                    <a:pt x="0" y="0"/>
                  </a:moveTo>
                  <a:lnTo>
                    <a:pt x="10261600" y="0"/>
                  </a:lnTo>
                  <a:lnTo>
                    <a:pt x="10261600" y="7315200"/>
                  </a:lnTo>
                  <a:lnTo>
                    <a:pt x="0" y="7315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63040" y="2558832"/>
            <a:ext cx="7513320" cy="603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08. bis 10. Mai 2026</a:t>
            </a:r>
          </a:p>
          <a:p>
            <a:pPr algn="l">
              <a:lnSpc>
                <a:spcPts val="432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Freilichtmuseum</a:t>
            </a:r>
            <a:r>
              <a:rPr lang="en-US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Kommern</a:t>
            </a:r>
            <a:r>
              <a:rPr lang="en-US" sz="36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(Eifel)</a:t>
            </a:r>
          </a:p>
          <a:p>
            <a:pPr algn="l">
              <a:lnSpc>
                <a:spcPts val="4320"/>
              </a:lnSpc>
            </a:pPr>
            <a:endParaRPr lang="en-US" sz="36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Einblicke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 das Leben von Honig- und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Wildbienen</a:t>
            </a: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Praktische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Aktionen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 der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Natur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zu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Bienen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-und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Artenschutz</a:t>
            </a: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3883" lvl="1" indent="-216941" algn="l">
              <a:lnSpc>
                <a:spcPts val="432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Tipps und Tricks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für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nachhaltige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Gruppenverpflegung</a:t>
            </a: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Kooperation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mit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der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Deutschen</a:t>
            </a:r>
            <a:r>
              <a:rPr lang="en-U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Schreberjugend</a:t>
            </a:r>
            <a:endParaRPr lang="en-US" sz="3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FAIRfressen: Thema Bienen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7148B74A-E06C-4A74-9CE5-ADADDB0DF37B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503587" y="2548597"/>
            <a:ext cx="8076424" cy="658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23. bis 31. Mai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Startpunkt: Linz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Ziel: Budapest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522 km Fahrradtrekking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Nationalpark Donau-Auen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Wien und Bratislava 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Klöster, Burgen und Römerkastell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UNESCO Weltkulturerbe Wachau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Inklusive Teilnahme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mit Handbike möglich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82483" y="2227412"/>
            <a:ext cx="7776236" cy="5832177"/>
            <a:chOff x="0" y="0"/>
            <a:chExt cx="11582400" cy="8686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82400" cy="8686800"/>
            </a:xfrm>
            <a:custGeom>
              <a:avLst/>
              <a:gdLst/>
              <a:ahLst/>
              <a:cxnLst/>
              <a:rect l="l" t="t" r="r" b="b"/>
              <a:pathLst>
                <a:path w="11582400" h="8686800">
                  <a:moveTo>
                    <a:pt x="0" y="0"/>
                  </a:moveTo>
                  <a:lnTo>
                    <a:pt x="11582400" y="0"/>
                  </a:lnTo>
                  <a:lnTo>
                    <a:pt x="11582400" y="8686800"/>
                  </a:lnTo>
                  <a:lnTo>
                    <a:pt x="0" y="868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Fahrradwanderung: DWJ by Bike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DB699CE-460F-4A67-9CBE-C7FCE3CD4E6A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510665" y="2566987"/>
            <a:ext cx="7528560" cy="49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02. bis 07. Juni 2026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Slowenien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Jugendliche ab 14 Jahren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Rucksacktour mit Zelten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Selbstverpflegung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Vermittlung Grundkenntnisse Orientierung und Wildniscamps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Gemeinsame An- und Abreise im Zug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60906" y="2252530"/>
            <a:ext cx="7709257" cy="5781941"/>
            <a:chOff x="0" y="0"/>
            <a:chExt cx="10279009" cy="77092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78999" cy="7709281"/>
            </a:xfrm>
            <a:custGeom>
              <a:avLst/>
              <a:gdLst/>
              <a:ahLst/>
              <a:cxnLst/>
              <a:rect l="l" t="t" r="r" b="b"/>
              <a:pathLst>
                <a:path w="10278999" h="7709281">
                  <a:moveTo>
                    <a:pt x="0" y="0"/>
                  </a:moveTo>
                  <a:lnTo>
                    <a:pt x="10278999" y="0"/>
                  </a:lnTo>
                  <a:lnTo>
                    <a:pt x="10278999" y="7709281"/>
                  </a:lnTo>
                  <a:lnTo>
                    <a:pt x="0" y="770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Jugendtrekking Slowenien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27057">
            <a:off x="13883789" y="612960"/>
            <a:ext cx="3950343" cy="2957819"/>
          </a:xfrm>
          <a:custGeom>
            <a:avLst/>
            <a:gdLst/>
            <a:ahLst/>
            <a:cxnLst/>
            <a:rect l="l" t="t" r="r" b="b"/>
            <a:pathLst>
              <a:path w="3950343" h="2957819">
                <a:moveTo>
                  <a:pt x="0" y="0"/>
                </a:moveTo>
                <a:lnTo>
                  <a:pt x="3950343" y="0"/>
                </a:lnTo>
                <a:lnTo>
                  <a:pt x="3950343" y="2957820"/>
                </a:lnTo>
                <a:lnTo>
                  <a:pt x="0" y="2957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78229">
            <a:off x="14362763" y="1787129"/>
            <a:ext cx="3282048" cy="134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AUSGEBUCHT!</a:t>
            </a:r>
          </a:p>
          <a:p>
            <a:pPr marL="458469" lvl="1" indent="-229235" algn="ctr">
              <a:lnSpc>
                <a:spcPts val="4559"/>
              </a:lnSpc>
            </a:pPr>
            <a:endParaRPr lang="en-US" sz="3799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6" name="Freeform 16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2A587CE-032C-4D33-AE05-719AE0E13717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677400" y="1792209"/>
            <a:ext cx="6761244" cy="6780291"/>
            <a:chOff x="0" y="0"/>
            <a:chExt cx="9014992" cy="90403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014968" cy="9040368"/>
            </a:xfrm>
            <a:custGeom>
              <a:avLst/>
              <a:gdLst/>
              <a:ahLst/>
              <a:cxnLst/>
              <a:rect l="l" t="t" r="r" b="b"/>
              <a:pathLst>
                <a:path w="9014968" h="9040368">
                  <a:moveTo>
                    <a:pt x="0" y="0"/>
                  </a:moveTo>
                  <a:lnTo>
                    <a:pt x="9014968" y="0"/>
                  </a:lnTo>
                  <a:lnTo>
                    <a:pt x="9014968" y="9040368"/>
                  </a:lnTo>
                  <a:lnTo>
                    <a:pt x="0" y="9040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77240" y="1753870"/>
            <a:ext cx="8503920" cy="603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endParaRPr/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13. Juni 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der </a:t>
            </a: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Dübener Heide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07. November 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der </a:t>
            </a: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Lüneburger Heide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Für Jugendleitungen, Eltern u. a.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Anwendung der Outdoor-Kids-Programminhalte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Kinder und Familien für Draußenaktivitäten begeistern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34340" lvl="1" indent="-217170" algn="ctr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Outdoor-Kids-Lehrgänge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9043099"/>
            <a:chOff x="0" y="0"/>
            <a:chExt cx="24384000" cy="120574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2057465"/>
            </a:xfrm>
            <a:custGeom>
              <a:avLst/>
              <a:gdLst/>
              <a:ahLst/>
              <a:cxnLst/>
              <a:rect l="l" t="t" r="r" b="b"/>
              <a:pathLst>
                <a:path w="24384000" h="12057465">
                  <a:moveTo>
                    <a:pt x="0" y="0"/>
                  </a:moveTo>
                  <a:lnTo>
                    <a:pt x="24384000" y="0"/>
                  </a:lnTo>
                  <a:lnTo>
                    <a:pt x="24384000" y="12057465"/>
                  </a:lnTo>
                  <a:lnTo>
                    <a:pt x="0" y="120574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98167D5-01FA-4B20-AA4D-BB5AA1CB0097}"/>
              </a:ext>
            </a:extLst>
          </p:cNvPr>
          <p:cNvSpPr/>
          <p:nvPr/>
        </p:nvSpPr>
        <p:spPr>
          <a:xfrm>
            <a:off x="-320055" y="621109"/>
            <a:ext cx="13329890" cy="1093391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058931" y="2752785"/>
            <a:ext cx="7999697" cy="4524315"/>
            <a:chOff x="0" y="0"/>
            <a:chExt cx="10666263" cy="6032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66222" cy="6032373"/>
            </a:xfrm>
            <a:custGeom>
              <a:avLst/>
              <a:gdLst/>
              <a:ahLst/>
              <a:cxnLst/>
              <a:rect l="l" t="t" r="r" b="b"/>
              <a:pathLst>
                <a:path w="10666222" h="6032373">
                  <a:moveTo>
                    <a:pt x="0" y="0"/>
                  </a:moveTo>
                  <a:lnTo>
                    <a:pt x="10666222" y="0"/>
                  </a:lnTo>
                  <a:lnTo>
                    <a:pt x="10666222" y="6032373"/>
                  </a:lnTo>
                  <a:lnTo>
                    <a:pt x="0" y="603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9715" y="2558122"/>
            <a:ext cx="8046720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13. Juni 2026 (10.00 Uhr bis 15.30 Uhr)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Arnsberg</a:t>
            </a:r>
          </a:p>
          <a:p>
            <a:pPr algn="l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Wir zeigen, warum Kindsschutz wichtig ist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Wir stärken Kinderrechte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Wir sensibilisieren für blöde Situationen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Einführung in Kindswohlgefährdung und Schutzkonzepte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Praktische Arbeitsgruppen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9443" y="1119862"/>
            <a:ext cx="12067166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5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FAIR.STARK.MITEINANDER.-Lehrgang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9468" y="9258300"/>
            <a:ext cx="3607893" cy="772354"/>
          </a:xfrm>
          <a:custGeom>
            <a:avLst/>
            <a:gdLst/>
            <a:ahLst/>
            <a:cxnLst/>
            <a:rect l="l" t="t" r="r" b="b"/>
            <a:pathLst>
              <a:path w="3607893" h="772354">
                <a:moveTo>
                  <a:pt x="0" y="0"/>
                </a:moveTo>
                <a:lnTo>
                  <a:pt x="3607894" y="0"/>
                </a:lnTo>
                <a:lnTo>
                  <a:pt x="3607894" y="772354"/>
                </a:lnTo>
                <a:lnTo>
                  <a:pt x="0" y="77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52475" y="2520022"/>
            <a:ext cx="609600" cy="1219200"/>
            <a:chOff x="0" y="0"/>
            <a:chExt cx="812800" cy="1625600"/>
          </a:xfrm>
        </p:grpSpPr>
        <p:sp>
          <p:nvSpPr>
            <p:cNvPr id="14" name="Freeform 14" descr="Tageskalender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 descr="Kartenkompass"/>
            <p:cNvSpPr/>
            <p:nvPr/>
          </p:nvSpPr>
          <p:spPr>
            <a:xfrm>
              <a:off x="0" y="8128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1528</Words>
  <Application>Microsoft Office PowerPoint</Application>
  <PresentationFormat>Benutzerdefiniert</PresentationFormat>
  <Paragraphs>456</Paragraphs>
  <Slides>39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7" baseType="lpstr">
      <vt:lpstr>Calibri (MS) Italics</vt:lpstr>
      <vt:lpstr>Calibri</vt:lpstr>
      <vt:lpstr>Arial</vt:lpstr>
      <vt:lpstr>Calibri (MS) Bold Italics</vt:lpstr>
      <vt:lpstr>Arimo</vt:lpstr>
      <vt:lpstr>Calibri (MS) Bold</vt:lpstr>
      <vt:lpstr>Calibri (MS)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PPP_DWJ_Bundesverband_Frühjahr_2026.pptx</dc:title>
  <dc:creator>Wiebke Zimmermann</dc:creator>
  <cp:lastModifiedBy>Wiebke Zimmermann</cp:lastModifiedBy>
  <cp:revision>12</cp:revision>
  <dcterms:created xsi:type="dcterms:W3CDTF">2006-08-16T00:00:00Z</dcterms:created>
  <dcterms:modified xsi:type="dcterms:W3CDTF">2026-03-06T12:30:09Z</dcterms:modified>
  <dc:identifier>DAHAKY1HYjU</dc:identifier>
</cp:coreProperties>
</file>