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8" r:id="rId2"/>
    <p:sldId id="373" r:id="rId3"/>
    <p:sldId id="387" r:id="rId4"/>
    <p:sldId id="379" r:id="rId5"/>
    <p:sldId id="388" r:id="rId6"/>
    <p:sldId id="377" r:id="rId7"/>
    <p:sldId id="391" r:id="rId8"/>
    <p:sldId id="378" r:id="rId9"/>
    <p:sldId id="392" r:id="rId10"/>
    <p:sldId id="389" r:id="rId11"/>
    <p:sldId id="369" r:id="rId12"/>
    <p:sldId id="383" r:id="rId13"/>
    <p:sldId id="380" r:id="rId14"/>
    <p:sldId id="376" r:id="rId15"/>
    <p:sldId id="384" r:id="rId16"/>
    <p:sldId id="385" r:id="rId17"/>
    <p:sldId id="386" r:id="rId18"/>
    <p:sldId id="374" r:id="rId19"/>
    <p:sldId id="390" r:id="rId20"/>
    <p:sldId id="382" r:id="rId21"/>
    <p:sldId id="381" r:id="rId22"/>
  </p:sldIdLst>
  <p:sldSz cx="18288000" cy="10287000"/>
  <p:notesSz cx="6797675" cy="9926638"/>
  <p:embeddedFontLst>
    <p:embeddedFont>
      <p:font typeface="Calibri" panose="020F0502020204030204" pitchFamily="34" charset="0"/>
      <p:regular r:id="rId24"/>
      <p:bold r:id="rId25"/>
      <p:italic r:id="rId26"/>
      <p:boldItalic r:id="rId27"/>
    </p:embeddedFont>
    <p:embeddedFont>
      <p:font typeface="URWGroteskTExtLigExtNar" pitchFamily="2" charset="0"/>
      <p:regular r:id="rId28"/>
      <p:italic r:id="rId29"/>
    </p:embeddedFont>
    <p:embeddedFont>
      <p:font typeface="URWGroteskTLigExtNar" pitchFamily="2" charset="0"/>
      <p:regular r:id="rId30"/>
      <p:italic r:id="rId31"/>
    </p:embeddedFont>
    <p:embeddedFont>
      <p:font typeface="URWGroteskTMed" panose="020B0803030703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A0B"/>
    <a:srgbClr val="9CDF80"/>
    <a:srgbClr val="78BC8B"/>
    <a:srgbClr val="3D8EB4"/>
    <a:srgbClr val="942643"/>
    <a:srgbClr val="AEE099"/>
    <a:srgbClr val="47BC8A"/>
    <a:srgbClr val="39AEA5"/>
    <a:srgbClr val="573C78"/>
    <a:srgbClr val="90C3F2"/>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4667" autoAdjust="0"/>
  </p:normalViewPr>
  <p:slideViewPr>
    <p:cSldViewPr>
      <p:cViewPr varScale="1">
        <p:scale>
          <a:sx n="70" d="100"/>
          <a:sy n="70" d="100"/>
        </p:scale>
        <p:origin x="2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7E3054E-B943-42CA-8E85-2BCDA9831A12}" type="datetimeFigureOut">
              <a:rPr lang="de-DE" smtClean="0"/>
              <a:t>01.09.2023</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4F092D2-DD69-4F6D-ACC6-AEE8773E9F4B}" type="slidenum">
              <a:rPr lang="de-DE" smtClean="0"/>
              <a:t>‹Nr.›</a:t>
            </a:fld>
            <a:endParaRPr lang="de-DE"/>
          </a:p>
        </p:txBody>
      </p:sp>
    </p:spTree>
    <p:extLst>
      <p:ext uri="{BB962C8B-B14F-4D97-AF65-F5344CB8AC3E}">
        <p14:creationId xmlns:p14="http://schemas.microsoft.com/office/powerpoint/2010/main" val="49151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a:t>
            </a:fld>
            <a:endParaRPr lang="de-DE"/>
          </a:p>
        </p:txBody>
      </p:sp>
    </p:spTree>
    <p:extLst>
      <p:ext uri="{BB962C8B-B14F-4D97-AF65-F5344CB8AC3E}">
        <p14:creationId xmlns:p14="http://schemas.microsoft.com/office/powerpoint/2010/main" val="212358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11</a:t>
            </a:fld>
            <a:endParaRPr lang="de-DE"/>
          </a:p>
        </p:txBody>
      </p:sp>
    </p:spTree>
    <p:extLst>
      <p:ext uri="{BB962C8B-B14F-4D97-AF65-F5344CB8AC3E}">
        <p14:creationId xmlns:p14="http://schemas.microsoft.com/office/powerpoint/2010/main" val="807230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12</a:t>
            </a:fld>
            <a:endParaRPr lang="de-DE"/>
          </a:p>
        </p:txBody>
      </p:sp>
    </p:spTree>
    <p:extLst>
      <p:ext uri="{BB962C8B-B14F-4D97-AF65-F5344CB8AC3E}">
        <p14:creationId xmlns:p14="http://schemas.microsoft.com/office/powerpoint/2010/main" val="3613423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13</a:t>
            </a:fld>
            <a:endParaRPr lang="de-DE"/>
          </a:p>
        </p:txBody>
      </p:sp>
    </p:spTree>
    <p:extLst>
      <p:ext uri="{BB962C8B-B14F-4D97-AF65-F5344CB8AC3E}">
        <p14:creationId xmlns:p14="http://schemas.microsoft.com/office/powerpoint/2010/main" val="3076783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14</a:t>
            </a:fld>
            <a:endParaRPr lang="de-DE"/>
          </a:p>
        </p:txBody>
      </p:sp>
    </p:spTree>
    <p:extLst>
      <p:ext uri="{BB962C8B-B14F-4D97-AF65-F5344CB8AC3E}">
        <p14:creationId xmlns:p14="http://schemas.microsoft.com/office/powerpoint/2010/main" val="3118708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15</a:t>
            </a:fld>
            <a:endParaRPr lang="de-DE"/>
          </a:p>
        </p:txBody>
      </p:sp>
    </p:spTree>
    <p:extLst>
      <p:ext uri="{BB962C8B-B14F-4D97-AF65-F5344CB8AC3E}">
        <p14:creationId xmlns:p14="http://schemas.microsoft.com/office/powerpoint/2010/main" val="276833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16</a:t>
            </a:fld>
            <a:endParaRPr lang="de-DE"/>
          </a:p>
        </p:txBody>
      </p:sp>
    </p:spTree>
    <p:extLst>
      <p:ext uri="{BB962C8B-B14F-4D97-AF65-F5344CB8AC3E}">
        <p14:creationId xmlns:p14="http://schemas.microsoft.com/office/powerpoint/2010/main" val="255139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17</a:t>
            </a:fld>
            <a:endParaRPr lang="de-DE"/>
          </a:p>
        </p:txBody>
      </p:sp>
    </p:spTree>
    <p:extLst>
      <p:ext uri="{BB962C8B-B14F-4D97-AF65-F5344CB8AC3E}">
        <p14:creationId xmlns:p14="http://schemas.microsoft.com/office/powerpoint/2010/main" val="1508643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18</a:t>
            </a:fld>
            <a:endParaRPr lang="de-DE"/>
          </a:p>
        </p:txBody>
      </p:sp>
    </p:spTree>
    <p:extLst>
      <p:ext uri="{BB962C8B-B14F-4D97-AF65-F5344CB8AC3E}">
        <p14:creationId xmlns:p14="http://schemas.microsoft.com/office/powerpoint/2010/main" val="37239516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19</a:t>
            </a:fld>
            <a:endParaRPr lang="de-DE"/>
          </a:p>
        </p:txBody>
      </p:sp>
    </p:spTree>
    <p:extLst>
      <p:ext uri="{BB962C8B-B14F-4D97-AF65-F5344CB8AC3E}">
        <p14:creationId xmlns:p14="http://schemas.microsoft.com/office/powerpoint/2010/main" val="2660176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20</a:t>
            </a:fld>
            <a:endParaRPr lang="de-DE"/>
          </a:p>
        </p:txBody>
      </p:sp>
    </p:spTree>
    <p:extLst>
      <p:ext uri="{BB962C8B-B14F-4D97-AF65-F5344CB8AC3E}">
        <p14:creationId xmlns:p14="http://schemas.microsoft.com/office/powerpoint/2010/main" val="98570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3</a:t>
            </a:fld>
            <a:endParaRPr lang="de-DE"/>
          </a:p>
        </p:txBody>
      </p:sp>
    </p:spTree>
    <p:extLst>
      <p:ext uri="{BB962C8B-B14F-4D97-AF65-F5344CB8AC3E}">
        <p14:creationId xmlns:p14="http://schemas.microsoft.com/office/powerpoint/2010/main" val="3063888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21</a:t>
            </a:fld>
            <a:endParaRPr lang="de-DE"/>
          </a:p>
        </p:txBody>
      </p:sp>
    </p:spTree>
    <p:extLst>
      <p:ext uri="{BB962C8B-B14F-4D97-AF65-F5344CB8AC3E}">
        <p14:creationId xmlns:p14="http://schemas.microsoft.com/office/powerpoint/2010/main" val="126905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4</a:t>
            </a:fld>
            <a:endParaRPr lang="de-DE"/>
          </a:p>
        </p:txBody>
      </p:sp>
    </p:spTree>
    <p:extLst>
      <p:ext uri="{BB962C8B-B14F-4D97-AF65-F5344CB8AC3E}">
        <p14:creationId xmlns:p14="http://schemas.microsoft.com/office/powerpoint/2010/main" val="3344546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5</a:t>
            </a:fld>
            <a:endParaRPr lang="de-DE"/>
          </a:p>
        </p:txBody>
      </p:sp>
    </p:spTree>
    <p:extLst>
      <p:ext uri="{BB962C8B-B14F-4D97-AF65-F5344CB8AC3E}">
        <p14:creationId xmlns:p14="http://schemas.microsoft.com/office/powerpoint/2010/main" val="207011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6</a:t>
            </a:fld>
            <a:endParaRPr lang="de-DE"/>
          </a:p>
        </p:txBody>
      </p:sp>
    </p:spTree>
    <p:extLst>
      <p:ext uri="{BB962C8B-B14F-4D97-AF65-F5344CB8AC3E}">
        <p14:creationId xmlns:p14="http://schemas.microsoft.com/office/powerpoint/2010/main" val="4204170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7</a:t>
            </a:fld>
            <a:endParaRPr lang="de-DE"/>
          </a:p>
        </p:txBody>
      </p:sp>
    </p:spTree>
    <p:extLst>
      <p:ext uri="{BB962C8B-B14F-4D97-AF65-F5344CB8AC3E}">
        <p14:creationId xmlns:p14="http://schemas.microsoft.com/office/powerpoint/2010/main" val="1142921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8</a:t>
            </a:fld>
            <a:endParaRPr lang="de-DE"/>
          </a:p>
        </p:txBody>
      </p:sp>
    </p:spTree>
    <p:extLst>
      <p:ext uri="{BB962C8B-B14F-4D97-AF65-F5344CB8AC3E}">
        <p14:creationId xmlns:p14="http://schemas.microsoft.com/office/powerpoint/2010/main" val="409313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9</a:t>
            </a:fld>
            <a:endParaRPr lang="de-DE"/>
          </a:p>
        </p:txBody>
      </p:sp>
    </p:spTree>
    <p:extLst>
      <p:ext uri="{BB962C8B-B14F-4D97-AF65-F5344CB8AC3E}">
        <p14:creationId xmlns:p14="http://schemas.microsoft.com/office/powerpoint/2010/main" val="2844349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F092D2-DD69-4F6D-ACC6-AEE8773E9F4B}" type="slidenum">
              <a:rPr lang="de-DE" smtClean="0"/>
              <a:t>10</a:t>
            </a:fld>
            <a:endParaRPr lang="de-DE"/>
          </a:p>
        </p:txBody>
      </p:sp>
    </p:spTree>
    <p:extLst>
      <p:ext uri="{BB962C8B-B14F-4D97-AF65-F5344CB8AC3E}">
        <p14:creationId xmlns:p14="http://schemas.microsoft.com/office/powerpoint/2010/main" val="257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
        <p:nvSpPr>
          <p:cNvPr id="8" name="Rechteck 7">
            <a:extLst>
              <a:ext uri="{FF2B5EF4-FFF2-40B4-BE49-F238E27FC236}">
                <a16:creationId xmlns:a16="http://schemas.microsoft.com/office/drawing/2014/main" id="{FAC4BB7C-4358-4A98-B0D9-85069D42E762}"/>
              </a:ext>
            </a:extLst>
          </p:cNvPr>
          <p:cNvSpPr/>
          <p:nvPr userDrawn="1"/>
        </p:nvSpPr>
        <p:spPr>
          <a:xfrm>
            <a:off x="0" y="0"/>
            <a:ext cx="18288000" cy="872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Abgerundetes Rechteck 5">
            <a:extLst>
              <a:ext uri="{FF2B5EF4-FFF2-40B4-BE49-F238E27FC236}">
                <a16:creationId xmlns:a16="http://schemas.microsoft.com/office/drawing/2014/main" id="{9CCFEF96-0578-4230-A06B-D8FE0A32957C}"/>
              </a:ext>
            </a:extLst>
          </p:cNvPr>
          <p:cNvSpPr/>
          <p:nvPr userDrawn="1"/>
        </p:nvSpPr>
        <p:spPr>
          <a:xfrm>
            <a:off x="-379809" y="673893"/>
            <a:ext cx="15999618" cy="1313657"/>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r>
              <a:rPr lang="de-DE" sz="4950" dirty="0">
                <a:latin typeface="+mj-lt"/>
              </a:rPr>
              <a:t>FAIR.STARK.MITEINANDER.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A59348C-F5AF-43AA-8697-8BD47FCF68B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8288000" cy="10286999"/>
          </a:xfrm>
          <a:prstGeom prst="rect">
            <a:avLst/>
          </a:prstGeom>
        </p:spPr>
      </p:pic>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5BC2EC4E-01AE-4367-A616-1A3AE4E6237A}"/>
              </a:ext>
            </a:extLst>
          </p:cNvPr>
          <p:cNvSpPr/>
          <p:nvPr userDrawn="1"/>
        </p:nvSpPr>
        <p:spPr>
          <a:xfrm>
            <a:off x="0" y="0"/>
            <a:ext cx="18288000" cy="857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sz="2700"/>
          </a:p>
        </p:txBody>
      </p:sp>
    </p:spTree>
    <p:extLst>
      <p:ext uri="{BB962C8B-B14F-4D97-AF65-F5344CB8AC3E}">
        <p14:creationId xmlns:p14="http://schemas.microsoft.com/office/powerpoint/2010/main" val="3950777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Grafik 6">
            <a:extLst>
              <a:ext uri="{FF2B5EF4-FFF2-40B4-BE49-F238E27FC236}">
                <a16:creationId xmlns:a16="http://schemas.microsoft.com/office/drawing/2014/main" id="{7E8BB3FC-3265-4BCD-82F5-51C955681BB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1771"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platzhalter 1">
            <a:extLst>
              <a:ext uri="{FF2B5EF4-FFF2-40B4-BE49-F238E27FC236}">
                <a16:creationId xmlns:a16="http://schemas.microsoft.com/office/drawing/2014/main" id="{C5C0E5E7-BDE5-4BF7-BB43-C0FE02FABC71}"/>
              </a:ext>
            </a:extLst>
          </p:cNvPr>
          <p:cNvSpPr>
            <a:spLocks noGrp="1"/>
          </p:cNvSpPr>
          <p:nvPr>
            <p:ph type="title"/>
          </p:nvPr>
        </p:nvSpPr>
        <p:spPr bwMode="auto">
          <a:xfrm>
            <a:off x="-1447800" y="806824"/>
            <a:ext cx="16459200" cy="152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8" name="Textplatzhalter 2">
            <a:extLst>
              <a:ext uri="{FF2B5EF4-FFF2-40B4-BE49-F238E27FC236}">
                <a16:creationId xmlns:a16="http://schemas.microsoft.com/office/drawing/2014/main" id="{D5FA3634-380F-48BA-A7FF-33A50F7C6EDA}"/>
              </a:ext>
            </a:extLst>
          </p:cNvPr>
          <p:cNvSpPr>
            <a:spLocks noGrp="1"/>
          </p:cNvSpPr>
          <p:nvPr>
            <p:ph type="body" idx="1"/>
          </p:nvPr>
        </p:nvSpPr>
        <p:spPr bwMode="auto">
          <a:xfrm>
            <a:off x="914400" y="2132387"/>
            <a:ext cx="16459200" cy="60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 name="Fußzeilenplatzhalter 4">
            <a:extLst>
              <a:ext uri="{FF2B5EF4-FFF2-40B4-BE49-F238E27FC236}">
                <a16:creationId xmlns:a16="http://schemas.microsoft.com/office/drawing/2014/main" id="{626F5123-0648-4C92-A37D-D32784BE2479}"/>
              </a:ext>
            </a:extLst>
          </p:cNvPr>
          <p:cNvSpPr>
            <a:spLocks noGrp="1"/>
          </p:cNvSpPr>
          <p:nvPr>
            <p:ph type="ftr" sz="quarter" idx="3"/>
          </p:nvPr>
        </p:nvSpPr>
        <p:spPr>
          <a:xfrm>
            <a:off x="2029279" y="2732767"/>
            <a:ext cx="8499476" cy="48583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lumMod val="65000"/>
                    <a:lumOff val="35000"/>
                  </a:schemeClr>
                </a:solidFill>
                <a:latin typeface="+mn-lt"/>
                <a:cs typeface="+mn-cs"/>
              </a:defRPr>
            </a:lvl1pPr>
          </a:lstStyle>
          <a:p>
            <a:pPr>
              <a:defRPr/>
            </a:pPr>
            <a:endParaRPr lang="de-DE"/>
          </a:p>
        </p:txBody>
      </p:sp>
      <p:sp>
        <p:nvSpPr>
          <p:cNvPr id="11" name="Foliennummernplatzhalter 5">
            <a:extLst>
              <a:ext uri="{FF2B5EF4-FFF2-40B4-BE49-F238E27FC236}">
                <a16:creationId xmlns:a16="http://schemas.microsoft.com/office/drawing/2014/main" id="{FD00D67C-0E2B-448D-9845-412684BBC371}"/>
              </a:ext>
            </a:extLst>
          </p:cNvPr>
          <p:cNvSpPr>
            <a:spLocks noGrp="1"/>
          </p:cNvSpPr>
          <p:nvPr>
            <p:ph type="sldNum" sz="quarter" idx="4"/>
          </p:nvPr>
        </p:nvSpPr>
        <p:spPr>
          <a:xfrm>
            <a:off x="6531429" y="2732767"/>
            <a:ext cx="4267200" cy="48583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595959"/>
                </a:solidFill>
              </a:defRPr>
            </a:lvl1pPr>
          </a:lstStyle>
          <a:p>
            <a:pPr>
              <a:defRPr/>
            </a:pPr>
            <a:fld id="{FCF2E945-FCC7-42CC-A5E5-27C167C5EAE6}" type="slidenum">
              <a:rPr lang="de-DE" altLang="de-DE"/>
              <a:pPr>
                <a:defRPr/>
              </a:pPr>
              <a:t>‹Nr.›</a:t>
            </a:fld>
            <a:endParaRPr lang="de-DE" altLang="de-DE"/>
          </a:p>
        </p:txBody>
      </p:sp>
      <p:pic>
        <p:nvPicPr>
          <p:cNvPr id="12" name="Picture 2" descr="Deutsche Wanderjugend">
            <a:extLst>
              <a:ext uri="{FF2B5EF4-FFF2-40B4-BE49-F238E27FC236}">
                <a16:creationId xmlns:a16="http://schemas.microsoft.com/office/drawing/2014/main" id="{A46F8869-7344-426D-9BE4-7DA9A7A342B0}"/>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62000" y="9048375"/>
            <a:ext cx="34480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wanderjugend-hessen.de/wanderjugend-hessen/mitmachen/anmeldu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hyperlink" Target="http://www.fair-stark-mieteinander.de/" TargetMode="External"/><Relationship Id="rId7"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jpeg"/><Relationship Id="rId9" Type="http://schemas.openxmlformats.org/officeDocument/2006/relationships/image" Target="../media/image43.tiff"/></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https://wanderjugend.de/deutsche-wanderjugend/mitmachen/freundschaftsboers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hyperlink" Target="https://wanderjugend.de/deutsche-wanderjugend/service/ausleihmateria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JPG"/></Relationships>
</file>

<file path=ppt/slides/_rels/slide17.xml.rels><?xml version="1.0" encoding="UTF-8" standalone="yes"?>
<Relationships xmlns="http://schemas.openxmlformats.org/package/2006/relationships"><Relationship Id="rId3" Type="http://schemas.openxmlformats.org/officeDocument/2006/relationships/hyperlink" Target="https://wanderjugend.de/fileadmin/user_upload/Bundesverband/Downloads/DWJ_Gestaltungsrichtlinien_04-2023.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6.JP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www.wanderjugend.de/" TargetMode="External"/><Relationship Id="rId4" Type="http://schemas.openxmlformats.org/officeDocument/2006/relationships/hyperlink" Target="mailto:info@wanderjugend.d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tobias.dettinger@wanderjugend.de" TargetMode="External"/><Relationship Id="rId3" Type="http://schemas.openxmlformats.org/officeDocument/2006/relationships/hyperlink" Target="mailto:kevin.mendl@wanderjugend.de" TargetMode="External"/><Relationship Id="rId7" Type="http://schemas.openxmlformats.org/officeDocument/2006/relationships/hyperlink" Target="mailto:amelie.wuest@wanderjugend.de"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mailto:ludwig.lang@wanderjugend.de" TargetMode="External"/><Relationship Id="rId5" Type="http://schemas.openxmlformats.org/officeDocument/2006/relationships/hyperlink" Target="mailto:robert.becker@wanderjugend.de" TargetMode="External"/><Relationship Id="rId4" Type="http://schemas.openxmlformats.org/officeDocument/2006/relationships/hyperlink" Target="mailto:jana.lessenich@wanderjugend.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18" Type="http://schemas.openxmlformats.org/officeDocument/2006/relationships/image" Target="../media/image30.sv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sv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3.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19" Type="http://schemas.openxmlformats.org/officeDocument/2006/relationships/image" Target="../media/image31.pn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 Id="rId22"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B7A46174-4D38-418D-9DBF-9A538E7601D2}"/>
              </a:ext>
            </a:extLst>
          </p:cNvPr>
          <p:cNvPicPr>
            <a:picLocks noChangeAspect="1"/>
          </p:cNvPicPr>
          <p:nvPr/>
        </p:nvPicPr>
        <p:blipFill>
          <a:blip r:embed="rId2"/>
          <a:srcRect/>
          <a:stretch>
            <a:fillRect/>
          </a:stretch>
        </p:blipFill>
        <p:spPr>
          <a:xfrm>
            <a:off x="2971800" y="5762625"/>
            <a:ext cx="2777809" cy="1970508"/>
          </a:xfrm>
          <a:prstGeom prst="rect">
            <a:avLst/>
          </a:prstGeom>
        </p:spPr>
      </p:pic>
      <p:pic>
        <p:nvPicPr>
          <p:cNvPr id="10" name="Picture 4">
            <a:extLst>
              <a:ext uri="{FF2B5EF4-FFF2-40B4-BE49-F238E27FC236}">
                <a16:creationId xmlns:a16="http://schemas.microsoft.com/office/drawing/2014/main" id="{C709BD2D-5B2E-4314-8D22-8DB2B64EB2B4}"/>
              </a:ext>
            </a:extLst>
          </p:cNvPr>
          <p:cNvPicPr>
            <a:picLocks noChangeAspect="1"/>
          </p:cNvPicPr>
          <p:nvPr/>
        </p:nvPicPr>
        <p:blipFill>
          <a:blip r:embed="rId3"/>
          <a:srcRect/>
          <a:stretch>
            <a:fillRect/>
          </a:stretch>
        </p:blipFill>
        <p:spPr>
          <a:xfrm>
            <a:off x="6171265" y="5762625"/>
            <a:ext cx="2777809" cy="1970508"/>
          </a:xfrm>
          <a:prstGeom prst="rect">
            <a:avLst/>
          </a:prstGeom>
        </p:spPr>
      </p:pic>
      <p:pic>
        <p:nvPicPr>
          <p:cNvPr id="11" name="Picture 5">
            <a:extLst>
              <a:ext uri="{FF2B5EF4-FFF2-40B4-BE49-F238E27FC236}">
                <a16:creationId xmlns:a16="http://schemas.microsoft.com/office/drawing/2014/main" id="{995B142D-2E3A-4C70-982B-9BFF2507CEC7}"/>
              </a:ext>
            </a:extLst>
          </p:cNvPr>
          <p:cNvPicPr>
            <a:picLocks noChangeAspect="1"/>
          </p:cNvPicPr>
          <p:nvPr/>
        </p:nvPicPr>
        <p:blipFill>
          <a:blip r:embed="rId4"/>
          <a:srcRect/>
          <a:stretch>
            <a:fillRect/>
          </a:stretch>
        </p:blipFill>
        <p:spPr>
          <a:xfrm>
            <a:off x="9368174" y="5762625"/>
            <a:ext cx="2777809" cy="1970508"/>
          </a:xfrm>
          <a:prstGeom prst="rect">
            <a:avLst/>
          </a:prstGeom>
        </p:spPr>
      </p:pic>
      <p:pic>
        <p:nvPicPr>
          <p:cNvPr id="12" name="Picture 6">
            <a:extLst>
              <a:ext uri="{FF2B5EF4-FFF2-40B4-BE49-F238E27FC236}">
                <a16:creationId xmlns:a16="http://schemas.microsoft.com/office/drawing/2014/main" id="{17686C66-36DA-4934-8F1F-4E1A1FB58D21}"/>
              </a:ext>
            </a:extLst>
          </p:cNvPr>
          <p:cNvPicPr>
            <a:picLocks noChangeAspect="1"/>
          </p:cNvPicPr>
          <p:nvPr/>
        </p:nvPicPr>
        <p:blipFill>
          <a:blip r:embed="rId5"/>
          <a:srcRect/>
          <a:stretch>
            <a:fillRect/>
          </a:stretch>
        </p:blipFill>
        <p:spPr>
          <a:xfrm>
            <a:off x="12718620" y="5753100"/>
            <a:ext cx="2777809" cy="1970508"/>
          </a:xfrm>
          <a:prstGeom prst="rect">
            <a:avLst/>
          </a:prstGeom>
        </p:spPr>
      </p:pic>
      <p:sp>
        <p:nvSpPr>
          <p:cNvPr id="13" name="TextBox 7">
            <a:extLst>
              <a:ext uri="{FF2B5EF4-FFF2-40B4-BE49-F238E27FC236}">
                <a16:creationId xmlns:a16="http://schemas.microsoft.com/office/drawing/2014/main" id="{975C0400-3865-4F68-816D-4B14C0670F14}"/>
              </a:ext>
            </a:extLst>
          </p:cNvPr>
          <p:cNvSpPr txBox="1"/>
          <p:nvPr/>
        </p:nvSpPr>
        <p:spPr>
          <a:xfrm>
            <a:off x="-1447800" y="1866900"/>
            <a:ext cx="21183599" cy="3693319"/>
          </a:xfrm>
          <a:prstGeom prst="rect">
            <a:avLst/>
          </a:prstGeom>
        </p:spPr>
        <p:txBody>
          <a:bodyPr wrap="square" lIns="0" tIns="0" rIns="0" bIns="0" rtlCol="0" anchor="t">
            <a:spAutoFit/>
          </a:bodyPr>
          <a:lstStyle/>
          <a:p>
            <a:pPr algn="ctr"/>
            <a:r>
              <a:rPr lang="de-DE" sz="7200" dirty="0">
                <a:solidFill>
                  <a:schemeClr val="bg1">
                    <a:lumMod val="50000"/>
                  </a:schemeClr>
                </a:solidFill>
              </a:rPr>
              <a:t>Präsentation</a:t>
            </a:r>
            <a:br>
              <a:rPr lang="de-DE" sz="9600" dirty="0"/>
            </a:br>
            <a:r>
              <a:rPr lang="de-DE" sz="8000" dirty="0"/>
              <a:t>Aktuelle Infos zum </a:t>
            </a:r>
          </a:p>
          <a:p>
            <a:pPr algn="ctr"/>
            <a:r>
              <a:rPr lang="de-DE" sz="8000" dirty="0"/>
              <a:t>DWJ Bundesverband</a:t>
            </a:r>
            <a:endParaRPr lang="en-US" sz="9000" dirty="0">
              <a:solidFill>
                <a:srgbClr val="000000"/>
              </a:solidFill>
              <a:latin typeface="URWGroteskTM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a:solidFill>
                  <a:srgbClr val="FFFFFF"/>
                </a:solidFill>
                <a:latin typeface="URWGroteskTLigExtNar"/>
              </a:rPr>
              <a:t>DWJ VERNETZT</a:t>
            </a:r>
          </a:p>
          <a:p>
            <a:pPr>
              <a:defRPr/>
            </a:pPr>
            <a:endParaRPr lang="de-DE" sz="5400" dirty="0">
              <a:latin typeface="+mj-lt"/>
            </a:endParaRPr>
          </a:p>
        </p:txBody>
      </p:sp>
      <p:graphicFrame>
        <p:nvGraphicFramePr>
          <p:cNvPr id="9" name="Tabelle 8">
            <a:extLst>
              <a:ext uri="{FF2B5EF4-FFF2-40B4-BE49-F238E27FC236}">
                <a16:creationId xmlns:a16="http://schemas.microsoft.com/office/drawing/2014/main" id="{2EA70327-3C58-4B0B-A660-806BEAC2E9DB}"/>
              </a:ext>
            </a:extLst>
          </p:cNvPr>
          <p:cNvGraphicFramePr>
            <a:graphicFrameLocks noGrp="1"/>
          </p:cNvGraphicFramePr>
          <p:nvPr>
            <p:extLst>
              <p:ext uri="{D42A27DB-BD31-4B8C-83A1-F6EECF244321}">
                <p14:modId xmlns:p14="http://schemas.microsoft.com/office/powerpoint/2010/main" val="487374387"/>
              </p:ext>
            </p:extLst>
          </p:nvPr>
        </p:nvGraphicFramePr>
        <p:xfrm>
          <a:off x="1152982" y="5618798"/>
          <a:ext cx="10361368" cy="1468735"/>
        </p:xfrm>
        <a:graphic>
          <a:graphicData uri="http://schemas.openxmlformats.org/drawingml/2006/table">
            <a:tbl>
              <a:tblPr firstRow="1" bandRow="1">
                <a:tableStyleId>{5C22544A-7EE6-4342-B048-85BDC9FD1C3A}</a:tableStyleId>
              </a:tblPr>
              <a:tblGrid>
                <a:gridCol w="2055568">
                  <a:extLst>
                    <a:ext uri="{9D8B030D-6E8A-4147-A177-3AD203B41FA5}">
                      <a16:colId xmlns:a16="http://schemas.microsoft.com/office/drawing/2014/main" val="2970534152"/>
                    </a:ext>
                  </a:extLst>
                </a:gridCol>
                <a:gridCol w="8305800">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12.09.2023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solidFill>
                            <a:schemeClr val="tx1"/>
                          </a:solidFill>
                          <a:latin typeface="URWGroteskTLigExtNar" pitchFamily="2" charset="0"/>
                          <a:hlinkClick r:id="rId3">
                            <a:extLst>
                              <a:ext uri="{A12FA001-AC4F-418D-AE19-62706E023703}">
                                <ahyp:hlinkClr xmlns:ahyp="http://schemas.microsoft.com/office/drawing/2018/hyperlinkcolor" val="tx"/>
                              </a:ext>
                            </a:extLst>
                          </a:hlinkClick>
                        </a:rPr>
                        <a:t>DWJ VERNETZT - Queere Jugendarbeit </a:t>
                      </a:r>
                      <a:endParaRPr lang="de-DE" sz="3200" b="0" dirty="0">
                        <a:solidFill>
                          <a:schemeClr val="tx1"/>
                        </a:solidFill>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30.11.2023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solidFill>
                            <a:schemeClr val="tx1"/>
                          </a:solidFill>
                          <a:latin typeface="URWGroteskTLigExtNar" pitchFamily="2" charset="0"/>
                          <a:hlinkClick r:id="rId3">
                            <a:extLst>
                              <a:ext uri="{A12FA001-AC4F-418D-AE19-62706E023703}">
                                <ahyp:hlinkClr xmlns:ahyp="http://schemas.microsoft.com/office/drawing/2018/hyperlinkcolor" val="tx"/>
                              </a:ext>
                            </a:extLst>
                          </a:hlinkClick>
                        </a:rPr>
                        <a:t>DWJ VERNETZT - Upcycling-Weihnachtsgeschenke</a:t>
                      </a:r>
                      <a:endParaRPr lang="de-DE" sz="3200" b="0" dirty="0">
                        <a:solidFill>
                          <a:schemeClr val="tx1"/>
                        </a:solidFill>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bl>
          </a:graphicData>
        </a:graphic>
      </p:graphicFrame>
      <p:sp>
        <p:nvSpPr>
          <p:cNvPr id="10" name="Rechteck 9">
            <a:extLst>
              <a:ext uri="{FF2B5EF4-FFF2-40B4-BE49-F238E27FC236}">
                <a16:creationId xmlns:a16="http://schemas.microsoft.com/office/drawing/2014/main" id="{745887A1-E368-4B28-9E34-16758D695415}"/>
              </a:ext>
            </a:extLst>
          </p:cNvPr>
          <p:cNvSpPr/>
          <p:nvPr/>
        </p:nvSpPr>
        <p:spPr>
          <a:xfrm>
            <a:off x="1117123" y="2171700"/>
            <a:ext cx="11730586" cy="3447098"/>
          </a:xfrm>
          <a:prstGeom prst="rect">
            <a:avLst/>
          </a:prstGeom>
        </p:spPr>
        <p:txBody>
          <a:bodyPr wrap="square">
            <a:spAutoFit/>
          </a:bodyPr>
          <a:lstStyle/>
          <a:p>
            <a:r>
              <a:rPr lang="de-DE" sz="3200" dirty="0">
                <a:latin typeface="URWGroteskTLigExtNar" pitchFamily="2" charset="0"/>
              </a:rPr>
              <a:t>Unter dem Titel DWJ VERNETZT werden alle Angebote, Aktivitäten, Lehrgänge und Seminare der Deutschen Wanderjugend gesammelt, die ganz oder teilweise im digitalen Raum stattfinden oder mit Hilfe digitaler Plattformen zu Euch gebracht / organisiert werden. Alle können an den Angeboten teilnehmen. DWJ VERNETZT wird von den Ortsgruppen, Landesverbänden und dem Bundesverband organisiert.</a:t>
            </a:r>
          </a:p>
          <a:p>
            <a:endParaRPr lang="de-DE" altLang="de-DE" dirty="0">
              <a:latin typeface="URWGroteskTLigExtNar" pitchFamily="2" charset="0"/>
            </a:endParaRPr>
          </a:p>
          <a:p>
            <a:endParaRPr lang="de-DE" altLang="de-DE" sz="800" dirty="0">
              <a:latin typeface="URWGroteskTLigExtNar" pitchFamily="2" charset="0"/>
            </a:endParaRPr>
          </a:p>
        </p:txBody>
      </p:sp>
      <p:pic>
        <p:nvPicPr>
          <p:cNvPr id="3" name="Grafik 2">
            <a:extLst>
              <a:ext uri="{FF2B5EF4-FFF2-40B4-BE49-F238E27FC236}">
                <a16:creationId xmlns:a16="http://schemas.microsoft.com/office/drawing/2014/main" id="{E3946463-980C-4692-891D-4DABE03F912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030200" y="2628900"/>
            <a:ext cx="4392033" cy="1985963"/>
          </a:xfrm>
          <a:prstGeom prst="rect">
            <a:avLst/>
          </a:prstGeom>
        </p:spPr>
      </p:pic>
    </p:spTree>
    <p:extLst>
      <p:ext uri="{BB962C8B-B14F-4D97-AF65-F5344CB8AC3E}">
        <p14:creationId xmlns:p14="http://schemas.microsoft.com/office/powerpoint/2010/main" val="4084873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a:extLst>
              <a:ext uri="{FF2B5EF4-FFF2-40B4-BE49-F238E27FC236}">
                <a16:creationId xmlns:a16="http://schemas.microsoft.com/office/drawing/2014/main" id="{C2F52007-7E0D-4E54-93A0-EBA6DA8BAC8D}"/>
              </a:ext>
            </a:extLst>
          </p:cNvPr>
          <p:cNvSpPr txBox="1">
            <a:spLocks/>
          </p:cNvSpPr>
          <p:nvPr/>
        </p:nvSpPr>
        <p:spPr bwMode="auto">
          <a:xfrm>
            <a:off x="1008731" y="4054330"/>
            <a:ext cx="9101789"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r>
              <a:rPr lang="de-DE" altLang="de-DE" dirty="0">
                <a:latin typeface="URWGroteskTLigExtNar" pitchFamily="2" charset="0"/>
              </a:rPr>
              <a:t>Broschüre und  Präsentation werden inhaltlich überarbeitet und das Layout aktualisiert.</a:t>
            </a:r>
          </a:p>
          <a:p>
            <a:pPr eaLnBrk="1" hangingPunct="1"/>
            <a:endParaRPr lang="de-DE" altLang="de-DE" dirty="0">
              <a:latin typeface="URWGroteskTLigExtNar" pitchFamily="2" charset="0"/>
            </a:endParaRPr>
          </a:p>
          <a:p>
            <a:pPr eaLnBrk="1" hangingPunct="1"/>
            <a:r>
              <a:rPr lang="de-DE" altLang="de-DE" dirty="0">
                <a:latin typeface="URWGroteskTLigExtNar" pitchFamily="2" charset="0"/>
              </a:rPr>
              <a:t>Eine Sammlung kleiner F.S.M. – Spiele und Übungen wird erstellt.</a:t>
            </a:r>
          </a:p>
          <a:p>
            <a:pPr eaLnBrk="1" hangingPunct="1"/>
            <a:endParaRPr lang="de-DE" altLang="de-DE" dirty="0">
              <a:latin typeface="URWGroteskTLigExtNar" pitchFamily="2" charset="0"/>
            </a:endParaRPr>
          </a:p>
          <a:p>
            <a:pPr eaLnBrk="1" hangingPunct="1"/>
            <a:r>
              <a:rPr lang="de-DE" altLang="de-DE" b="1" dirty="0">
                <a:latin typeface="URWGroteskTLigExtNar" pitchFamily="2" charset="0"/>
              </a:rPr>
              <a:t>Nächster Lehrgang: 27. – 28.01.2024</a:t>
            </a:r>
          </a:p>
          <a:p>
            <a:pPr marL="0" indent="0" eaLnBrk="1" hangingPunct="1">
              <a:buNone/>
            </a:pPr>
            <a:endParaRPr lang="de-DE" altLang="de-DE" dirty="0">
              <a:latin typeface="URWGroteskTLigExtNar" pitchFamily="2" charset="0"/>
            </a:endParaRPr>
          </a:p>
          <a:p>
            <a:pPr marL="0" indent="0" eaLnBrk="1" hangingPunct="1">
              <a:buNone/>
            </a:pPr>
            <a:endParaRPr lang="de-DE" altLang="de-DE" dirty="0">
              <a:latin typeface="URWGroteskTLigExtNar" pitchFamily="2" charset="0"/>
            </a:endParaRPr>
          </a:p>
          <a:p>
            <a:pPr algn="ctr" eaLnBrk="1" hangingPunct="1"/>
            <a:endParaRPr lang="de-DE" altLang="de-DE" sz="2800" dirty="0"/>
          </a:p>
          <a:p>
            <a:pPr marL="0" indent="0" algn="ctr" eaLnBrk="1" hangingPunct="1">
              <a:buNone/>
            </a:pPr>
            <a:endParaRPr lang="de-DE" altLang="de-DE" sz="2800" dirty="0"/>
          </a:p>
        </p:txBody>
      </p:sp>
      <p:sp>
        <p:nvSpPr>
          <p:cNvPr id="9" name="Rechteck 8">
            <a:extLst>
              <a:ext uri="{FF2B5EF4-FFF2-40B4-BE49-F238E27FC236}">
                <a16:creationId xmlns:a16="http://schemas.microsoft.com/office/drawing/2014/main" id="{4F97DAC2-7058-463F-8834-551DA31B4B27}"/>
              </a:ext>
            </a:extLst>
          </p:cNvPr>
          <p:cNvSpPr/>
          <p:nvPr/>
        </p:nvSpPr>
        <p:spPr>
          <a:xfrm>
            <a:off x="8495851" y="7734300"/>
            <a:ext cx="11163749" cy="954107"/>
          </a:xfrm>
          <a:prstGeom prst="rect">
            <a:avLst/>
          </a:prstGeom>
        </p:spPr>
        <p:txBody>
          <a:bodyPr wrap="square">
            <a:spAutoFit/>
          </a:bodyPr>
          <a:lstStyle/>
          <a:p>
            <a:r>
              <a:rPr lang="de-DE" sz="2800" dirty="0">
                <a:latin typeface="URWGroteskTLigExtNar" pitchFamily="2" charset="0"/>
              </a:rPr>
              <a:t>Überarbeitetes Design </a:t>
            </a:r>
          </a:p>
          <a:p>
            <a:pPr marL="457200" indent="-457200">
              <a:buFont typeface="Wingdings" panose="05000000000000000000" pitchFamily="2" charset="2"/>
              <a:buChar char="à"/>
            </a:pPr>
            <a:r>
              <a:rPr lang="de-DE" sz="2800" dirty="0">
                <a:latin typeface="URWGroteskTLigExtNar" pitchFamily="2" charset="0"/>
                <a:sym typeface="Wingdings" panose="05000000000000000000" pitchFamily="2" charset="2"/>
              </a:rPr>
              <a:t>Gibt es </a:t>
            </a:r>
            <a:r>
              <a:rPr lang="de-DE" sz="2800" dirty="0">
                <a:solidFill>
                  <a:srgbClr val="3D8EB4"/>
                </a:solidFill>
                <a:latin typeface="URWGroteskTLigExtNar" pitchFamily="2" charset="0"/>
                <a:sym typeface="Wingdings" panose="05000000000000000000" pitchFamily="2" charset="2"/>
              </a:rPr>
              <a:t>hier </a:t>
            </a:r>
            <a:r>
              <a:rPr lang="de-DE" sz="2800" dirty="0">
                <a:latin typeface="URWGroteskTLigExtNar" pitchFamily="2" charset="0"/>
                <a:sym typeface="Wingdings" panose="05000000000000000000" pitchFamily="2" charset="2"/>
              </a:rPr>
              <a:t>/ oder auf </a:t>
            </a:r>
            <a:r>
              <a:rPr lang="de-DE" sz="2800" dirty="0">
                <a:latin typeface="URWGroteskTLigExtNar" pitchFamily="2" charset="0"/>
                <a:sym typeface="Wingdings" panose="05000000000000000000" pitchFamily="2" charset="2"/>
                <a:hlinkClick r:id="rId3"/>
              </a:rPr>
              <a:t>www.fair-stark-miteinander.de</a:t>
            </a:r>
            <a:r>
              <a:rPr lang="de-DE" sz="2800" dirty="0">
                <a:latin typeface="URWGroteskTLigExtNar" pitchFamily="2" charset="0"/>
                <a:sym typeface="Wingdings" panose="05000000000000000000" pitchFamily="2" charset="2"/>
              </a:rPr>
              <a:t> zum Download</a:t>
            </a:r>
            <a:endParaRPr lang="de-DE" sz="2800" dirty="0">
              <a:latin typeface="URWGroteskTLigExtNar" pitchFamily="2" charset="0"/>
            </a:endParaRPr>
          </a:p>
        </p:txBody>
      </p:sp>
      <p:pic>
        <p:nvPicPr>
          <p:cNvPr id="10" name="Grafik 9">
            <a:extLst>
              <a:ext uri="{FF2B5EF4-FFF2-40B4-BE49-F238E27FC236}">
                <a16:creationId xmlns:a16="http://schemas.microsoft.com/office/drawing/2014/main" id="{EE4384D4-7618-4058-9C55-BA5976531F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82289">
            <a:off x="12647774" y="693384"/>
            <a:ext cx="4747553" cy="6721893"/>
          </a:xfrm>
          <a:prstGeom prst="rect">
            <a:avLst/>
          </a:prstGeom>
          <a:ln w="28575">
            <a:solidFill>
              <a:srgbClr val="0094C6"/>
            </a:solidFill>
          </a:ln>
        </p:spPr>
      </p:pic>
      <p:sp>
        <p:nvSpPr>
          <p:cNvPr id="13" name="Rechteck 12">
            <a:extLst>
              <a:ext uri="{FF2B5EF4-FFF2-40B4-BE49-F238E27FC236}">
                <a16:creationId xmlns:a16="http://schemas.microsoft.com/office/drawing/2014/main" id="{20F58438-6AE7-4C8F-A787-CE4E19742A34}"/>
              </a:ext>
            </a:extLst>
          </p:cNvPr>
          <p:cNvSpPr/>
          <p:nvPr/>
        </p:nvSpPr>
        <p:spPr>
          <a:xfrm rot="16910018">
            <a:off x="14998086" y="4455343"/>
            <a:ext cx="5231498" cy="584775"/>
          </a:xfrm>
          <a:prstGeom prst="rect">
            <a:avLst/>
          </a:prstGeom>
        </p:spPr>
        <p:txBody>
          <a:bodyPr wrap="square">
            <a:spAutoFit/>
          </a:bodyPr>
          <a:lstStyle/>
          <a:p>
            <a:pPr algn="ctr"/>
            <a:r>
              <a:rPr lang="de-DE" sz="3200" dirty="0">
                <a:solidFill>
                  <a:srgbClr val="C5D433"/>
                </a:solidFill>
                <a:latin typeface="URWGroteskTLigExtNar" pitchFamily="2" charset="0"/>
              </a:rPr>
              <a:t>*NEU* auch auf Englisch</a:t>
            </a:r>
          </a:p>
        </p:txBody>
      </p:sp>
      <p:pic>
        <p:nvPicPr>
          <p:cNvPr id="14" name="Grafik 13">
            <a:extLst>
              <a:ext uri="{FF2B5EF4-FFF2-40B4-BE49-F238E27FC236}">
                <a16:creationId xmlns:a16="http://schemas.microsoft.com/office/drawing/2014/main" id="{36599C07-2453-44D1-A952-182C639DE1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4798" y="-1096289"/>
            <a:ext cx="12607105" cy="4487026"/>
          </a:xfrm>
          <a:prstGeom prst="rect">
            <a:avLst/>
          </a:prstGeom>
        </p:spPr>
      </p:pic>
      <p:pic>
        <p:nvPicPr>
          <p:cNvPr id="15" name="Grafik 14">
            <a:extLst>
              <a:ext uri="{FF2B5EF4-FFF2-40B4-BE49-F238E27FC236}">
                <a16:creationId xmlns:a16="http://schemas.microsoft.com/office/drawing/2014/main" id="{0C538B8D-6049-4061-B5AE-CFE6D129FF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240048">
            <a:off x="10279878" y="2470866"/>
            <a:ext cx="3069212" cy="4320136"/>
          </a:xfrm>
          <a:prstGeom prst="rect">
            <a:avLst/>
          </a:prstGeom>
          <a:ln>
            <a:noFill/>
          </a:ln>
          <a:effectLst>
            <a:outerShdw blurRad="292100" dist="139700" dir="2700000" algn="tl" rotWithShape="0">
              <a:srgbClr val="333333">
                <a:alpha val="65000"/>
              </a:srgbClr>
            </a:outerShdw>
          </a:effectLst>
        </p:spPr>
      </p:pic>
      <p:pic>
        <p:nvPicPr>
          <p:cNvPr id="16" name="Grafik 15">
            <a:extLst>
              <a:ext uri="{FF2B5EF4-FFF2-40B4-BE49-F238E27FC236}">
                <a16:creationId xmlns:a16="http://schemas.microsoft.com/office/drawing/2014/main" id="{F04C704C-E2BA-4569-9034-19CB057502C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8714"/>
          <a:stretch/>
        </p:blipFill>
        <p:spPr>
          <a:xfrm rot="21221495">
            <a:off x="10353155" y="4606223"/>
            <a:ext cx="2707904" cy="2835489"/>
          </a:xfrm>
          <a:prstGeom prst="rect">
            <a:avLst/>
          </a:prstGeom>
          <a:ln>
            <a:noFill/>
          </a:ln>
          <a:effectLst>
            <a:outerShdw blurRad="292100" dist="139700" dir="2700000" algn="tl" rotWithShape="0">
              <a:srgbClr val="333333">
                <a:alpha val="65000"/>
              </a:srgbClr>
            </a:outerShdw>
          </a:effectLst>
        </p:spPr>
      </p:pic>
      <p:pic>
        <p:nvPicPr>
          <p:cNvPr id="17" name="Grafik 16">
            <a:extLst>
              <a:ext uri="{FF2B5EF4-FFF2-40B4-BE49-F238E27FC236}">
                <a16:creationId xmlns:a16="http://schemas.microsoft.com/office/drawing/2014/main" id="{98A19EE7-944F-4760-8BE2-2473371090A5}"/>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rot="192577">
            <a:off x="12841734" y="5465653"/>
            <a:ext cx="1222659" cy="1889992"/>
          </a:xfrm>
          <a:prstGeom prst="rect">
            <a:avLst/>
          </a:prstGeom>
          <a:ln>
            <a:noFill/>
          </a:ln>
          <a:effectLst>
            <a:outerShdw blurRad="292100" dist="139700" dir="2700000" algn="tl" rotWithShape="0">
              <a:srgbClr val="333333">
                <a:alpha val="65000"/>
              </a:srgbClr>
            </a:outerShdw>
          </a:effectLst>
        </p:spPr>
      </p:pic>
      <p:pic>
        <p:nvPicPr>
          <p:cNvPr id="18" name="Grafik 17">
            <a:extLst>
              <a:ext uri="{FF2B5EF4-FFF2-40B4-BE49-F238E27FC236}">
                <a16:creationId xmlns:a16="http://schemas.microsoft.com/office/drawing/2014/main" id="{E1DBED92-EED7-42EA-8ACA-6CCEE5BEFCA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73530">
            <a:off x="8385056" y="7117326"/>
            <a:ext cx="9370471" cy="401592"/>
          </a:xfrm>
          <a:prstGeom prst="rect">
            <a:avLst/>
          </a:prstGeom>
          <a:ln>
            <a:noFill/>
          </a:ln>
          <a:effectLst/>
        </p:spPr>
      </p:pic>
    </p:spTree>
    <p:extLst>
      <p:ext uri="{BB962C8B-B14F-4D97-AF65-F5344CB8AC3E}">
        <p14:creationId xmlns:p14="http://schemas.microsoft.com/office/powerpoint/2010/main" val="83714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573C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rgbClr val="FFFFFF"/>
                </a:solidFill>
                <a:latin typeface="URWGroteskTLigExtNar"/>
              </a:rPr>
              <a:t>Fördermittel</a:t>
            </a:r>
            <a:r>
              <a:rPr lang="en-US" sz="5400" dirty="0">
                <a:solidFill>
                  <a:srgbClr val="FFFFFF"/>
                </a:solidFill>
                <a:latin typeface="URWGroteskTLigExtNar"/>
              </a:rPr>
              <a:t> </a:t>
            </a:r>
            <a:r>
              <a:rPr lang="en-US" sz="5400" dirty="0" err="1">
                <a:solidFill>
                  <a:srgbClr val="FFFFFF"/>
                </a:solidFill>
                <a:latin typeface="URWGroteskTLigExtNar"/>
              </a:rPr>
              <a:t>Internationale</a:t>
            </a:r>
            <a:r>
              <a:rPr lang="en-US" sz="5400" dirty="0">
                <a:solidFill>
                  <a:srgbClr val="FFFFFF"/>
                </a:solidFill>
                <a:latin typeface="URWGroteskTLigExtNar"/>
              </a:rPr>
              <a:t> </a:t>
            </a:r>
            <a:r>
              <a:rPr lang="en-US" sz="5400" dirty="0" err="1">
                <a:solidFill>
                  <a:srgbClr val="FFFFFF"/>
                </a:solidFill>
                <a:latin typeface="URWGroteskTLigExtNar"/>
              </a:rPr>
              <a:t>Begegnungen</a:t>
            </a:r>
            <a:endParaRPr lang="en-US" sz="5400" dirty="0">
              <a:solidFill>
                <a:srgbClr val="FFFFFF"/>
              </a:solidFill>
              <a:latin typeface="URWGroteskTLigExtNar"/>
            </a:endParaRPr>
          </a:p>
          <a:p>
            <a:pPr>
              <a:defRPr/>
            </a:pPr>
            <a:endParaRPr lang="de-DE" sz="5400" dirty="0">
              <a:latin typeface="+mj-lt"/>
            </a:endParaRPr>
          </a:p>
        </p:txBody>
      </p:sp>
      <p:sp>
        <p:nvSpPr>
          <p:cNvPr id="5" name="Inhaltsplatzhalter 2">
            <a:extLst>
              <a:ext uri="{FF2B5EF4-FFF2-40B4-BE49-F238E27FC236}">
                <a16:creationId xmlns:a16="http://schemas.microsoft.com/office/drawing/2014/main" id="{99DA4AF9-6FCF-4524-8451-24CB1446F125}"/>
              </a:ext>
            </a:extLst>
          </p:cNvPr>
          <p:cNvSpPr txBox="1">
            <a:spLocks/>
          </p:cNvSpPr>
          <p:nvPr/>
        </p:nvSpPr>
        <p:spPr bwMode="auto">
          <a:xfrm>
            <a:off x="838200" y="2297111"/>
            <a:ext cx="11772034"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dirty="0">
                <a:latin typeface="URWGroteskTExtLigExtNar" pitchFamily="2" charset="0"/>
              </a:rPr>
              <a:t>Für </a:t>
            </a:r>
            <a:r>
              <a:rPr lang="de-DE" altLang="de-DE" b="1" dirty="0">
                <a:latin typeface="URWGroteskTExtLigExtNar" pitchFamily="2" charset="0"/>
              </a:rPr>
              <a:t>Internationale Begegnungen </a:t>
            </a:r>
            <a:r>
              <a:rPr lang="de-DE" altLang="de-DE" dirty="0">
                <a:latin typeface="URWGroteskTExtLigExtNar" pitchFamily="2" charset="0"/>
              </a:rPr>
              <a:t>gibt es </a:t>
            </a:r>
            <a:r>
              <a:rPr lang="de-DE" altLang="de-DE" b="1" dirty="0">
                <a:latin typeface="URWGroteskTExtLigExtNar" pitchFamily="2" charset="0"/>
              </a:rPr>
              <a:t>spezielle Fördermittel</a:t>
            </a:r>
            <a:r>
              <a:rPr lang="de-DE" altLang="de-DE" dirty="0">
                <a:latin typeface="URWGroteskTExtLigExtNar" pitchFamily="2" charset="0"/>
              </a:rPr>
              <a:t>, die Ihr beim Bundesverband abrufen könnt. </a:t>
            </a: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r>
              <a:rPr lang="de-DE" altLang="de-DE" dirty="0">
                <a:latin typeface="URWGroteskTExtLigExtNar" pitchFamily="2" charset="0"/>
              </a:rPr>
              <a:t>Für Griechenland, China, und Tschechien werden Sondermittel ausgeschüttet, die bis zum </a:t>
            </a:r>
            <a:r>
              <a:rPr lang="de-DE" altLang="de-DE" b="1" dirty="0">
                <a:latin typeface="URWGroteskTExtLigExtNar" pitchFamily="2" charset="0"/>
              </a:rPr>
              <a:t>31.10.</a:t>
            </a:r>
            <a:r>
              <a:rPr lang="de-DE" altLang="de-DE" dirty="0">
                <a:latin typeface="URWGroteskTExtLigExtNar" pitchFamily="2" charset="0"/>
              </a:rPr>
              <a:t> beantragt werden müssen. </a:t>
            </a:r>
          </a:p>
          <a:p>
            <a:pPr marL="0" indent="0">
              <a:buFont typeface="Arial" pitchFamily="34" charset="0"/>
              <a:buNone/>
            </a:pPr>
            <a:endParaRPr lang="de-DE" altLang="de-DE" dirty="0">
              <a:latin typeface="URWGroteskTExtLigExtNar" pitchFamily="2" charset="0"/>
            </a:endParaRPr>
          </a:p>
          <a:p>
            <a:pPr marL="0" indent="0">
              <a:buNone/>
            </a:pPr>
            <a:r>
              <a:rPr lang="de-DE" altLang="de-DE" dirty="0">
                <a:latin typeface="URWGroteskTExtLigExtNar" pitchFamily="2" charset="0"/>
              </a:rPr>
              <a:t>Für alle anderen Länder gibt es Globalmittel mit der Antragsfrist bis zum </a:t>
            </a:r>
            <a:r>
              <a:rPr lang="de-DE" altLang="de-DE" b="1" dirty="0">
                <a:latin typeface="URWGroteskTExtLigExtNar" pitchFamily="2" charset="0"/>
              </a:rPr>
              <a:t>31.12. </a:t>
            </a:r>
          </a:p>
          <a:p>
            <a:pPr marL="0" indent="0">
              <a:buNone/>
            </a:pPr>
            <a:endParaRPr lang="de-DE" altLang="de-DE" dirty="0">
              <a:latin typeface="URWGroteskTExtLigExtNar" pitchFamily="2" charset="0"/>
            </a:endParaRPr>
          </a:p>
          <a:p>
            <a:pPr marL="0" indent="0">
              <a:buNone/>
            </a:pPr>
            <a:r>
              <a:rPr lang="de-DE" altLang="de-DE" dirty="0">
                <a:latin typeface="URWGroteskTExtLigExtNar" pitchFamily="2" charset="0"/>
                <a:sym typeface="Wingdings" panose="05000000000000000000" pitchFamily="2" charset="2"/>
              </a:rPr>
              <a:t> </a:t>
            </a:r>
            <a:r>
              <a:rPr lang="de-DE" altLang="de-DE" dirty="0">
                <a:latin typeface="URWGroteskTExtLigExtNar" pitchFamily="2" charset="0"/>
              </a:rPr>
              <a:t>Bei Interesse und für weitere Informationen kann gerne die Bundesgeschäftsstelle der DWJ kontaktiert werden.</a:t>
            </a: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p:txBody>
      </p:sp>
      <p:pic>
        <p:nvPicPr>
          <p:cNvPr id="10" name="Grafik 2" descr="Erdkugel Afrika und Europa">
            <a:extLst>
              <a:ext uri="{FF2B5EF4-FFF2-40B4-BE49-F238E27FC236}">
                <a16:creationId xmlns:a16="http://schemas.microsoft.com/office/drawing/2014/main" id="{D0488C9E-7DDA-47DA-88EE-10876086E1C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868400" y="1898271"/>
            <a:ext cx="32321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3" descr="Gruppenerfolg">
            <a:extLst>
              <a:ext uri="{FF2B5EF4-FFF2-40B4-BE49-F238E27FC236}">
                <a16:creationId xmlns:a16="http://schemas.microsoft.com/office/drawing/2014/main" id="{D89E8C29-6A7E-4C1D-A644-42AD97A4C759}"/>
              </a:ext>
            </a:extLst>
          </p:cNvPr>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544621" y="4457699"/>
            <a:ext cx="4105275"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1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2CF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a:rPr>
              <a:t>        </a:t>
            </a:r>
            <a:r>
              <a:rPr lang="en-US" sz="5400" dirty="0" err="1">
                <a:solidFill>
                  <a:srgbClr val="FFFFFF"/>
                </a:solidFill>
                <a:latin typeface="URWGroteskTLigExtNar"/>
              </a:rPr>
              <a:t>Arbeitskreis</a:t>
            </a:r>
            <a:r>
              <a:rPr lang="en-US" sz="5400" dirty="0">
                <a:solidFill>
                  <a:srgbClr val="FFFFFF"/>
                </a:solidFill>
                <a:latin typeface="URWGroteskTLigExtNar"/>
              </a:rPr>
              <a:t> </a:t>
            </a:r>
            <a:r>
              <a:rPr lang="en-US" sz="5400" dirty="0" err="1">
                <a:solidFill>
                  <a:srgbClr val="FFFFFF"/>
                </a:solidFill>
                <a:latin typeface="URWGroteskTLigExtNar"/>
              </a:rPr>
              <a:t>Identität</a:t>
            </a:r>
            <a:r>
              <a:rPr lang="en-US" sz="5400" dirty="0">
                <a:solidFill>
                  <a:srgbClr val="FFFFFF"/>
                </a:solidFill>
                <a:latin typeface="URWGroteskTLigExtNar"/>
              </a:rPr>
              <a:t> und Image</a:t>
            </a:r>
          </a:p>
          <a:p>
            <a:pPr>
              <a:defRPr/>
            </a:pPr>
            <a:endParaRPr lang="de-DE" sz="5400" dirty="0">
              <a:latin typeface="+mj-lt"/>
            </a:endParaRPr>
          </a:p>
        </p:txBody>
      </p:sp>
      <p:sp>
        <p:nvSpPr>
          <p:cNvPr id="4" name="Inhaltsplatzhalter 2">
            <a:extLst>
              <a:ext uri="{FF2B5EF4-FFF2-40B4-BE49-F238E27FC236}">
                <a16:creationId xmlns:a16="http://schemas.microsoft.com/office/drawing/2014/main" id="{EC2F84D5-05A8-4745-9FDD-C36A25879A34}"/>
              </a:ext>
            </a:extLst>
          </p:cNvPr>
          <p:cNvSpPr txBox="1">
            <a:spLocks/>
          </p:cNvSpPr>
          <p:nvPr/>
        </p:nvSpPr>
        <p:spPr bwMode="auto">
          <a:xfrm>
            <a:off x="838200" y="2722169"/>
            <a:ext cx="9296400" cy="423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t>Die Arbeit des AK geht in drei Untergruppen weiter.</a:t>
            </a:r>
          </a:p>
          <a:p>
            <a:r>
              <a:rPr lang="de-DE" altLang="de-DE" b="1" dirty="0"/>
              <a:t>DWJ bekannter machen</a:t>
            </a:r>
          </a:p>
          <a:p>
            <a:r>
              <a:rPr lang="de-DE" altLang="de-DE" b="1" dirty="0"/>
              <a:t>Nachwuchsförderung</a:t>
            </a:r>
          </a:p>
          <a:p>
            <a:r>
              <a:rPr lang="de-DE" altLang="de-DE" b="1" dirty="0"/>
              <a:t>Zusammenhalt und Ortsgruppen stärken</a:t>
            </a:r>
          </a:p>
          <a:p>
            <a:pPr marL="0" indent="0">
              <a:buNone/>
            </a:pPr>
            <a:endParaRPr lang="de-DE" altLang="de-DE" dirty="0"/>
          </a:p>
          <a:p>
            <a:pPr marL="0" indent="0">
              <a:buNone/>
            </a:pPr>
            <a:r>
              <a:rPr lang="de-DE" altLang="de-DE" dirty="0"/>
              <a:t>Sei dabei, bring Dich ein, trage den AK in Deinen Verein und Deinen Verband.</a:t>
            </a:r>
          </a:p>
          <a:p>
            <a:endParaRPr lang="de-DE" altLang="de-DE" sz="2800" dirty="0"/>
          </a:p>
        </p:txBody>
      </p:sp>
      <p:pic>
        <p:nvPicPr>
          <p:cNvPr id="6" name="Grafik 5">
            <a:extLst>
              <a:ext uri="{FF2B5EF4-FFF2-40B4-BE49-F238E27FC236}">
                <a16:creationId xmlns:a16="http://schemas.microsoft.com/office/drawing/2014/main" id="{1A86B1CB-1656-403A-8CC3-34F2BFE83954}"/>
              </a:ext>
            </a:extLst>
          </p:cNvPr>
          <p:cNvPicPr>
            <a:picLocks noChangeAspect="1"/>
          </p:cNvPicPr>
          <p:nvPr/>
        </p:nvPicPr>
        <p:blipFill rotWithShape="1">
          <a:blip r:embed="rId3">
            <a:extLst>
              <a:ext uri="{28A0092B-C50C-407E-A947-70E740481C1C}">
                <a14:useLocalDpi xmlns:a14="http://schemas.microsoft.com/office/drawing/2010/main" val="0"/>
              </a:ext>
            </a:extLst>
          </a:blip>
          <a:srcRect l="3021" r="7350"/>
          <a:stretch/>
        </p:blipFill>
        <p:spPr>
          <a:xfrm>
            <a:off x="10896600" y="2943593"/>
            <a:ext cx="6781800" cy="3795627"/>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794525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78BC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a:solidFill>
                  <a:srgbClr val="FFFFFF"/>
                </a:solidFill>
                <a:latin typeface="URWGroteskTLigExtNar"/>
              </a:rPr>
              <a:t>DWJ-</a:t>
            </a:r>
            <a:r>
              <a:rPr lang="en-US" sz="5400" dirty="0" err="1">
                <a:solidFill>
                  <a:srgbClr val="FFFFFF"/>
                </a:solidFill>
                <a:latin typeface="URWGroteskTLigExtNar"/>
              </a:rPr>
              <a:t>Freundschaftsbörse</a:t>
            </a:r>
            <a:endParaRPr lang="en-US" sz="5400" dirty="0">
              <a:solidFill>
                <a:srgbClr val="FFFFFF"/>
              </a:solidFill>
              <a:latin typeface="URWGroteskTLigExtNar"/>
            </a:endParaRPr>
          </a:p>
          <a:p>
            <a:pPr>
              <a:defRPr/>
            </a:pPr>
            <a:endParaRPr lang="de-DE" sz="5400" dirty="0">
              <a:latin typeface="+mj-lt"/>
            </a:endParaRPr>
          </a:p>
        </p:txBody>
      </p:sp>
      <p:sp>
        <p:nvSpPr>
          <p:cNvPr id="6" name="Textfeld 5">
            <a:extLst>
              <a:ext uri="{FF2B5EF4-FFF2-40B4-BE49-F238E27FC236}">
                <a16:creationId xmlns:a16="http://schemas.microsoft.com/office/drawing/2014/main" id="{882D08FF-419E-4E78-83FB-0BE9428FE128}"/>
              </a:ext>
            </a:extLst>
          </p:cNvPr>
          <p:cNvSpPr txBox="1"/>
          <p:nvPr/>
        </p:nvSpPr>
        <p:spPr>
          <a:xfrm>
            <a:off x="1066737" y="2865953"/>
            <a:ext cx="12037218" cy="4555093"/>
          </a:xfrm>
          <a:prstGeom prst="rect">
            <a:avLst/>
          </a:prstGeom>
          <a:noFill/>
        </p:spPr>
        <p:txBody>
          <a:bodyPr wrap="square" rtlCol="0">
            <a:spAutoFit/>
          </a:bodyPr>
          <a:lstStyle/>
          <a:p>
            <a:r>
              <a:rPr lang="de-DE" sz="3200" b="1" dirty="0">
                <a:latin typeface="URWGroteskTLigExtNar" pitchFamily="2" charset="0"/>
              </a:rPr>
              <a:t>Werdet Teil der DWJ-Freundschaftsbörse</a:t>
            </a:r>
          </a:p>
          <a:p>
            <a:endParaRPr lang="de-DE" sz="3200" b="1" dirty="0">
              <a:latin typeface="URWGroteskTLigExtNar" pitchFamily="2" charset="0"/>
            </a:endParaRPr>
          </a:p>
          <a:p>
            <a:r>
              <a:rPr lang="de-DE" sz="3200" b="1" dirty="0">
                <a:latin typeface="URWGroteskTLigExtNar" pitchFamily="2" charset="0"/>
              </a:rPr>
              <a:t>Kerngedanke: </a:t>
            </a:r>
            <a:r>
              <a:rPr lang="de-DE" sz="3200" dirty="0">
                <a:latin typeface="URWGroteskTLigExtNar" pitchFamily="2" charset="0"/>
              </a:rPr>
              <a:t>bestehende Ortsgruppen vernetzen, Begegnungen / Partnerschaften ermöglichen (z. B. über Teilen von Ressourcen)</a:t>
            </a:r>
          </a:p>
          <a:p>
            <a:endParaRPr lang="de-DE" sz="3600" b="1" dirty="0">
              <a:latin typeface="URWGroteskTLigExtNar" pitchFamily="2" charset="0"/>
            </a:endParaRPr>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pPr marL="285750" indent="-285750">
              <a:buFontTx/>
              <a:buChar char="-"/>
            </a:pPr>
            <a:endParaRPr lang="de-DE" dirty="0"/>
          </a:p>
          <a:p>
            <a:endParaRPr lang="de-DE" dirty="0"/>
          </a:p>
          <a:p>
            <a:endParaRPr lang="de-DE" dirty="0"/>
          </a:p>
          <a:p>
            <a:endParaRPr lang="de-DE" dirty="0"/>
          </a:p>
        </p:txBody>
      </p:sp>
      <p:pic>
        <p:nvPicPr>
          <p:cNvPr id="8" name="Grafik 7">
            <a:extLst>
              <a:ext uri="{FF2B5EF4-FFF2-40B4-BE49-F238E27FC236}">
                <a16:creationId xmlns:a16="http://schemas.microsoft.com/office/drawing/2014/main" id="{021B7022-28AF-4D34-B400-F5AAEBA85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7655" y="3067276"/>
            <a:ext cx="5853608" cy="4152445"/>
          </a:xfrm>
          <a:prstGeom prst="roundRect">
            <a:avLst>
              <a:gd name="adj" fmla="val 16667"/>
            </a:avLst>
          </a:prstGeom>
          <a:ln w="38100">
            <a:solidFill>
              <a:srgbClr val="78BC8B"/>
            </a:solidFill>
          </a:ln>
          <a:effectLst>
            <a:outerShdw blurRad="76200" dist="38100" dir="7800000" algn="tl" rotWithShape="0">
              <a:srgbClr val="000000">
                <a:alpha val="40000"/>
              </a:srgbClr>
            </a:outerShdw>
          </a:effectLst>
        </p:spPr>
      </p:pic>
      <p:sp>
        <p:nvSpPr>
          <p:cNvPr id="2" name="Rechteck 1">
            <a:extLst>
              <a:ext uri="{FF2B5EF4-FFF2-40B4-BE49-F238E27FC236}">
                <a16:creationId xmlns:a16="http://schemas.microsoft.com/office/drawing/2014/main" id="{C773E1AC-2185-4313-BB6C-1172EFC5DB34}"/>
              </a:ext>
            </a:extLst>
          </p:cNvPr>
          <p:cNvSpPr/>
          <p:nvPr/>
        </p:nvSpPr>
        <p:spPr>
          <a:xfrm>
            <a:off x="1080592" y="5143499"/>
            <a:ext cx="9144000" cy="2062103"/>
          </a:xfrm>
          <a:prstGeom prst="rect">
            <a:avLst/>
          </a:prstGeom>
        </p:spPr>
        <p:txBody>
          <a:bodyPr>
            <a:spAutoFit/>
          </a:bodyPr>
          <a:lstStyle/>
          <a:p>
            <a:r>
              <a:rPr lang="de-DE" sz="3200" b="1" dirty="0">
                <a:latin typeface="URWGroteskTLigExtNar" pitchFamily="2" charset="0"/>
              </a:rPr>
              <a:t>Ihr habt Fragen zum Projekt?</a:t>
            </a:r>
          </a:p>
          <a:p>
            <a:endParaRPr lang="de-DE" sz="3200" dirty="0">
              <a:latin typeface="URWGroteskTLigExtNar" pitchFamily="2" charset="0"/>
            </a:endParaRPr>
          </a:p>
          <a:p>
            <a:r>
              <a:rPr lang="de-DE" sz="3200" dirty="0">
                <a:latin typeface="URWGroteskTLigExtNar" pitchFamily="2" charset="0"/>
              </a:rPr>
              <a:t>E-Mail: </a:t>
            </a:r>
            <a:r>
              <a:rPr lang="de-DE" sz="3200" dirty="0" err="1">
                <a:solidFill>
                  <a:srgbClr val="78BC8B"/>
                </a:solidFill>
                <a:latin typeface="URWGroteskTLigExtNar" pitchFamily="2" charset="0"/>
                <a:hlinkClick r:id="rId4">
                  <a:extLst>
                    <a:ext uri="{A12FA001-AC4F-418D-AE19-62706E023703}">
                      <ahyp:hlinkClr xmlns:ahyp="http://schemas.microsoft.com/office/drawing/2018/hyperlinkcolor" val="tx"/>
                    </a:ext>
                  </a:extLst>
                </a:hlinkClick>
              </a:rPr>
              <a:t>freundschaftsboerse</a:t>
            </a:r>
            <a:r>
              <a:rPr lang="de-DE" sz="3200" dirty="0">
                <a:solidFill>
                  <a:srgbClr val="78BC8B"/>
                </a:solidFill>
                <a:latin typeface="URWGroteskTLigExtNar" pitchFamily="2" charset="0"/>
                <a:hlinkClick r:id="rId4">
                  <a:extLst>
                    <a:ext uri="{A12FA001-AC4F-418D-AE19-62706E023703}">
                      <ahyp:hlinkClr xmlns:ahyp="http://schemas.microsoft.com/office/drawing/2018/hyperlinkcolor" val="tx"/>
                    </a:ext>
                  </a:extLst>
                </a:hlinkClick>
              </a:rPr>
              <a:t>[at]wanderjugend.de</a:t>
            </a:r>
            <a:endParaRPr lang="de-DE" sz="3200" dirty="0">
              <a:solidFill>
                <a:srgbClr val="78BC8B"/>
              </a:solidFill>
              <a:latin typeface="URWGroteskTLigExtNar" pitchFamily="2" charset="0"/>
            </a:endParaRPr>
          </a:p>
          <a:p>
            <a:r>
              <a:rPr lang="de-DE" sz="3200" dirty="0">
                <a:latin typeface="URWGroteskTLigExtNar" pitchFamily="2" charset="0"/>
              </a:rPr>
              <a:t>Telefon: 0561 400 498-8</a:t>
            </a:r>
          </a:p>
        </p:txBody>
      </p:sp>
      <p:pic>
        <p:nvPicPr>
          <p:cNvPr id="9" name="Grafik 8" descr="Informationen">
            <a:extLst>
              <a:ext uri="{FF2B5EF4-FFF2-40B4-BE49-F238E27FC236}">
                <a16:creationId xmlns:a16="http://schemas.microsoft.com/office/drawing/2014/main" id="{E3A31398-B262-4BAC-BFDA-F494DDA4D5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195" y="5105399"/>
            <a:ext cx="742397" cy="742397"/>
          </a:xfrm>
          <a:prstGeom prst="rect">
            <a:avLst/>
          </a:prstGeom>
        </p:spPr>
      </p:pic>
    </p:spTree>
    <p:extLst>
      <p:ext uri="{BB962C8B-B14F-4D97-AF65-F5344CB8AC3E}">
        <p14:creationId xmlns:p14="http://schemas.microsoft.com/office/powerpoint/2010/main" val="162096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9CD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en-US" sz="5400" dirty="0" err="1">
                <a:solidFill>
                  <a:srgbClr val="FFFFFF"/>
                </a:solidFill>
                <a:latin typeface="URWGroteskTLigExtNar"/>
              </a:rPr>
              <a:t>Druckmaterialien</a:t>
            </a:r>
            <a:r>
              <a:rPr lang="en-US" sz="5400" dirty="0">
                <a:solidFill>
                  <a:srgbClr val="FFFFFF"/>
                </a:solidFill>
                <a:latin typeface="URWGroteskTLigExtNar"/>
              </a:rPr>
              <a:t> </a:t>
            </a:r>
            <a:r>
              <a:rPr lang="en-US" sz="5400" dirty="0" err="1">
                <a:solidFill>
                  <a:srgbClr val="FFFFFF"/>
                </a:solidFill>
                <a:latin typeface="URWGroteskTLigExtNar"/>
              </a:rPr>
              <a:t>zum</a:t>
            </a:r>
            <a:r>
              <a:rPr lang="en-US" sz="5400" dirty="0">
                <a:solidFill>
                  <a:srgbClr val="FFFFFF"/>
                </a:solidFill>
                <a:latin typeface="URWGroteskTLigExtNar"/>
              </a:rPr>
              <a:t> </a:t>
            </a:r>
            <a:r>
              <a:rPr lang="en-US" sz="5400" dirty="0" err="1">
                <a:solidFill>
                  <a:srgbClr val="FFFFFF"/>
                </a:solidFill>
                <a:latin typeface="URWGroteskTLigExtNar"/>
              </a:rPr>
              <a:t>Verteilen</a:t>
            </a:r>
            <a:endParaRPr lang="en-US" sz="5400" dirty="0">
              <a:solidFill>
                <a:srgbClr val="FFFFFF"/>
              </a:solidFill>
              <a:latin typeface="URWGroteskTLigExtNar"/>
            </a:endParaRPr>
          </a:p>
          <a:p>
            <a:pPr>
              <a:defRPr/>
            </a:pPr>
            <a:endParaRPr lang="de-DE" sz="5400" dirty="0">
              <a:latin typeface="+mj-lt"/>
            </a:endParaRPr>
          </a:p>
        </p:txBody>
      </p:sp>
      <p:sp>
        <p:nvSpPr>
          <p:cNvPr id="5" name="Inhaltsplatzhalter 2">
            <a:extLst>
              <a:ext uri="{FF2B5EF4-FFF2-40B4-BE49-F238E27FC236}">
                <a16:creationId xmlns:a16="http://schemas.microsoft.com/office/drawing/2014/main" id="{99DA4AF9-6FCF-4524-8451-24CB1446F125}"/>
              </a:ext>
            </a:extLst>
          </p:cNvPr>
          <p:cNvSpPr txBox="1">
            <a:spLocks/>
          </p:cNvSpPr>
          <p:nvPr/>
        </p:nvSpPr>
        <p:spPr bwMode="auto">
          <a:xfrm>
            <a:off x="938145" y="2171700"/>
            <a:ext cx="10744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altLang="de-DE" dirty="0">
                <a:latin typeface="URWGroteskTExtLigExtNar" pitchFamily="2" charset="0"/>
              </a:rPr>
              <a:t>In der Bundesgeschäftsstelle bekommt Ihr kostenlos:</a:t>
            </a:r>
          </a:p>
          <a:p>
            <a:r>
              <a:rPr lang="de-DE" altLang="de-DE" dirty="0">
                <a:latin typeface="URWGroteskTExtLigExtNar" pitchFamily="2" charset="0"/>
              </a:rPr>
              <a:t>Selbstdarstellungspostkarten</a:t>
            </a:r>
          </a:p>
          <a:p>
            <a:r>
              <a:rPr lang="de-DE" altLang="de-DE" dirty="0">
                <a:latin typeface="URWGroteskTExtLigExtNar" pitchFamily="2" charset="0"/>
              </a:rPr>
              <a:t>Wandkalender</a:t>
            </a:r>
          </a:p>
          <a:p>
            <a:r>
              <a:rPr lang="de-DE" altLang="de-DE" dirty="0">
                <a:latin typeface="URWGroteskTExtLigExtNar" pitchFamily="2" charset="0"/>
              </a:rPr>
              <a:t>F.S.M.-Materialien</a:t>
            </a:r>
          </a:p>
          <a:p>
            <a:r>
              <a:rPr lang="de-DE" altLang="de-DE" dirty="0" err="1">
                <a:latin typeface="URWGroteskTExtLigExtNar" pitchFamily="2" charset="0"/>
              </a:rPr>
              <a:t>Geocachingbroschüren</a:t>
            </a:r>
            <a:endParaRPr lang="de-DE" altLang="de-DE" dirty="0">
              <a:latin typeface="URWGroteskTExtLigExtNar" pitchFamily="2" charset="0"/>
            </a:endParaRPr>
          </a:p>
          <a:p>
            <a:r>
              <a:rPr lang="de-DE" altLang="de-DE" dirty="0">
                <a:latin typeface="URWGroteskTExtLigExtNar" pitchFamily="2" charset="0"/>
              </a:rPr>
              <a:t>Jahresprogramm </a:t>
            </a:r>
            <a:r>
              <a:rPr lang="de-DE" altLang="de-DE" dirty="0" err="1">
                <a:latin typeface="URWGroteskTExtLigExtNar" pitchFamily="2" charset="0"/>
              </a:rPr>
              <a:t>auf|tour</a:t>
            </a:r>
            <a:endParaRPr lang="de-DE" altLang="de-DE" dirty="0">
              <a:latin typeface="URWGroteskTExtLigExtNar" pitchFamily="2" charset="0"/>
            </a:endParaRPr>
          </a:p>
          <a:p>
            <a:r>
              <a:rPr lang="de-DE" altLang="de-DE" dirty="0">
                <a:latin typeface="URWGroteskTExtLigExtNar" pitchFamily="2" charset="0"/>
              </a:rPr>
              <a:t>Diverse Ausgaben WALK &amp; </a:t>
            </a:r>
            <a:r>
              <a:rPr lang="de-DE" altLang="de-DE" dirty="0" err="1">
                <a:latin typeface="URWGroteskTExtLigExtNar" pitchFamily="2" charset="0"/>
              </a:rPr>
              <a:t>more</a:t>
            </a:r>
            <a:endParaRPr lang="de-DE" altLang="de-DE" dirty="0">
              <a:latin typeface="URWGroteskTExtLigExtNar" pitchFamily="2" charset="0"/>
            </a:endParaRPr>
          </a:p>
          <a:p>
            <a:r>
              <a:rPr lang="de-DE" altLang="de-DE" dirty="0">
                <a:latin typeface="URWGroteskTExtLigExtNar" pitchFamily="2" charset="0"/>
              </a:rPr>
              <a:t>Aufkleber</a:t>
            </a:r>
          </a:p>
          <a:p>
            <a:r>
              <a:rPr lang="de-DE" altLang="de-DE" dirty="0">
                <a:latin typeface="URWGroteskTExtLigExtNar" pitchFamily="2" charset="0"/>
              </a:rPr>
              <a:t>Markierungsmaterial Jugendwanderwege</a:t>
            </a:r>
          </a:p>
          <a:p>
            <a:r>
              <a:rPr lang="de-DE" altLang="de-DE" dirty="0">
                <a:latin typeface="URWGroteskTExtLigExtNar" pitchFamily="2" charset="0"/>
              </a:rPr>
              <a:t>Outdoor-Kids Urkunden und Abzeichen</a:t>
            </a: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a:p>
            <a:pPr marL="0" indent="0">
              <a:buFont typeface="Arial" pitchFamily="34" charset="0"/>
              <a:buNone/>
            </a:pPr>
            <a:endParaRPr lang="de-DE" altLang="de-DE" sz="2800" dirty="0">
              <a:latin typeface="URWGroteskTExtLigExtNar" pitchFamily="2" charset="0"/>
            </a:endParaRPr>
          </a:p>
        </p:txBody>
      </p:sp>
      <p:pic>
        <p:nvPicPr>
          <p:cNvPr id="12" name="Grafik 11">
            <a:extLst>
              <a:ext uri="{FF2B5EF4-FFF2-40B4-BE49-F238E27FC236}">
                <a16:creationId xmlns:a16="http://schemas.microsoft.com/office/drawing/2014/main" id="{702A0F89-7CC8-4A78-AC23-086B50DAA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6689">
            <a:off x="13453690" y="1372788"/>
            <a:ext cx="3268694" cy="6865985"/>
          </a:xfrm>
          <a:prstGeom prst="rect">
            <a:avLst/>
          </a:prstGeom>
          <a:ln w="28575">
            <a:solidFill>
              <a:srgbClr val="9CDF80"/>
            </a:solidFill>
          </a:ln>
        </p:spPr>
      </p:pic>
      <p:pic>
        <p:nvPicPr>
          <p:cNvPr id="13" name="Grafik 12">
            <a:extLst>
              <a:ext uri="{FF2B5EF4-FFF2-40B4-BE49-F238E27FC236}">
                <a16:creationId xmlns:a16="http://schemas.microsoft.com/office/drawing/2014/main" id="{5A5D08CB-9D5E-46C9-8C02-0B0B7B602DD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rot="20773415">
            <a:off x="12433846" y="5303448"/>
            <a:ext cx="3897082" cy="1222003"/>
          </a:xfrm>
          <a:prstGeom prst="rect">
            <a:avLst/>
          </a:prstGeom>
          <a:ln w="28575">
            <a:solidFill>
              <a:srgbClr val="9CDF80"/>
            </a:solidFill>
          </a:ln>
        </p:spPr>
      </p:pic>
      <p:pic>
        <p:nvPicPr>
          <p:cNvPr id="14" name="Grafik 13">
            <a:extLst>
              <a:ext uri="{FF2B5EF4-FFF2-40B4-BE49-F238E27FC236}">
                <a16:creationId xmlns:a16="http://schemas.microsoft.com/office/drawing/2014/main" id="{148C6A91-1046-49EA-8B16-48DC06AC4D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9734348">
            <a:off x="12379983" y="4322424"/>
            <a:ext cx="3897082" cy="1222003"/>
          </a:xfrm>
          <a:prstGeom prst="rect">
            <a:avLst/>
          </a:prstGeom>
          <a:ln w="28575">
            <a:solidFill>
              <a:srgbClr val="9CDF80"/>
            </a:solidFill>
          </a:ln>
        </p:spPr>
      </p:pic>
    </p:spTree>
    <p:extLst>
      <p:ext uri="{BB962C8B-B14F-4D97-AF65-F5344CB8AC3E}">
        <p14:creationId xmlns:p14="http://schemas.microsoft.com/office/powerpoint/2010/main" val="85341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a:t>
            </a:r>
            <a:r>
              <a:rPr lang="en-US" sz="5400" dirty="0" err="1">
                <a:solidFill>
                  <a:srgbClr val="FFFFFF"/>
                </a:solidFill>
                <a:latin typeface="URWGroteskTLigExtNar"/>
              </a:rPr>
              <a:t>Ausleihmaterial</a:t>
            </a:r>
            <a:endParaRPr lang="en-US" sz="5400" dirty="0">
              <a:solidFill>
                <a:srgbClr val="FFFFFF"/>
              </a:solidFill>
              <a:latin typeface="URWGroteskTLigExtNar"/>
            </a:endParaRPr>
          </a:p>
          <a:p>
            <a:pPr>
              <a:defRPr/>
            </a:pPr>
            <a:endParaRPr lang="de-DE" sz="5400" dirty="0">
              <a:latin typeface="+mj-lt"/>
            </a:endParaRPr>
          </a:p>
        </p:txBody>
      </p:sp>
      <p:pic>
        <p:nvPicPr>
          <p:cNvPr id="8" name="Grafik 7">
            <a:hlinkClick r:id="rId3"/>
            <a:extLst>
              <a:ext uri="{FF2B5EF4-FFF2-40B4-BE49-F238E27FC236}">
                <a16:creationId xmlns:a16="http://schemas.microsoft.com/office/drawing/2014/main" id="{241AFA45-4D63-4967-9503-B67E09782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164522"/>
            <a:ext cx="12189618" cy="6120444"/>
          </a:xfrm>
          <a:prstGeom prst="rect">
            <a:avLst/>
          </a:prstGeom>
        </p:spPr>
      </p:pic>
      <p:pic>
        <p:nvPicPr>
          <p:cNvPr id="9" name="Grafik 8" descr="Pfeil Gerade">
            <a:extLst>
              <a:ext uri="{FF2B5EF4-FFF2-40B4-BE49-F238E27FC236}">
                <a16:creationId xmlns:a16="http://schemas.microsoft.com/office/drawing/2014/main" id="{1E99A90E-570D-475D-A34E-4A36968022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00745">
            <a:off x="1270191" y="2603691"/>
            <a:ext cx="1872208" cy="1872208"/>
          </a:xfrm>
          <a:prstGeom prst="rect">
            <a:avLst/>
          </a:prstGeom>
        </p:spPr>
      </p:pic>
    </p:spTree>
    <p:extLst>
      <p:ext uri="{BB962C8B-B14F-4D97-AF65-F5344CB8AC3E}">
        <p14:creationId xmlns:p14="http://schemas.microsoft.com/office/powerpoint/2010/main" val="198600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hlinkClick r:id="rId3"/>
            <a:extLst>
              <a:ext uri="{FF2B5EF4-FFF2-40B4-BE49-F238E27FC236}">
                <a16:creationId xmlns:a16="http://schemas.microsoft.com/office/drawing/2014/main" id="{EAEEE67D-3AD7-4507-8624-FDA09B88A9A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0" y="2392850"/>
            <a:ext cx="3907447" cy="5504565"/>
          </a:xfrm>
          <a:prstGeom prst="rect">
            <a:avLst/>
          </a:prstGeom>
          <a:ln w="38100">
            <a:solidFill>
              <a:srgbClr val="AFCA0B"/>
            </a:solidFill>
          </a:ln>
        </p:spPr>
      </p:pic>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*NEU* DWJ-</a:t>
            </a:r>
            <a:r>
              <a:rPr lang="en-US" sz="5400" dirty="0" err="1">
                <a:solidFill>
                  <a:srgbClr val="FFFFFF"/>
                </a:solidFill>
                <a:latin typeface="URWGroteskTLigExtNar"/>
              </a:rPr>
              <a:t>Gestaltungsrichtlinien</a:t>
            </a:r>
            <a:endParaRPr lang="en-US" sz="5400" dirty="0">
              <a:solidFill>
                <a:srgbClr val="FFFFFF"/>
              </a:solidFill>
              <a:latin typeface="URWGroteskTLigExtNar"/>
            </a:endParaRPr>
          </a:p>
          <a:p>
            <a:pPr>
              <a:defRPr/>
            </a:pPr>
            <a:endParaRPr lang="de-DE" sz="5400" dirty="0">
              <a:latin typeface="+mj-lt"/>
            </a:endParaRPr>
          </a:p>
        </p:txBody>
      </p:sp>
      <p:pic>
        <p:nvPicPr>
          <p:cNvPr id="3" name="Grafik 2">
            <a:extLst>
              <a:ext uri="{FF2B5EF4-FFF2-40B4-BE49-F238E27FC236}">
                <a16:creationId xmlns:a16="http://schemas.microsoft.com/office/drawing/2014/main" id="{8E1967B5-CBDA-4B74-8C49-41DB37DC9F14}"/>
              </a:ext>
            </a:extLst>
          </p:cNvPr>
          <p:cNvPicPr>
            <a:picLocks noChangeAspect="1"/>
          </p:cNvPicPr>
          <p:nvPr/>
        </p:nvPicPr>
        <p:blipFill rotWithShape="1">
          <a:blip r:embed="rId5">
            <a:extLst>
              <a:ext uri="{28A0092B-C50C-407E-A947-70E740481C1C}">
                <a14:useLocalDpi xmlns:a14="http://schemas.microsoft.com/office/drawing/2010/main" val="0"/>
              </a:ext>
            </a:extLst>
          </a:blip>
          <a:srcRect l="2648" t="1057" r="1402"/>
          <a:stretch/>
        </p:blipFill>
        <p:spPr>
          <a:xfrm>
            <a:off x="1371600" y="2389584"/>
            <a:ext cx="3814305" cy="5507831"/>
          </a:xfrm>
          <a:prstGeom prst="rect">
            <a:avLst/>
          </a:prstGeom>
          <a:ln w="38100">
            <a:solidFill>
              <a:srgbClr val="AFCA0B"/>
            </a:solidFill>
          </a:ln>
        </p:spPr>
      </p:pic>
      <p:sp>
        <p:nvSpPr>
          <p:cNvPr id="4" name="Rechteck 3">
            <a:extLst>
              <a:ext uri="{FF2B5EF4-FFF2-40B4-BE49-F238E27FC236}">
                <a16:creationId xmlns:a16="http://schemas.microsoft.com/office/drawing/2014/main" id="{0C64D5D0-B241-4CE7-A000-8915BB54088A}"/>
              </a:ext>
            </a:extLst>
          </p:cNvPr>
          <p:cNvSpPr/>
          <p:nvPr/>
        </p:nvSpPr>
        <p:spPr>
          <a:xfrm>
            <a:off x="7402709" y="2389584"/>
            <a:ext cx="7859691" cy="6494085"/>
          </a:xfrm>
          <a:prstGeom prst="rect">
            <a:avLst/>
          </a:prstGeom>
        </p:spPr>
        <p:txBody>
          <a:bodyPr wrap="square">
            <a:spAutoFit/>
          </a:bodyPr>
          <a:lstStyle/>
          <a:p>
            <a:r>
              <a:rPr lang="de-DE" sz="3200" dirty="0">
                <a:latin typeface="URWGroteskTLigExtNar" pitchFamily="2" charset="0"/>
              </a:rPr>
              <a:t>Auf unserer Webseite stehen Euch unsere verschiedenen Logovarianten frei zur Verfügung:</a:t>
            </a:r>
          </a:p>
          <a:p>
            <a:r>
              <a:rPr lang="de-DE" sz="3200" dirty="0">
                <a:latin typeface="URWGroteskTLigExtNar" pitchFamily="2" charset="0"/>
              </a:rPr>
              <a:t> </a:t>
            </a:r>
          </a:p>
          <a:p>
            <a:r>
              <a:rPr lang="de-DE" sz="3200" dirty="0">
                <a:latin typeface="URWGroteskTLigExtNar" pitchFamily="2" charset="0"/>
              </a:rPr>
              <a:t>https://wanderjugend.de/deutsche-</a:t>
            </a:r>
          </a:p>
          <a:p>
            <a:r>
              <a:rPr lang="de-DE" sz="3200" dirty="0" err="1">
                <a:latin typeface="URWGroteskTLigExtNar" pitchFamily="2" charset="0"/>
              </a:rPr>
              <a:t>wanderjugend</a:t>
            </a:r>
            <a:r>
              <a:rPr lang="de-DE" sz="3200" dirty="0">
                <a:latin typeface="URWGroteskTLigExtNar" pitchFamily="2" charset="0"/>
              </a:rPr>
              <a:t>/</a:t>
            </a:r>
            <a:r>
              <a:rPr lang="de-DE" sz="3200" dirty="0" err="1">
                <a:latin typeface="URWGroteskTLigExtNar" pitchFamily="2" charset="0"/>
              </a:rPr>
              <a:t>service</a:t>
            </a:r>
            <a:r>
              <a:rPr lang="de-DE" sz="3200" dirty="0">
                <a:latin typeface="URWGroteskTLigExtNar" pitchFamily="2" charset="0"/>
              </a:rPr>
              <a:t>/</a:t>
            </a:r>
            <a:r>
              <a:rPr lang="de-DE" sz="3200" dirty="0" err="1">
                <a:latin typeface="URWGroteskTLigExtNar" pitchFamily="2" charset="0"/>
              </a:rPr>
              <a:t>downloads</a:t>
            </a:r>
            <a:endParaRPr lang="de-DE" sz="3200" dirty="0">
              <a:latin typeface="URWGroteskTLigExtNar" pitchFamily="2" charset="0"/>
            </a:endParaRPr>
          </a:p>
          <a:p>
            <a:endParaRPr lang="de-DE" sz="3200" dirty="0">
              <a:latin typeface="URWGroteskTLigExtNar" pitchFamily="2" charset="0"/>
            </a:endParaRPr>
          </a:p>
          <a:p>
            <a:r>
              <a:rPr lang="de-DE" sz="3200" dirty="0">
                <a:latin typeface="URWGroteskTLigExtNar" pitchFamily="2" charset="0"/>
              </a:rPr>
              <a:t>Wie Ihr diese benutzen könnt und welche Farbpalette wir hauptsächlich verwenden, findet Ihr in unseren Gestaltungsrichtlinien.</a:t>
            </a:r>
          </a:p>
          <a:p>
            <a:endParaRPr lang="de-DE" sz="3200" dirty="0">
              <a:latin typeface="URWGroteskTLigExtNar" pitchFamily="2" charset="0"/>
            </a:endParaRPr>
          </a:p>
          <a:p>
            <a:endParaRPr lang="de-DE" sz="3200" dirty="0">
              <a:latin typeface="URWGroteskTExtLigExtNar" pitchFamily="2" charset="0"/>
            </a:endParaRPr>
          </a:p>
          <a:p>
            <a:endParaRPr lang="de-DE" sz="3200" dirty="0">
              <a:latin typeface="URWGroteskTExtLigExtNar" pitchFamily="2" charset="0"/>
            </a:endParaRPr>
          </a:p>
          <a:p>
            <a:endParaRPr lang="de-DE" sz="3200" dirty="0">
              <a:latin typeface="URWGroteskTExtLigExtNar" pitchFamily="2" charset="0"/>
            </a:endParaRPr>
          </a:p>
        </p:txBody>
      </p:sp>
    </p:spTree>
    <p:extLst>
      <p:ext uri="{BB962C8B-B14F-4D97-AF65-F5344CB8AC3E}">
        <p14:creationId xmlns:p14="http://schemas.microsoft.com/office/powerpoint/2010/main" val="96716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9426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2700" dirty="0">
                <a:solidFill>
                  <a:srgbClr val="FFFFFF"/>
                </a:solidFill>
                <a:latin typeface="+mj-lt"/>
              </a:rPr>
              <a:t>                           </a:t>
            </a:r>
            <a:r>
              <a:rPr lang="de-DE" sz="5400" dirty="0">
                <a:solidFill>
                  <a:srgbClr val="FFFFFF"/>
                </a:solidFill>
                <a:latin typeface="URWGroteskTLigExtNar" pitchFamily="2" charset="0"/>
              </a:rPr>
              <a:t>WALK &amp; </a:t>
            </a:r>
            <a:r>
              <a:rPr lang="de-DE" sz="5400" dirty="0" err="1">
                <a:solidFill>
                  <a:srgbClr val="FFFFFF"/>
                </a:solidFill>
                <a:latin typeface="URWGroteskTLigExtNar" pitchFamily="2" charset="0"/>
              </a:rPr>
              <a:t>more</a:t>
            </a:r>
            <a:endParaRPr lang="en-US" sz="5400" dirty="0">
              <a:solidFill>
                <a:srgbClr val="FFFFFF"/>
              </a:solidFill>
              <a:latin typeface="URWGroteskTLigExtNar" pitchFamily="2" charset="0"/>
            </a:endParaRPr>
          </a:p>
          <a:p>
            <a:pPr>
              <a:defRPr/>
            </a:pPr>
            <a:endParaRPr lang="de-DE" sz="5400" dirty="0">
              <a:latin typeface="+mj-lt"/>
            </a:endParaRPr>
          </a:p>
        </p:txBody>
      </p:sp>
      <p:pic>
        <p:nvPicPr>
          <p:cNvPr id="4" name="Grafik 3">
            <a:extLst>
              <a:ext uri="{FF2B5EF4-FFF2-40B4-BE49-F238E27FC236}">
                <a16:creationId xmlns:a16="http://schemas.microsoft.com/office/drawing/2014/main" id="{12636ECA-5439-409B-91A3-BCEF99D75E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36775" y="2247900"/>
            <a:ext cx="3735656" cy="5283554"/>
          </a:xfrm>
          <a:prstGeom prst="rect">
            <a:avLst/>
          </a:prstGeom>
          <a:ln w="38100">
            <a:solidFill>
              <a:srgbClr val="86BD70"/>
            </a:solidFill>
          </a:ln>
        </p:spPr>
      </p:pic>
      <p:sp>
        <p:nvSpPr>
          <p:cNvPr id="5" name="TextBox 17">
            <a:extLst>
              <a:ext uri="{FF2B5EF4-FFF2-40B4-BE49-F238E27FC236}">
                <a16:creationId xmlns:a16="http://schemas.microsoft.com/office/drawing/2014/main" id="{9E0FD160-DE9A-42E4-99AD-B1E98B2F9413}"/>
              </a:ext>
            </a:extLst>
          </p:cNvPr>
          <p:cNvSpPr txBox="1"/>
          <p:nvPr/>
        </p:nvSpPr>
        <p:spPr>
          <a:xfrm>
            <a:off x="1676400" y="2951582"/>
            <a:ext cx="11199018" cy="4431983"/>
          </a:xfrm>
          <a:prstGeom prst="rect">
            <a:avLst/>
          </a:prstGeom>
        </p:spPr>
        <p:txBody>
          <a:bodyPr wrap="square" lIns="0" tIns="0" rIns="0" bIns="0" rtlCol="0" anchor="t">
            <a:spAutoFit/>
          </a:bodyPr>
          <a:lstStyle/>
          <a:p>
            <a:pPr>
              <a:spcBef>
                <a:spcPct val="0"/>
              </a:spcBef>
            </a:pPr>
            <a:r>
              <a:rPr lang="en-US" sz="3200" dirty="0">
                <a:solidFill>
                  <a:srgbClr val="000000"/>
                </a:solidFill>
                <a:latin typeface="URWGroteskTLigExtNar" pitchFamily="2" charset="0"/>
              </a:rPr>
              <a:t>Die </a:t>
            </a:r>
            <a:r>
              <a:rPr lang="en-US" sz="3200" dirty="0" err="1">
                <a:solidFill>
                  <a:srgbClr val="000000"/>
                </a:solidFill>
                <a:latin typeface="URWGroteskTLigExtNar" pitchFamily="2" charset="0"/>
              </a:rPr>
              <a:t>Winterausgabe</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unserer</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Verbandszeitschrift</a:t>
            </a:r>
            <a:r>
              <a:rPr lang="en-US" sz="3200" dirty="0">
                <a:solidFill>
                  <a:srgbClr val="000000"/>
                </a:solidFill>
                <a:latin typeface="URWGroteskTLigExtNar" pitchFamily="2" charset="0"/>
              </a:rPr>
              <a:t> </a:t>
            </a:r>
            <a:r>
              <a:rPr lang="en-US" sz="3200" b="1" dirty="0">
                <a:solidFill>
                  <a:srgbClr val="000000"/>
                </a:solidFill>
                <a:latin typeface="URWGroteskTLigExtNar" pitchFamily="2" charset="0"/>
              </a:rPr>
              <a:t>WALK &amp; more </a:t>
            </a:r>
          </a:p>
          <a:p>
            <a:pPr>
              <a:spcBef>
                <a:spcPct val="0"/>
              </a:spcBef>
            </a:pPr>
            <a:r>
              <a:rPr lang="en-US" sz="3200" dirty="0" err="1">
                <a:solidFill>
                  <a:srgbClr val="000000"/>
                </a:solidFill>
                <a:latin typeface="URWGroteskTLigExtNar" pitchFamily="2" charset="0"/>
              </a:rPr>
              <a:t>erscheint</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im</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Dezember</a:t>
            </a:r>
            <a:r>
              <a:rPr lang="en-US" sz="3200" dirty="0">
                <a:solidFill>
                  <a:srgbClr val="000000"/>
                </a:solidFill>
                <a:latin typeface="URWGroteskTLigExtNar" pitchFamily="2" charset="0"/>
              </a:rPr>
              <a:t> 2023 </a:t>
            </a:r>
            <a:r>
              <a:rPr lang="en-US" sz="3200" dirty="0" err="1">
                <a:solidFill>
                  <a:srgbClr val="000000"/>
                </a:solidFill>
                <a:latin typeface="URWGroteskTLigExtNar" pitchFamily="2" charset="0"/>
              </a:rPr>
              <a:t>zum</a:t>
            </a:r>
            <a:r>
              <a:rPr lang="en-US" sz="3200" dirty="0">
                <a:solidFill>
                  <a:srgbClr val="000000"/>
                </a:solidFill>
                <a:latin typeface="URWGroteskTLigExtNar" pitchFamily="2" charset="0"/>
              </a:rPr>
              <a:t> </a:t>
            </a:r>
            <a:r>
              <a:rPr lang="en-US" sz="3200" dirty="0" err="1">
                <a:solidFill>
                  <a:srgbClr val="000000"/>
                </a:solidFill>
                <a:latin typeface="URWGroteskTLigExtNar" pitchFamily="2" charset="0"/>
              </a:rPr>
              <a:t>Thema</a:t>
            </a:r>
            <a:r>
              <a:rPr lang="en-US" sz="3200" dirty="0">
                <a:solidFill>
                  <a:srgbClr val="000000"/>
                </a:solidFill>
                <a:latin typeface="URWGroteskTLigExtNar" pitchFamily="2" charset="0"/>
              </a:rPr>
              <a:t> </a:t>
            </a:r>
            <a:r>
              <a:rPr lang="en-US" sz="3200" b="1" dirty="0">
                <a:solidFill>
                  <a:srgbClr val="000000"/>
                </a:solidFill>
                <a:latin typeface="URWGroteskTLigExtNar" pitchFamily="2" charset="0"/>
              </a:rPr>
              <a:t>Leben auf dem Land</a:t>
            </a:r>
            <a:r>
              <a:rPr lang="en-US" sz="3200" dirty="0">
                <a:solidFill>
                  <a:srgbClr val="000000"/>
                </a:solidFill>
                <a:latin typeface="URWGroteskTLigExtNar" pitchFamily="2" charset="0"/>
              </a:rPr>
              <a:t>.</a:t>
            </a:r>
          </a:p>
          <a:p>
            <a:pPr>
              <a:spcBef>
                <a:spcPct val="0"/>
              </a:spcBef>
            </a:pPr>
            <a:endParaRPr lang="en-US" sz="3200" dirty="0">
              <a:solidFill>
                <a:srgbClr val="000000"/>
              </a:solidFill>
              <a:latin typeface="URWGroteskTLigExtNar" pitchFamily="2" charset="0"/>
            </a:endParaRPr>
          </a:p>
          <a:p>
            <a:pPr>
              <a:spcBef>
                <a:spcPct val="0"/>
              </a:spcBef>
            </a:pPr>
            <a:r>
              <a:rPr lang="en-US" sz="3200" b="1" dirty="0" err="1">
                <a:solidFill>
                  <a:srgbClr val="000000"/>
                </a:solidFill>
                <a:latin typeface="URWGroteskTLigExtNar" pitchFamily="2" charset="0"/>
              </a:rPr>
              <a:t>Redaktionsschluss</a:t>
            </a:r>
            <a:r>
              <a:rPr lang="en-US" sz="3200" b="1" dirty="0">
                <a:solidFill>
                  <a:srgbClr val="000000"/>
                </a:solidFill>
                <a:latin typeface="URWGroteskTLigExtNar" pitchFamily="2" charset="0"/>
              </a:rPr>
              <a:t>: </a:t>
            </a:r>
            <a:r>
              <a:rPr lang="en-US" sz="3200" dirty="0">
                <a:solidFill>
                  <a:srgbClr val="000000"/>
                </a:solidFill>
                <a:latin typeface="URWGroteskTLigExtNar" pitchFamily="2" charset="0"/>
              </a:rPr>
              <a:t>5. November 2023 </a:t>
            </a:r>
          </a:p>
          <a:p>
            <a:pPr>
              <a:spcBef>
                <a:spcPct val="0"/>
              </a:spcBef>
            </a:pPr>
            <a:endParaRPr lang="en-US" sz="3200" dirty="0">
              <a:solidFill>
                <a:srgbClr val="000000"/>
              </a:solidFill>
              <a:latin typeface="URWGroteskTLigExtNar" pitchFamily="2" charset="0"/>
            </a:endParaRPr>
          </a:p>
          <a:p>
            <a:pPr>
              <a:spcBef>
                <a:spcPct val="0"/>
              </a:spcBef>
            </a:pPr>
            <a:r>
              <a:rPr lang="de-DE" altLang="de-DE" sz="3200" dirty="0">
                <a:latin typeface="URWGroteskTLigExtNar" pitchFamily="2" charset="0"/>
              </a:rPr>
              <a:t>Beiträge zum Thema, Berichte von Gruppenaktivitäten und Aktionsankündigungen sind willkommen.</a:t>
            </a:r>
            <a:endParaRPr lang="de-DE" sz="3200" dirty="0">
              <a:solidFill>
                <a:srgbClr val="000000"/>
              </a:solidFill>
              <a:latin typeface="URWGroteskTLigExtNar" pitchFamily="2" charset="0"/>
            </a:endParaRPr>
          </a:p>
          <a:p>
            <a:pPr>
              <a:spcBef>
                <a:spcPct val="0"/>
              </a:spcBef>
            </a:pPr>
            <a:r>
              <a:rPr lang="de-DE" sz="3200" dirty="0">
                <a:solidFill>
                  <a:srgbClr val="000000"/>
                </a:solidFill>
                <a:latin typeface="URWGroteskTLigExtNar" pitchFamily="2" charset="0"/>
                <a:sym typeface="Wingdings" panose="05000000000000000000" pitchFamily="2" charset="2"/>
              </a:rPr>
              <a:t> E-Mail: redaktion@wanderjugend.de</a:t>
            </a:r>
            <a:endParaRPr lang="en-US" sz="3200" dirty="0">
              <a:solidFill>
                <a:srgbClr val="000000"/>
              </a:solidFill>
              <a:latin typeface="URWGroteskTLigExtNar" pitchFamily="2" charset="0"/>
            </a:endParaRPr>
          </a:p>
          <a:p>
            <a:pPr>
              <a:spcBef>
                <a:spcPct val="0"/>
              </a:spcBef>
            </a:pPr>
            <a:endParaRPr lang="en-US" sz="3200" dirty="0">
              <a:solidFill>
                <a:srgbClr val="000000"/>
              </a:solidFill>
              <a:latin typeface="URWGroteskTLigExtNar"/>
            </a:endParaRPr>
          </a:p>
        </p:txBody>
      </p:sp>
      <p:sp>
        <p:nvSpPr>
          <p:cNvPr id="9" name="Rechteck 8">
            <a:extLst>
              <a:ext uri="{FF2B5EF4-FFF2-40B4-BE49-F238E27FC236}">
                <a16:creationId xmlns:a16="http://schemas.microsoft.com/office/drawing/2014/main" id="{ACE484DD-5C15-4824-9599-D574B6BC0627}"/>
              </a:ext>
            </a:extLst>
          </p:cNvPr>
          <p:cNvSpPr/>
          <p:nvPr/>
        </p:nvSpPr>
        <p:spPr>
          <a:xfrm>
            <a:off x="13436775" y="3466408"/>
            <a:ext cx="3708225" cy="40406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Grafik 2" descr="Fragezeichen">
            <a:extLst>
              <a:ext uri="{FF2B5EF4-FFF2-40B4-BE49-F238E27FC236}">
                <a16:creationId xmlns:a16="http://schemas.microsoft.com/office/drawing/2014/main" id="{D8855D48-0A54-4E53-BE7A-5368383B412E}"/>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4808" r="18797"/>
          <a:stretch/>
        </p:blipFill>
        <p:spPr>
          <a:xfrm>
            <a:off x="14249400" y="3467100"/>
            <a:ext cx="2362200" cy="3963785"/>
          </a:xfrm>
          <a:prstGeom prst="rect">
            <a:avLst/>
          </a:prstGeom>
        </p:spPr>
      </p:pic>
      <p:pic>
        <p:nvPicPr>
          <p:cNvPr id="11" name="Grafik 10" descr="Bleistift">
            <a:extLst>
              <a:ext uri="{FF2B5EF4-FFF2-40B4-BE49-F238E27FC236}">
                <a16:creationId xmlns:a16="http://schemas.microsoft.com/office/drawing/2014/main" id="{B73F0993-0F35-401E-BA0F-D3656C79D1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flipH="1">
            <a:off x="11601487" y="3162300"/>
            <a:ext cx="2134985" cy="2134985"/>
          </a:xfrm>
          <a:prstGeom prst="rect">
            <a:avLst/>
          </a:prstGeom>
        </p:spPr>
      </p:pic>
    </p:spTree>
    <p:extLst>
      <p:ext uri="{BB962C8B-B14F-4D97-AF65-F5344CB8AC3E}">
        <p14:creationId xmlns:p14="http://schemas.microsoft.com/office/powerpoint/2010/main" val="19677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de-DE" sz="5400" dirty="0" err="1"/>
              <a:t>auf|tour</a:t>
            </a:r>
            <a:endParaRPr lang="en-US" sz="5400" dirty="0">
              <a:solidFill>
                <a:srgbClr val="FFFFFF"/>
              </a:solidFill>
              <a:latin typeface="URWGroteskTLigExtNar"/>
            </a:endParaRPr>
          </a:p>
          <a:p>
            <a:pPr>
              <a:defRPr/>
            </a:pPr>
            <a:endParaRPr lang="de-DE" sz="5400" dirty="0">
              <a:latin typeface="+mj-lt"/>
            </a:endParaRPr>
          </a:p>
        </p:txBody>
      </p:sp>
      <p:sp>
        <p:nvSpPr>
          <p:cNvPr id="10" name="Rechteck 9">
            <a:extLst>
              <a:ext uri="{FF2B5EF4-FFF2-40B4-BE49-F238E27FC236}">
                <a16:creationId xmlns:a16="http://schemas.microsoft.com/office/drawing/2014/main" id="{745887A1-E368-4B28-9E34-16758D695415}"/>
              </a:ext>
            </a:extLst>
          </p:cNvPr>
          <p:cNvSpPr/>
          <p:nvPr/>
        </p:nvSpPr>
        <p:spPr>
          <a:xfrm>
            <a:off x="1125299" y="2857500"/>
            <a:ext cx="11303477" cy="2954655"/>
          </a:xfrm>
          <a:prstGeom prst="rect">
            <a:avLst/>
          </a:prstGeom>
        </p:spPr>
        <p:txBody>
          <a:bodyPr wrap="square">
            <a:spAutoFit/>
          </a:bodyPr>
          <a:lstStyle/>
          <a:p>
            <a:r>
              <a:rPr lang="de-DE" altLang="de-DE" sz="3200" dirty="0"/>
              <a:t>Ihr möchtet Eure Veranstaltungen in unserem Jahresprogramm </a:t>
            </a:r>
            <a:r>
              <a:rPr lang="de-DE" altLang="de-DE" sz="3200" b="1" dirty="0" err="1"/>
              <a:t>auf|tour</a:t>
            </a:r>
            <a:r>
              <a:rPr lang="de-DE" altLang="de-DE" sz="3200" b="1" dirty="0"/>
              <a:t> </a:t>
            </a:r>
            <a:r>
              <a:rPr lang="de-DE" altLang="de-DE" sz="3200" dirty="0"/>
              <a:t>bewerben?</a:t>
            </a:r>
          </a:p>
          <a:p>
            <a:pPr>
              <a:spcBef>
                <a:spcPct val="0"/>
              </a:spcBef>
            </a:pPr>
            <a:endParaRPr lang="de-DE" altLang="de-DE" sz="3200" dirty="0"/>
          </a:p>
          <a:p>
            <a:pPr>
              <a:spcBef>
                <a:spcPct val="0"/>
              </a:spcBef>
            </a:pPr>
            <a:r>
              <a:rPr lang="de-DE" altLang="de-DE" sz="3200" dirty="0"/>
              <a:t>Informationen erhaltet Ihr in der Bundesgeschäftsstelle. </a:t>
            </a:r>
            <a:r>
              <a:rPr lang="de-DE" altLang="de-DE" sz="3200" b="1" dirty="0"/>
              <a:t>Redaktionsschluss </a:t>
            </a:r>
            <a:r>
              <a:rPr lang="de-DE" altLang="de-DE" sz="3200" dirty="0"/>
              <a:t>ist der </a:t>
            </a:r>
            <a:r>
              <a:rPr lang="de-DE" altLang="de-DE" sz="3200" b="1" dirty="0"/>
              <a:t>15. November 2023.</a:t>
            </a:r>
          </a:p>
          <a:p>
            <a:endParaRPr lang="de-DE" altLang="de-DE" dirty="0">
              <a:latin typeface="URWGroteskTLigExtNar" pitchFamily="2" charset="0"/>
            </a:endParaRPr>
          </a:p>
          <a:p>
            <a:endParaRPr lang="de-DE" altLang="de-DE" sz="800" dirty="0">
              <a:latin typeface="URWGroteskTLigExtNar" pitchFamily="2" charset="0"/>
            </a:endParaRPr>
          </a:p>
        </p:txBody>
      </p:sp>
      <p:pic>
        <p:nvPicPr>
          <p:cNvPr id="6" name="Grafik 5">
            <a:extLst>
              <a:ext uri="{FF2B5EF4-FFF2-40B4-BE49-F238E27FC236}">
                <a16:creationId xmlns:a16="http://schemas.microsoft.com/office/drawing/2014/main" id="{F24219DD-FB18-4120-9B0E-680A6A2BB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56689">
            <a:off x="13453690" y="1372788"/>
            <a:ext cx="3268694" cy="6865985"/>
          </a:xfrm>
          <a:prstGeom prst="rect">
            <a:avLst/>
          </a:prstGeom>
          <a:ln w="28575">
            <a:solidFill>
              <a:srgbClr val="AFCA0B"/>
            </a:solidFill>
          </a:ln>
        </p:spPr>
      </p:pic>
    </p:spTree>
    <p:extLst>
      <p:ext uri="{BB962C8B-B14F-4D97-AF65-F5344CB8AC3E}">
        <p14:creationId xmlns:p14="http://schemas.microsoft.com/office/powerpoint/2010/main" val="1166758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39AE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rgbClr val="FFFFFF"/>
                </a:solidFill>
                <a:latin typeface="URWGroteskTLigExtNar"/>
              </a:rPr>
              <a:t>Versammlungen</a:t>
            </a:r>
            <a:r>
              <a:rPr lang="en-US" sz="5400" dirty="0">
                <a:solidFill>
                  <a:srgbClr val="FFFFFF"/>
                </a:solidFill>
                <a:latin typeface="URWGroteskTLigExtNar"/>
              </a:rPr>
              <a:t> und </a:t>
            </a:r>
            <a:r>
              <a:rPr lang="en-US" sz="5400" dirty="0" err="1">
                <a:solidFill>
                  <a:srgbClr val="FFFFFF"/>
                </a:solidFill>
                <a:latin typeface="URWGroteskTLigExtNar"/>
              </a:rPr>
              <a:t>Sitzungen</a:t>
            </a:r>
            <a:endParaRPr lang="en-US" sz="5400" dirty="0">
              <a:solidFill>
                <a:srgbClr val="FFFFFF"/>
              </a:solidFill>
              <a:latin typeface="URWGroteskTLigExtNar"/>
            </a:endParaRPr>
          </a:p>
          <a:p>
            <a:pPr>
              <a:defRPr/>
            </a:pPr>
            <a:endParaRPr lang="de-DE" sz="5400" dirty="0">
              <a:latin typeface="+mj-lt"/>
            </a:endParaRPr>
          </a:p>
        </p:txBody>
      </p:sp>
      <p:graphicFrame>
        <p:nvGraphicFramePr>
          <p:cNvPr id="6" name="Tabelle 5">
            <a:extLst>
              <a:ext uri="{FF2B5EF4-FFF2-40B4-BE49-F238E27FC236}">
                <a16:creationId xmlns:a16="http://schemas.microsoft.com/office/drawing/2014/main" id="{A7DEB1AD-43B5-43C1-BC60-978F3422F63B}"/>
              </a:ext>
            </a:extLst>
          </p:cNvPr>
          <p:cNvGraphicFramePr>
            <a:graphicFrameLocks noGrp="1"/>
          </p:cNvGraphicFramePr>
          <p:nvPr>
            <p:extLst>
              <p:ext uri="{D42A27DB-BD31-4B8C-83A1-F6EECF244321}">
                <p14:modId xmlns:p14="http://schemas.microsoft.com/office/powerpoint/2010/main" val="277488933"/>
              </p:ext>
            </p:extLst>
          </p:nvPr>
        </p:nvGraphicFramePr>
        <p:xfrm>
          <a:off x="1011381" y="2393603"/>
          <a:ext cx="11795220" cy="3733800"/>
        </p:xfrm>
        <a:graphic>
          <a:graphicData uri="http://schemas.openxmlformats.org/drawingml/2006/table">
            <a:tbl>
              <a:tblPr firstRow="1" bandRow="1">
                <a:tableStyleId>{5C22544A-7EE6-4342-B048-85BDC9FD1C3A}</a:tableStyleId>
              </a:tblPr>
              <a:tblGrid>
                <a:gridCol w="2798619">
                  <a:extLst>
                    <a:ext uri="{9D8B030D-6E8A-4147-A177-3AD203B41FA5}">
                      <a16:colId xmlns:a16="http://schemas.microsoft.com/office/drawing/2014/main" val="2970534152"/>
                    </a:ext>
                  </a:extLst>
                </a:gridCol>
                <a:gridCol w="8996601">
                  <a:extLst>
                    <a:ext uri="{9D8B030D-6E8A-4147-A177-3AD203B41FA5}">
                      <a16:colId xmlns:a16="http://schemas.microsoft.com/office/drawing/2014/main" val="3733714670"/>
                    </a:ext>
                  </a:extLst>
                </a:gridCol>
              </a:tblGrid>
              <a:tr h="685800">
                <a:tc>
                  <a:txBody>
                    <a:bodyPr/>
                    <a:lstStyle/>
                    <a:p>
                      <a:r>
                        <a:rPr lang="de-DE" sz="3200" b="0" dirty="0">
                          <a:solidFill>
                            <a:schemeClr val="bg1"/>
                          </a:solidFill>
                          <a:latin typeface="URWGroteskTLigExtNar" pitchFamily="2" charset="0"/>
                        </a:rPr>
                        <a:t>18. – 19.11.2023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AEA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err="1">
                          <a:solidFill>
                            <a:srgbClr val="000000"/>
                          </a:solidFill>
                          <a:latin typeface="URWGroteskTLigExtNar" pitchFamily="2" charset="0"/>
                        </a:rPr>
                        <a:t>Jugendbeiratssitzung</a:t>
                      </a:r>
                      <a:r>
                        <a:rPr lang="en-US" sz="3200" b="0" dirty="0">
                          <a:solidFill>
                            <a:srgbClr val="000000"/>
                          </a:solidFill>
                          <a:latin typeface="URWGroteskTLigExtNar" pitchFamily="2" charset="0"/>
                        </a:rPr>
                        <a:t> in Würzburg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bg1"/>
                          </a:solidFill>
                          <a:latin typeface="URWGroteskTLigExtNar" pitchFamily="2" charset="0"/>
                        </a:rPr>
                        <a:t>24. – 25.02.2024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AEA5"/>
                    </a:solidFill>
                  </a:tcPr>
                </a:tc>
                <a:tc>
                  <a:txBody>
                    <a:bodyPr/>
                    <a:lstStyle/>
                    <a:p>
                      <a:r>
                        <a:rPr lang="de-DE" sz="3200" b="0" dirty="0">
                          <a:latin typeface="URWGroteskTLigExtNar" pitchFamily="2" charset="0"/>
                        </a:rPr>
                        <a:t>Jugendbeiratssitzung in Bad Honnef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bg1"/>
                          </a:solidFill>
                          <a:latin typeface="URWGroteskTLigExtNar" pitchFamily="2" charset="0"/>
                        </a:rPr>
                        <a:t>12. – 14.04.2024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AEA5"/>
                    </a:solidFill>
                  </a:tcPr>
                </a:tc>
                <a:tc>
                  <a:txBody>
                    <a:bodyPr/>
                    <a:lstStyle/>
                    <a:p>
                      <a:r>
                        <a:rPr lang="de-DE" sz="3200" b="0" dirty="0">
                          <a:latin typeface="URWGroteskTLigExtNar" pitchFamily="2" charset="0"/>
                        </a:rPr>
                        <a:t>Bundesdelegiertenversammlung in Heidelberg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3200" b="0" dirty="0">
                          <a:solidFill>
                            <a:schemeClr val="bg1"/>
                          </a:solidFill>
                          <a:latin typeface="URWGroteskTLigExtNar" pitchFamily="2" charset="0"/>
                        </a:rPr>
                        <a:t>29. – 30.06.2024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AEA5"/>
                    </a:solidFill>
                  </a:tcPr>
                </a:tc>
                <a:tc>
                  <a:txBody>
                    <a:bodyPr/>
                    <a:lstStyle/>
                    <a:p>
                      <a:r>
                        <a:rPr lang="de-DE" sz="3200" b="0" dirty="0">
                          <a:latin typeface="URWGroteskTLigExtNar" pitchFamily="2" charset="0"/>
                        </a:rPr>
                        <a:t>Jugendbeiratssitzung in Eisenach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r>
                        <a:rPr lang="de-DE" sz="3200" b="0" dirty="0">
                          <a:solidFill>
                            <a:schemeClr val="bg1"/>
                          </a:solidFill>
                          <a:latin typeface="URWGroteskTLigExtNar" pitchFamily="2" charset="0"/>
                        </a:rPr>
                        <a:t>16. – 17.11.2024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9AEA5"/>
                    </a:solidFill>
                  </a:tcPr>
                </a:tc>
                <a:tc>
                  <a:txBody>
                    <a:bodyPr/>
                    <a:lstStyle/>
                    <a:p>
                      <a:r>
                        <a:rPr lang="de-DE" sz="3200" b="0" dirty="0">
                          <a:latin typeface="URWGroteskTLigExtNar" pitchFamily="2" charset="0"/>
                        </a:rPr>
                        <a:t>Jugendbeiratssitzung in Karlsruhe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226748"/>
                  </a:ext>
                </a:extLst>
              </a:tr>
            </a:tbl>
          </a:graphicData>
        </a:graphic>
      </p:graphicFrame>
      <p:pic>
        <p:nvPicPr>
          <p:cNvPr id="9" name="Grafik 8">
            <a:extLst>
              <a:ext uri="{FF2B5EF4-FFF2-40B4-BE49-F238E27FC236}">
                <a16:creationId xmlns:a16="http://schemas.microsoft.com/office/drawing/2014/main" id="{867325B6-A324-462F-93C2-3B86F2D10725}"/>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l="6309" t="26785" r="1811" b="4315"/>
          <a:stretch/>
        </p:blipFill>
        <p:spPr>
          <a:xfrm>
            <a:off x="13335000" y="2359985"/>
            <a:ext cx="4419600" cy="4418916"/>
          </a:xfrm>
          <a:prstGeom prst="roundRect">
            <a:avLst>
              <a:gd name="adj" fmla="val 16667"/>
            </a:avLst>
          </a:prstGeom>
          <a:ln w="38100">
            <a:solidFill>
              <a:srgbClr val="39AEA5"/>
            </a:solidFill>
          </a:ln>
          <a:effectLst>
            <a:outerShdw blurRad="76200" dist="38100" dir="7800000" algn="tl" rotWithShape="0">
              <a:srgbClr val="000000">
                <a:alpha val="40000"/>
              </a:srgbClr>
            </a:outerShdw>
          </a:effectLst>
        </p:spPr>
      </p:pic>
      <p:sp>
        <p:nvSpPr>
          <p:cNvPr id="2" name="Rechteck 1">
            <a:extLst>
              <a:ext uri="{FF2B5EF4-FFF2-40B4-BE49-F238E27FC236}">
                <a16:creationId xmlns:a16="http://schemas.microsoft.com/office/drawing/2014/main" id="{9533E871-AF66-4D37-8822-79E0F5AFED07}"/>
              </a:ext>
            </a:extLst>
          </p:cNvPr>
          <p:cNvSpPr/>
          <p:nvPr/>
        </p:nvSpPr>
        <p:spPr>
          <a:xfrm>
            <a:off x="1025236" y="6539575"/>
            <a:ext cx="11864037" cy="1384995"/>
          </a:xfrm>
          <a:prstGeom prst="rect">
            <a:avLst/>
          </a:prstGeom>
        </p:spPr>
        <p:txBody>
          <a:bodyPr wrap="square">
            <a:spAutoFit/>
          </a:bodyPr>
          <a:lstStyle/>
          <a:p>
            <a:r>
              <a:rPr lang="de-DE" sz="2800" dirty="0">
                <a:latin typeface="URWGroteskTLigExtNar" pitchFamily="2" charset="0"/>
              </a:rPr>
              <a:t>Alle Vereine und Verbände sind eingeladen, zu den Sitzungen des Bundesjugendbeirates zu kommen. </a:t>
            </a:r>
            <a:r>
              <a:rPr lang="de-DE" altLang="de-DE" sz="2800" dirty="0">
                <a:latin typeface="URWGroteskTLigExtNar" pitchFamily="2" charset="0"/>
              </a:rPr>
              <a:t>Die Haupt- und Landesjugendwart*innen sind Kraft Satzung Teil des erweiterten Bundesjugendbeirates.</a:t>
            </a:r>
          </a:p>
        </p:txBody>
      </p:sp>
      <p:pic>
        <p:nvPicPr>
          <p:cNvPr id="4" name="Grafik 3" descr="Ausrufezeichen">
            <a:extLst>
              <a:ext uri="{FF2B5EF4-FFF2-40B4-BE49-F238E27FC236}">
                <a16:creationId xmlns:a16="http://schemas.microsoft.com/office/drawing/2014/main" id="{EFE68A71-F4C9-4926-840F-14C2D30AA9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4709" y="6851072"/>
            <a:ext cx="762000" cy="762000"/>
          </a:xfrm>
          <a:prstGeom prst="rect">
            <a:avLst/>
          </a:prstGeom>
        </p:spPr>
      </p:pic>
    </p:spTree>
    <p:extLst>
      <p:ext uri="{BB962C8B-B14F-4D97-AF65-F5344CB8AC3E}">
        <p14:creationId xmlns:p14="http://schemas.microsoft.com/office/powerpoint/2010/main" val="1361708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Wünsche und Ideen</a:t>
            </a:r>
            <a:endParaRPr lang="en-US" sz="5400" dirty="0">
              <a:solidFill>
                <a:srgbClr val="FFFFFF"/>
              </a:solidFill>
              <a:latin typeface="URWGroteskTLigExtNar" pitchFamily="2" charset="0"/>
            </a:endParaRPr>
          </a:p>
          <a:p>
            <a:pPr>
              <a:defRPr/>
            </a:pPr>
            <a:endParaRPr lang="de-DE" sz="5400" dirty="0">
              <a:latin typeface="+mj-lt"/>
            </a:endParaRPr>
          </a:p>
        </p:txBody>
      </p:sp>
      <p:sp>
        <p:nvSpPr>
          <p:cNvPr id="6" name="Inhaltsplatzhalter 2">
            <a:extLst>
              <a:ext uri="{FF2B5EF4-FFF2-40B4-BE49-F238E27FC236}">
                <a16:creationId xmlns:a16="http://schemas.microsoft.com/office/drawing/2014/main" id="{FC36616C-A8B2-4D2B-8A24-EABBD7D5B2CA}"/>
              </a:ext>
            </a:extLst>
          </p:cNvPr>
          <p:cNvSpPr txBox="1">
            <a:spLocks/>
          </p:cNvSpPr>
          <p:nvPr/>
        </p:nvSpPr>
        <p:spPr bwMode="auto">
          <a:xfrm>
            <a:off x="990005" y="2288523"/>
            <a:ext cx="11817927"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altLang="de-DE" sz="5400" b="1" dirty="0">
                <a:latin typeface="URWGroteskTExtLigExtNar" pitchFamily="2" charset="0"/>
              </a:rPr>
              <a:t>Neue Seminare? </a:t>
            </a:r>
          </a:p>
          <a:p>
            <a:pPr marL="0" indent="0">
              <a:buFont typeface="Arial" pitchFamily="34" charset="0"/>
              <a:buNone/>
            </a:pPr>
            <a:r>
              <a:rPr lang="de-DE" altLang="de-DE" sz="5400" b="1" dirty="0">
                <a:latin typeface="URWGroteskTExtLigExtNar" pitchFamily="2" charset="0"/>
              </a:rPr>
              <a:t>Fortbildungen? Veranstaltungen?</a:t>
            </a:r>
          </a:p>
          <a:p>
            <a:pPr marL="0" indent="0">
              <a:buFont typeface="Arial" pitchFamily="34" charset="0"/>
              <a:buNone/>
            </a:pPr>
            <a:endParaRPr lang="de-DE" altLang="de-DE" dirty="0">
              <a:latin typeface="URWGroteskTExtLigExtNar" pitchFamily="2" charset="0"/>
            </a:endParaRPr>
          </a:p>
          <a:p>
            <a:pPr marL="0" indent="0">
              <a:buFont typeface="Arial" pitchFamily="34" charset="0"/>
              <a:buNone/>
            </a:pPr>
            <a:r>
              <a:rPr lang="de-DE" altLang="de-DE" dirty="0">
                <a:latin typeface="URWGroteskTExtLigExtNar" pitchFamily="2" charset="0"/>
                <a:sym typeface="Wingdings" panose="05000000000000000000" pitchFamily="2" charset="2"/>
              </a:rPr>
              <a:t> </a:t>
            </a:r>
            <a:r>
              <a:rPr lang="de-DE" altLang="de-DE" dirty="0">
                <a:latin typeface="URWGroteskTExtLigExtNar" pitchFamily="2" charset="0"/>
              </a:rPr>
              <a:t>Gerne könnt Ihr Euch bei Wünschen und Ideen an die </a:t>
            </a:r>
            <a:r>
              <a:rPr lang="de-DE" altLang="de-DE" b="1" dirty="0">
                <a:latin typeface="URWGroteskTExtLigExtNar" pitchFamily="2" charset="0"/>
              </a:rPr>
              <a:t>DWJ-Bundesgeschäftsstelle</a:t>
            </a:r>
            <a:r>
              <a:rPr lang="de-DE" altLang="de-DE" dirty="0">
                <a:latin typeface="URWGroteskTExtLigExtNar" pitchFamily="2" charset="0"/>
              </a:rPr>
              <a:t> wenden.</a:t>
            </a:r>
          </a:p>
        </p:txBody>
      </p:sp>
      <p:pic>
        <p:nvPicPr>
          <p:cNvPr id="9" name="Grafik 8">
            <a:extLst>
              <a:ext uri="{FF2B5EF4-FFF2-40B4-BE49-F238E27FC236}">
                <a16:creationId xmlns:a16="http://schemas.microsoft.com/office/drawing/2014/main" id="{E79DDB36-B998-4EB6-B10B-D0C78D4CCE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272" t="11343" r="27093" b="1391"/>
          <a:stretch/>
        </p:blipFill>
        <p:spPr>
          <a:xfrm>
            <a:off x="12890464" y="2705100"/>
            <a:ext cx="4864414" cy="4572001"/>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sp>
        <p:nvSpPr>
          <p:cNvPr id="10" name="Rechteck 15">
            <a:extLst>
              <a:ext uri="{FF2B5EF4-FFF2-40B4-BE49-F238E27FC236}">
                <a16:creationId xmlns:a16="http://schemas.microsoft.com/office/drawing/2014/main" id="{B5F1D408-DF8B-401B-AFC5-508A535F3F1B}"/>
              </a:ext>
            </a:extLst>
          </p:cNvPr>
          <p:cNvSpPr>
            <a:spLocks noChangeArrowheads="1"/>
          </p:cNvSpPr>
          <p:nvPr/>
        </p:nvSpPr>
        <p:spPr bwMode="auto">
          <a:xfrm>
            <a:off x="990005" y="6647146"/>
            <a:ext cx="2270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Deutsche Wanderjugend | Querallee 41 | 34119 Kassel</a:t>
            </a:r>
          </a:p>
          <a:p>
            <a:pPr>
              <a:spcBef>
                <a:spcPct val="0"/>
              </a:spcBef>
              <a:buNone/>
            </a:pPr>
            <a:r>
              <a:rPr lang="de-DE" altLang="de-DE" dirty="0">
                <a:latin typeface="URWGroteskTLigExtNar" pitchFamily="2" charset="0"/>
              </a:rPr>
              <a:t>Tel: 0561 400498-0 | Fax: 0561 400498-7</a:t>
            </a:r>
          </a:p>
          <a:p>
            <a:pPr>
              <a:spcBef>
                <a:spcPct val="0"/>
              </a:spcBef>
              <a:buNone/>
            </a:pPr>
            <a:r>
              <a:rPr lang="de-DE" altLang="de-DE" dirty="0">
                <a:solidFill>
                  <a:schemeClr val="bg1"/>
                </a:solidFill>
                <a:highlight>
                  <a:srgbClr val="AFCA0B"/>
                </a:highlight>
                <a:latin typeface="URWGroteskTLigExtNar" pitchFamily="2" charset="0"/>
                <a:hlinkClick r:id="rId4">
                  <a:extLst>
                    <a:ext uri="{A12FA001-AC4F-418D-AE19-62706E023703}">
                      <ahyp:hlinkClr xmlns:ahyp="http://schemas.microsoft.com/office/drawing/2018/hyperlinkcolor" val="tx"/>
                    </a:ext>
                  </a:extLst>
                </a:hlinkClick>
              </a:rPr>
              <a:t>info@wanderjugend.de</a:t>
            </a:r>
            <a:r>
              <a:rPr lang="de-DE" altLang="de-DE" dirty="0">
                <a:solidFill>
                  <a:schemeClr val="bg1"/>
                </a:solidFill>
                <a:highlight>
                  <a:srgbClr val="AFCA0B"/>
                </a:highlight>
                <a:latin typeface="URWGroteskTLigExtNar" pitchFamily="2" charset="0"/>
              </a:rPr>
              <a:t> |</a:t>
            </a:r>
            <a:r>
              <a:rPr lang="de-DE" altLang="de-DE" dirty="0">
                <a:solidFill>
                  <a:schemeClr val="bg1"/>
                </a:solidFill>
                <a:highlight>
                  <a:srgbClr val="AFCA0B"/>
                </a:highlight>
                <a:latin typeface="URWGroteskTLigExtNar" pitchFamily="2" charset="0"/>
                <a:hlinkClick r:id="rId5">
                  <a:extLst>
                    <a:ext uri="{A12FA001-AC4F-418D-AE19-62706E023703}">
                      <ahyp:hlinkClr xmlns:ahyp="http://schemas.microsoft.com/office/drawing/2018/hyperlinkcolor" val="tx"/>
                    </a:ext>
                  </a:extLst>
                </a:hlinkClick>
              </a:rPr>
              <a:t>www.wanderjugend.de</a:t>
            </a:r>
            <a:r>
              <a:rPr lang="de-DE" altLang="de-DE" dirty="0">
                <a:solidFill>
                  <a:schemeClr val="bg1"/>
                </a:solidFill>
                <a:highlight>
                  <a:srgbClr val="AFCA0B"/>
                </a:highlight>
                <a:latin typeface="URWGroteskTLigExtNar" pitchFamily="2" charset="0"/>
              </a:rPr>
              <a:t> </a:t>
            </a:r>
          </a:p>
        </p:txBody>
      </p:sp>
    </p:spTree>
    <p:extLst>
      <p:ext uri="{BB962C8B-B14F-4D97-AF65-F5344CB8AC3E}">
        <p14:creationId xmlns:p14="http://schemas.microsoft.com/office/powerpoint/2010/main" val="1951328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B403475E-0EF5-4AC1-B9F4-BD06B4A5C8B8}"/>
              </a:ext>
            </a:extLst>
          </p:cNvPr>
          <p:cNvSpPr>
            <a:spLocks noChangeArrowheads="1"/>
          </p:cNvSpPr>
          <p:nvPr/>
        </p:nvSpPr>
        <p:spPr bwMode="auto">
          <a:xfrm>
            <a:off x="817418" y="2019993"/>
            <a:ext cx="1184790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dirty="0">
                <a:latin typeface="URWGroteskTLigExtNar" pitchFamily="2" charset="0"/>
              </a:rPr>
              <a:t>Der Bundesjugendbeirat freut sich von Euch zu hören bzw. zu lesen:</a:t>
            </a:r>
          </a:p>
          <a:p>
            <a:pPr eaLnBrk="1" hangingPunct="1">
              <a:spcBef>
                <a:spcPct val="0"/>
              </a:spcBef>
              <a:buFont typeface="Arial" panose="020B0604020202020204" pitchFamily="34" charset="0"/>
              <a:buNone/>
            </a:pPr>
            <a:br>
              <a:rPr lang="de-DE" altLang="de-DE" dirty="0">
                <a:latin typeface="URWGroteskTLigExtNar" pitchFamily="2" charset="0"/>
              </a:rPr>
            </a:br>
            <a:endParaRPr lang="de-DE" altLang="de-DE" sz="1800" dirty="0"/>
          </a:p>
          <a:p>
            <a:pPr eaLnBrk="1" hangingPunct="1">
              <a:spcBef>
                <a:spcPct val="0"/>
              </a:spcBef>
              <a:buFontTx/>
              <a:buNone/>
            </a:pPr>
            <a:endParaRPr lang="de-DE" altLang="de-DE" sz="1800" dirty="0"/>
          </a:p>
        </p:txBody>
      </p:sp>
      <p:graphicFrame>
        <p:nvGraphicFramePr>
          <p:cNvPr id="11" name="Tabelle 10">
            <a:extLst>
              <a:ext uri="{FF2B5EF4-FFF2-40B4-BE49-F238E27FC236}">
                <a16:creationId xmlns:a16="http://schemas.microsoft.com/office/drawing/2014/main" id="{14D8828E-96C3-4D8D-A4E1-CA00BA1696B8}"/>
              </a:ext>
            </a:extLst>
          </p:cNvPr>
          <p:cNvGraphicFramePr>
            <a:graphicFrameLocks noGrp="1"/>
          </p:cNvGraphicFramePr>
          <p:nvPr>
            <p:extLst>
              <p:ext uri="{D42A27DB-BD31-4B8C-83A1-F6EECF244321}">
                <p14:modId xmlns:p14="http://schemas.microsoft.com/office/powerpoint/2010/main" val="2485023330"/>
              </p:ext>
            </p:extLst>
          </p:nvPr>
        </p:nvGraphicFramePr>
        <p:xfrm>
          <a:off x="914400" y="2781300"/>
          <a:ext cx="15925800" cy="5334000"/>
        </p:xfrm>
        <a:graphic>
          <a:graphicData uri="http://schemas.openxmlformats.org/drawingml/2006/table">
            <a:tbl>
              <a:tblPr firstRow="1" bandRow="1">
                <a:tableStyleId>{5C22544A-7EE6-4342-B048-85BDC9FD1C3A}</a:tableStyleId>
              </a:tblPr>
              <a:tblGrid>
                <a:gridCol w="2142158">
                  <a:extLst>
                    <a:ext uri="{9D8B030D-6E8A-4147-A177-3AD203B41FA5}">
                      <a16:colId xmlns:a16="http://schemas.microsoft.com/office/drawing/2014/main" val="2970534152"/>
                    </a:ext>
                  </a:extLst>
                </a:gridCol>
                <a:gridCol w="2889936">
                  <a:extLst>
                    <a:ext uri="{9D8B030D-6E8A-4147-A177-3AD203B41FA5}">
                      <a16:colId xmlns:a16="http://schemas.microsoft.com/office/drawing/2014/main" val="3733714670"/>
                    </a:ext>
                  </a:extLst>
                </a:gridCol>
                <a:gridCol w="5996124">
                  <a:extLst>
                    <a:ext uri="{9D8B030D-6E8A-4147-A177-3AD203B41FA5}">
                      <a16:colId xmlns:a16="http://schemas.microsoft.com/office/drawing/2014/main" val="634040475"/>
                    </a:ext>
                  </a:extLst>
                </a:gridCol>
                <a:gridCol w="4897582">
                  <a:extLst>
                    <a:ext uri="{9D8B030D-6E8A-4147-A177-3AD203B41FA5}">
                      <a16:colId xmlns:a16="http://schemas.microsoft.com/office/drawing/2014/main" val="3120215176"/>
                    </a:ext>
                  </a:extLst>
                </a:gridCol>
              </a:tblGrid>
              <a:tr h="685800">
                <a:tc>
                  <a:txBody>
                    <a:bodyPr/>
                    <a:lstStyle/>
                    <a:p>
                      <a:r>
                        <a:rPr lang="de-DE" sz="2400" b="0" dirty="0">
                          <a:solidFill>
                            <a:schemeClr val="bg1"/>
                          </a:solidFill>
                          <a:highlight>
                            <a:srgbClr val="AFCA0B"/>
                          </a:highlight>
                          <a:latin typeface="URWGroteskTLigExtNar" pitchFamily="2" charset="0"/>
                        </a:rPr>
                        <a:t>Beiratsmitglied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Funktion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err="1">
                          <a:solidFill>
                            <a:schemeClr val="bg1"/>
                          </a:solidFill>
                          <a:highlight>
                            <a:srgbClr val="AFCA0B"/>
                          </a:highlight>
                          <a:latin typeface="URWGroteskTLigExtNar" pitchFamily="2" charset="0"/>
                        </a:rPr>
                        <a:t>Themen</a:t>
                      </a:r>
                      <a:endParaRPr lang="en-US" sz="2400" b="0" dirty="0">
                        <a:solidFill>
                          <a:schemeClr val="bg1"/>
                        </a:solidFill>
                        <a:highlight>
                          <a:srgbClr val="AFCA0B"/>
                        </a:highlight>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bg1"/>
                          </a:solidFill>
                          <a:highlight>
                            <a:srgbClr val="AFCA0B"/>
                          </a:highlight>
                          <a:latin typeface="URWGroteskTLigExtNar" pitchFamily="2" charset="0"/>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extLst>
                  <a:ext uri="{0D108BD9-81ED-4DB2-BD59-A6C34878D82A}">
                    <a16:rowId xmlns:a16="http://schemas.microsoft.com/office/drawing/2014/main" val="1478089245"/>
                  </a:ext>
                </a:extLst>
              </a:tr>
              <a:tr h="685800">
                <a:tc>
                  <a:txBody>
                    <a:bodyPr/>
                    <a:lstStyle/>
                    <a:p>
                      <a:r>
                        <a:rPr lang="de-DE" sz="2800" b="0" dirty="0">
                          <a:solidFill>
                            <a:schemeClr val="tx1"/>
                          </a:solidFill>
                          <a:latin typeface="URWGroteskTLigExtNar" pitchFamily="2" charset="0"/>
                        </a:rPr>
                        <a:t>Kevin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Bundesvorsitzender</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dirty="0" err="1">
                          <a:solidFill>
                            <a:srgbClr val="000000"/>
                          </a:solidFill>
                          <a:latin typeface="URWGroteskTLigExtNar" pitchFamily="2" charset="0"/>
                        </a:rPr>
                        <a:t>Außenvertretung</a:t>
                      </a:r>
                      <a:endParaRPr lang="en-US" sz="2800" b="0" dirty="0">
                        <a:solidFill>
                          <a:srgbClr val="000000"/>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b="0" i="0" dirty="0">
                          <a:solidFill>
                            <a:schemeClr val="tx1"/>
                          </a:solidFill>
                          <a:latin typeface="URWGroteskTLigExtNar" pitchFamily="2" charset="0"/>
                          <a:hlinkClick r:id="rId3">
                            <a:extLst>
                              <a:ext uri="{A12FA001-AC4F-418D-AE19-62706E023703}">
                                <ahyp:hlinkClr xmlns:ahyp="http://schemas.microsoft.com/office/drawing/2018/hyperlinkcolor" val="tx"/>
                              </a:ext>
                            </a:extLst>
                          </a:hlinkClick>
                        </a:rPr>
                        <a:t>kevin.mendl@wanderjugend.de</a:t>
                      </a:r>
                      <a:endParaRPr lang="en-US" sz="2800" b="0" i="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2800" b="0" dirty="0">
                          <a:solidFill>
                            <a:schemeClr val="tx1"/>
                          </a:solidFill>
                          <a:latin typeface="URWGroteskTLigExtNar" pitchFamily="2" charset="0"/>
                        </a:rPr>
                        <a:t>Jana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Stellvertretende Bundesvorsitzende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Außenvertretung, </a:t>
                      </a:r>
                      <a:r>
                        <a:rPr lang="de-DE" sz="2800" b="0" dirty="0" err="1">
                          <a:latin typeface="URWGroteskTLigExtNar" pitchFamily="2" charset="0"/>
                        </a:rPr>
                        <a:t>Social</a:t>
                      </a:r>
                      <a:r>
                        <a:rPr lang="de-DE" sz="2800" b="0" dirty="0">
                          <a:latin typeface="URWGroteskTLigExtNar" pitchFamily="2" charset="0"/>
                        </a:rPr>
                        <a:t>-Media, 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4">
                            <a:extLst>
                              <a:ext uri="{A12FA001-AC4F-418D-AE19-62706E023703}">
                                <ahyp:hlinkClr xmlns:ahyp="http://schemas.microsoft.com/office/drawing/2018/hyperlinkcolor" val="tx"/>
                              </a:ext>
                            </a:extLst>
                          </a:hlinkClick>
                        </a:rPr>
                        <a:t>jana.lessenich@wanderjugend.de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31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Robert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Finanzverwalter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Finanzen und Werbemittel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5">
                            <a:extLst>
                              <a:ext uri="{A12FA001-AC4F-418D-AE19-62706E023703}">
                                <ahyp:hlinkClr xmlns:ahyp="http://schemas.microsoft.com/office/drawing/2018/hyperlinkcolor" val="tx"/>
                              </a:ext>
                            </a:extLst>
                          </a:hlinkClick>
                        </a:rPr>
                        <a:t>robert.becker@wanderjugend.de</a:t>
                      </a:r>
                      <a:endParaRPr lang="de-DE" altLang="de-DE" sz="280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2800" b="0" dirty="0">
                          <a:solidFill>
                            <a:schemeClr val="tx1"/>
                          </a:solidFill>
                          <a:latin typeface="URWGroteskTLigExtNar" pitchFamily="2" charset="0"/>
                        </a:rPr>
                        <a:t>Ludwig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Vereinskontakte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solidFill>
                            <a:schemeClr val="tx1"/>
                          </a:solidFill>
                          <a:latin typeface="URWGroteskTLigExtNar" pitchFamily="2" charset="0"/>
                          <a:hlinkClick r:id="rId6">
                            <a:extLst>
                              <a:ext uri="{A12FA001-AC4F-418D-AE19-62706E023703}">
                                <ahyp:hlinkClr xmlns:ahyp="http://schemas.microsoft.com/office/drawing/2018/hyperlinkcolor" val="tx"/>
                              </a:ext>
                            </a:extLst>
                          </a:hlinkClick>
                        </a:rPr>
                        <a:t>ludwig.lang@wanderjugend.de</a:t>
                      </a:r>
                      <a:endParaRPr lang="de-DE" sz="2800" b="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b="0" dirty="0">
                          <a:solidFill>
                            <a:schemeClr val="tx1"/>
                          </a:solidFill>
                          <a:latin typeface="URWGroteskTLigExtNar" pitchFamily="2" charset="0"/>
                        </a:rPr>
                        <a:t>Amélie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err="1">
                          <a:latin typeface="URWGroteskTLigExtNar" pitchFamily="2" charset="0"/>
                        </a:rPr>
                        <a:t>Social</a:t>
                      </a:r>
                      <a:r>
                        <a:rPr lang="de-DE" sz="2800" b="0" dirty="0">
                          <a:latin typeface="URWGroteskTLigExtNar" pitchFamily="2" charset="0"/>
                        </a:rPr>
                        <a:t>-Media, geschlechtliche Vielfalt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7"/>
                        </a:rPr>
                        <a:t>amelie.wuest@wanderjugend.de</a:t>
                      </a:r>
                      <a:endParaRPr lang="de-DE" altLang="de-DE" sz="2800" dirty="0">
                        <a:solidFill>
                          <a:schemeClr val="tx1"/>
                        </a:solidFill>
                        <a:latin typeface="URWGroteskTLigExtNar"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20193"/>
                  </a:ext>
                </a:extLst>
              </a:tr>
              <a:tr h="762000">
                <a:tc>
                  <a:txBody>
                    <a:bodyPr/>
                    <a:lstStyle/>
                    <a:p>
                      <a:r>
                        <a:rPr lang="de-DE" sz="2800" b="0" dirty="0">
                          <a:solidFill>
                            <a:schemeClr val="tx1"/>
                          </a:solidFill>
                          <a:latin typeface="URWGroteskTLigExtNar" pitchFamily="2" charset="0"/>
                        </a:rPr>
                        <a:t>Tobi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2800" b="0" dirty="0">
                          <a:latin typeface="URWGroteskTLigExtNar" pitchFamily="2" charset="0"/>
                        </a:rPr>
                        <a:t>Beisitzer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2800" b="0" dirty="0">
                          <a:latin typeface="URWGroteskTLigExtNar" pitchFamily="2" charset="0"/>
                        </a:rPr>
                        <a:t>Nachhaltigkeit und Naturschutz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2800" dirty="0">
                          <a:solidFill>
                            <a:schemeClr val="tx1"/>
                          </a:solidFill>
                          <a:latin typeface="URWGroteskTLigExtNar" pitchFamily="2" charset="0"/>
                          <a:hlinkClick r:id="rId8">
                            <a:extLst>
                              <a:ext uri="{A12FA001-AC4F-418D-AE19-62706E023703}">
                                <ahyp:hlinkClr xmlns:ahyp="http://schemas.microsoft.com/office/drawing/2018/hyperlinkcolor" val="tx"/>
                              </a:ext>
                            </a:extLst>
                          </a:hlinkClick>
                        </a:rPr>
                        <a:t>tobias.dettinger@wanderjugend.de</a:t>
                      </a:r>
                      <a:r>
                        <a:rPr lang="de-DE" altLang="de-DE" sz="2800" dirty="0">
                          <a:solidFill>
                            <a:schemeClr val="tx1"/>
                          </a:solidFill>
                          <a:latin typeface="URWGroteskTLigExtNar" pitchFamily="2"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3072186"/>
                  </a:ext>
                </a:extLst>
              </a:tr>
            </a:tbl>
          </a:graphicData>
        </a:graphic>
      </p:graphicFrame>
      <p:sp>
        <p:nvSpPr>
          <p:cNvPr id="12" name="Abgerundetes Rechteck 5">
            <a:extLst>
              <a:ext uri="{FF2B5EF4-FFF2-40B4-BE49-F238E27FC236}">
                <a16:creationId xmlns:a16="http://schemas.microsoft.com/office/drawing/2014/main" id="{F5968C87-E25E-4BA0-9BA8-45D648C62773}"/>
              </a:ext>
            </a:extLst>
          </p:cNvPr>
          <p:cNvSpPr/>
          <p:nvPr/>
        </p:nvSpPr>
        <p:spPr>
          <a:xfrm>
            <a:off x="-684609" y="693737"/>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solidFill>
                  <a:srgbClr val="FFFFFF"/>
                </a:solidFill>
                <a:latin typeface="+mj-lt"/>
              </a:rPr>
              <a:t>  </a:t>
            </a:r>
          </a:p>
          <a:p>
            <a:pPr>
              <a:defRPr/>
            </a:pPr>
            <a:r>
              <a:rPr lang="de-DE" sz="2700" dirty="0">
                <a:solidFill>
                  <a:srgbClr val="FFFFFF"/>
                </a:solidFill>
                <a:latin typeface="+mj-lt"/>
              </a:rPr>
              <a:t>                   </a:t>
            </a:r>
          </a:p>
          <a:p>
            <a:pPr>
              <a:defRPr/>
            </a:pPr>
            <a:r>
              <a:rPr lang="de-DE" sz="5400" dirty="0">
                <a:solidFill>
                  <a:srgbClr val="FFFFFF"/>
                </a:solidFill>
                <a:latin typeface="+mj-lt"/>
              </a:rPr>
              <a:t>         </a:t>
            </a:r>
            <a:r>
              <a:rPr lang="de-DE" sz="5400" dirty="0">
                <a:solidFill>
                  <a:srgbClr val="FFFFFF"/>
                </a:solidFill>
                <a:latin typeface="URWGroteskTLigExtNar" pitchFamily="2" charset="0"/>
              </a:rPr>
              <a:t>Kontakt</a:t>
            </a:r>
            <a:endParaRPr lang="en-US" sz="5400" dirty="0">
              <a:solidFill>
                <a:srgbClr val="FFFFFF"/>
              </a:solidFill>
              <a:latin typeface="URWGroteskTLigExtNar" pitchFamily="2" charset="0"/>
            </a:endParaRPr>
          </a:p>
          <a:p>
            <a:pPr>
              <a:defRPr/>
            </a:pPr>
            <a:endParaRPr lang="de-DE" sz="5400" dirty="0">
              <a:latin typeface="+mj-lt"/>
            </a:endParaRPr>
          </a:p>
        </p:txBody>
      </p:sp>
    </p:spTree>
    <p:extLst>
      <p:ext uri="{BB962C8B-B14F-4D97-AF65-F5344CB8AC3E}">
        <p14:creationId xmlns:p14="http://schemas.microsoft.com/office/powerpoint/2010/main" val="206285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pitchFamily="2" charset="0"/>
              </a:rPr>
              <a:t>        </a:t>
            </a:r>
            <a:r>
              <a:rPr lang="de-DE" sz="5400" dirty="0" err="1">
                <a:solidFill>
                  <a:srgbClr val="FFFFFF"/>
                </a:solidFill>
                <a:latin typeface="URWGroteskTLigExtNar" pitchFamily="2" charset="0"/>
              </a:rPr>
              <a:t>FAIRfressen</a:t>
            </a:r>
            <a:r>
              <a:rPr lang="de-DE" sz="5400" dirty="0">
                <a:solidFill>
                  <a:srgbClr val="FFFFFF"/>
                </a:solidFill>
                <a:latin typeface="URWGroteskTLigExtNar" pitchFamily="2" charset="0"/>
              </a:rPr>
              <a:t> 4.0</a:t>
            </a:r>
            <a:endParaRPr lang="en-US" sz="5400" dirty="0">
              <a:solidFill>
                <a:srgbClr val="FFFFFF"/>
              </a:solidFill>
              <a:latin typeface="URWGroteskTLigExtNar"/>
            </a:endParaRPr>
          </a:p>
          <a:p>
            <a:pPr>
              <a:defRPr/>
            </a:pPr>
            <a:endParaRPr lang="de-DE" sz="5400" dirty="0">
              <a:latin typeface="+mj-lt"/>
            </a:endParaRPr>
          </a:p>
        </p:txBody>
      </p:sp>
      <p:sp>
        <p:nvSpPr>
          <p:cNvPr id="8" name="Inhaltsplatzhalter 2">
            <a:extLst>
              <a:ext uri="{FF2B5EF4-FFF2-40B4-BE49-F238E27FC236}">
                <a16:creationId xmlns:a16="http://schemas.microsoft.com/office/drawing/2014/main" id="{DBFF3433-3525-427F-8EA4-3507B84AEDFC}"/>
              </a:ext>
            </a:extLst>
          </p:cNvPr>
          <p:cNvSpPr txBox="1">
            <a:spLocks/>
          </p:cNvSpPr>
          <p:nvPr/>
        </p:nvSpPr>
        <p:spPr bwMode="auto">
          <a:xfrm>
            <a:off x="848278" y="2400300"/>
            <a:ext cx="10959154"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r>
              <a:rPr lang="de-DE" altLang="de-DE" dirty="0">
                <a:latin typeface="URWGroteskTLigExtNar" pitchFamily="2" charset="0"/>
              </a:rPr>
              <a:t>Euer Nachhaltigkeitswochenende geht weiter.  </a:t>
            </a:r>
          </a:p>
        </p:txBody>
      </p:sp>
      <p:graphicFrame>
        <p:nvGraphicFramePr>
          <p:cNvPr id="9" name="Tabelle 8">
            <a:extLst>
              <a:ext uri="{FF2B5EF4-FFF2-40B4-BE49-F238E27FC236}">
                <a16:creationId xmlns:a16="http://schemas.microsoft.com/office/drawing/2014/main" id="{E6F241E2-7B35-4F60-91A6-A0DDBD4DE096}"/>
              </a:ext>
            </a:extLst>
          </p:cNvPr>
          <p:cNvGraphicFramePr>
            <a:graphicFrameLocks noGrp="1"/>
          </p:cNvGraphicFramePr>
          <p:nvPr>
            <p:extLst>
              <p:ext uri="{D42A27DB-BD31-4B8C-83A1-F6EECF244321}">
                <p14:modId xmlns:p14="http://schemas.microsoft.com/office/powerpoint/2010/main" val="1045691261"/>
              </p:ext>
            </p:extLst>
          </p:nvPr>
        </p:nvGraphicFramePr>
        <p:xfrm>
          <a:off x="848278" y="3647132"/>
          <a:ext cx="12040995" cy="2992735"/>
        </p:xfrm>
        <a:graphic>
          <a:graphicData uri="http://schemas.openxmlformats.org/drawingml/2006/table">
            <a:tbl>
              <a:tblPr firstRow="1" bandRow="1">
                <a:tableStyleId>{5C22544A-7EE6-4342-B048-85BDC9FD1C3A}</a:tableStyleId>
              </a:tblPr>
              <a:tblGrid>
                <a:gridCol w="2700251">
                  <a:extLst>
                    <a:ext uri="{9D8B030D-6E8A-4147-A177-3AD203B41FA5}">
                      <a16:colId xmlns:a16="http://schemas.microsoft.com/office/drawing/2014/main" val="2970534152"/>
                    </a:ext>
                  </a:extLst>
                </a:gridCol>
                <a:gridCol w="9340744">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08. – 10. September 2023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Handwerkerhof bei Heilbronn</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Teilnehmende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mind. 8 Personen ab 14 Jahren</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3200" b="0" dirty="0">
                          <a:solidFill>
                            <a:schemeClr val="tx1"/>
                          </a:solidFill>
                          <a:latin typeface="URWGroteskTLigExtNar" pitchFamily="2" charset="0"/>
                        </a:rPr>
                        <a:t>Veranstaltet von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im Pfälzerwald-Verein, DWJ Bundesverband</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pic>
        <p:nvPicPr>
          <p:cNvPr id="3" name="Grafik 2">
            <a:extLst>
              <a:ext uri="{FF2B5EF4-FFF2-40B4-BE49-F238E27FC236}">
                <a16:creationId xmlns:a16="http://schemas.microsoft.com/office/drawing/2014/main" id="{E150975B-49A7-432C-8872-2ACB994D75F8}"/>
              </a:ext>
            </a:extLst>
          </p:cNvPr>
          <p:cNvPicPr>
            <a:picLocks noChangeAspect="1"/>
          </p:cNvPicPr>
          <p:nvPr/>
        </p:nvPicPr>
        <p:blipFill rotWithShape="1">
          <a:blip r:embed="rId3">
            <a:extLst>
              <a:ext uri="{28A0092B-C50C-407E-A947-70E740481C1C}">
                <a14:useLocalDpi xmlns:a14="http://schemas.microsoft.com/office/drawing/2010/main" val="0"/>
              </a:ext>
            </a:extLst>
          </a:blip>
          <a:srcRect b="22494"/>
          <a:stretch/>
        </p:blipFill>
        <p:spPr>
          <a:xfrm>
            <a:off x="13258800" y="2605740"/>
            <a:ext cx="4485722" cy="4478134"/>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08501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pitchFamily="2" charset="0"/>
              </a:rPr>
              <a:t>        Bundesweites </a:t>
            </a:r>
            <a:r>
              <a:rPr lang="en-US" sz="5400" dirty="0" err="1">
                <a:solidFill>
                  <a:srgbClr val="FFFFFF"/>
                </a:solidFill>
                <a:latin typeface="URWGroteskTLigExtNar"/>
              </a:rPr>
              <a:t>Herbstlager</a:t>
            </a:r>
            <a:endParaRPr lang="en-US" sz="5400" dirty="0">
              <a:solidFill>
                <a:srgbClr val="FFFFFF"/>
              </a:solidFill>
              <a:latin typeface="URWGroteskTLigExtNar"/>
            </a:endParaRPr>
          </a:p>
          <a:p>
            <a:pPr>
              <a:defRPr/>
            </a:pPr>
            <a:endParaRPr lang="de-DE" sz="5400" dirty="0">
              <a:latin typeface="+mj-lt"/>
            </a:endParaRPr>
          </a:p>
        </p:txBody>
      </p:sp>
      <p:sp>
        <p:nvSpPr>
          <p:cNvPr id="8" name="Inhaltsplatzhalter 2">
            <a:extLst>
              <a:ext uri="{FF2B5EF4-FFF2-40B4-BE49-F238E27FC236}">
                <a16:creationId xmlns:a16="http://schemas.microsoft.com/office/drawing/2014/main" id="{DBFF3433-3525-427F-8EA4-3507B84AEDFC}"/>
              </a:ext>
            </a:extLst>
          </p:cNvPr>
          <p:cNvSpPr txBox="1">
            <a:spLocks/>
          </p:cNvSpPr>
          <p:nvPr/>
        </p:nvSpPr>
        <p:spPr bwMode="auto">
          <a:xfrm>
            <a:off x="699446" y="2324100"/>
            <a:ext cx="10959154"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r>
              <a:rPr lang="de-DE" altLang="de-DE" dirty="0">
                <a:latin typeface="URWGroteskTLigExtNar" pitchFamily="2" charset="0"/>
              </a:rPr>
              <a:t>Buntes Programm und Küche in Eigenregie durch Jugendteam.  </a:t>
            </a:r>
          </a:p>
        </p:txBody>
      </p:sp>
      <p:graphicFrame>
        <p:nvGraphicFramePr>
          <p:cNvPr id="9" name="Tabelle 8">
            <a:extLst>
              <a:ext uri="{FF2B5EF4-FFF2-40B4-BE49-F238E27FC236}">
                <a16:creationId xmlns:a16="http://schemas.microsoft.com/office/drawing/2014/main" id="{E6F241E2-7B35-4F60-91A6-A0DDBD4DE096}"/>
              </a:ext>
            </a:extLst>
          </p:cNvPr>
          <p:cNvGraphicFramePr>
            <a:graphicFrameLocks noGrp="1"/>
          </p:cNvGraphicFramePr>
          <p:nvPr>
            <p:extLst>
              <p:ext uri="{D42A27DB-BD31-4B8C-83A1-F6EECF244321}">
                <p14:modId xmlns:p14="http://schemas.microsoft.com/office/powerpoint/2010/main" val="3285106731"/>
              </p:ext>
            </p:extLst>
          </p:nvPr>
        </p:nvGraphicFramePr>
        <p:xfrm>
          <a:off x="796428" y="3494732"/>
          <a:ext cx="12040995" cy="3297535"/>
        </p:xfrm>
        <a:graphic>
          <a:graphicData uri="http://schemas.openxmlformats.org/drawingml/2006/table">
            <a:tbl>
              <a:tblPr firstRow="1" bandRow="1">
                <a:tableStyleId>{5C22544A-7EE6-4342-B048-85BDC9FD1C3A}</a:tableStyleId>
              </a:tblPr>
              <a:tblGrid>
                <a:gridCol w="2700251">
                  <a:extLst>
                    <a:ext uri="{9D8B030D-6E8A-4147-A177-3AD203B41FA5}">
                      <a16:colId xmlns:a16="http://schemas.microsoft.com/office/drawing/2014/main" val="2970534152"/>
                    </a:ext>
                  </a:extLst>
                </a:gridCol>
                <a:gridCol w="9340744">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22. – 24. September 2023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Pfadfinderzeltplatz Ramstein</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Teilnehmende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alle Altersstufen in eigenverantwortlichen Gruppen</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3200" b="0" dirty="0">
                          <a:solidFill>
                            <a:schemeClr val="tx1"/>
                          </a:solidFill>
                          <a:latin typeface="URWGroteskTLigExtNar" pitchFamily="2" charset="0"/>
                        </a:rPr>
                        <a:t>Veranstaltet von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im Odenwaldklub, DWJ im Pfälzerwald-Verein,</a:t>
                      </a:r>
                    </a:p>
                    <a:p>
                      <a:r>
                        <a:rPr lang="de-DE" sz="3200" dirty="0">
                          <a:latin typeface="URWGroteskTLigExtNar" pitchFamily="2" charset="0"/>
                        </a:rPr>
                        <a:t>DWJ Bundesverband</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pic>
        <p:nvPicPr>
          <p:cNvPr id="4" name="Grafik 3">
            <a:extLst>
              <a:ext uri="{FF2B5EF4-FFF2-40B4-BE49-F238E27FC236}">
                <a16:creationId xmlns:a16="http://schemas.microsoft.com/office/drawing/2014/main" id="{882C5666-EFC4-4B8E-B68B-43487207817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335000" y="2705100"/>
            <a:ext cx="4533900" cy="4533900"/>
          </a:xfrm>
          <a:prstGeom prst="roundRect">
            <a:avLst>
              <a:gd name="adj" fmla="val 16667"/>
            </a:avLst>
          </a:prstGeom>
          <a:ln w="57150">
            <a:solidFill>
              <a:srgbClr val="AFCA0B"/>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40677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5400" dirty="0">
                <a:solidFill>
                  <a:srgbClr val="FFFFFF"/>
                </a:solidFill>
                <a:latin typeface="URWGroteskTLigExtNar" pitchFamily="2" charset="0"/>
              </a:rPr>
              <a:t>          Abenteuerliches Albanien</a:t>
            </a:r>
            <a:endParaRPr lang="en-US" sz="5400" dirty="0">
              <a:solidFill>
                <a:srgbClr val="FFFFFF"/>
              </a:solidFill>
              <a:latin typeface="URWGroteskTLigExtNar"/>
            </a:endParaRPr>
          </a:p>
          <a:p>
            <a:pPr>
              <a:defRPr/>
            </a:pPr>
            <a:endParaRPr lang="de-DE" sz="5400" dirty="0">
              <a:latin typeface="+mj-lt"/>
            </a:endParaRPr>
          </a:p>
        </p:txBody>
      </p:sp>
      <p:sp>
        <p:nvSpPr>
          <p:cNvPr id="8" name="Inhaltsplatzhalter 2">
            <a:extLst>
              <a:ext uri="{FF2B5EF4-FFF2-40B4-BE49-F238E27FC236}">
                <a16:creationId xmlns:a16="http://schemas.microsoft.com/office/drawing/2014/main" id="{DBFF3433-3525-427F-8EA4-3507B84AEDFC}"/>
              </a:ext>
            </a:extLst>
          </p:cNvPr>
          <p:cNvSpPr txBox="1">
            <a:spLocks/>
          </p:cNvSpPr>
          <p:nvPr/>
        </p:nvSpPr>
        <p:spPr bwMode="auto">
          <a:xfrm>
            <a:off x="1055185" y="2476500"/>
            <a:ext cx="10959154"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None/>
            </a:pPr>
            <a:r>
              <a:rPr lang="de-DE" dirty="0">
                <a:latin typeface="URWGroteskTLigExtNar" pitchFamily="2" charset="0"/>
              </a:rPr>
              <a:t>Trekkingtour entlang der </a:t>
            </a:r>
            <a:r>
              <a:rPr lang="de-DE" dirty="0" err="1">
                <a:latin typeface="URWGroteskTLigExtNar" pitchFamily="2" charset="0"/>
              </a:rPr>
              <a:t>Vjosa</a:t>
            </a:r>
            <a:endParaRPr lang="de-DE" altLang="de-DE" dirty="0">
              <a:latin typeface="URWGroteskTLigExtNar" pitchFamily="2" charset="0"/>
            </a:endParaRPr>
          </a:p>
        </p:txBody>
      </p:sp>
      <p:graphicFrame>
        <p:nvGraphicFramePr>
          <p:cNvPr id="9" name="Tabelle 8">
            <a:extLst>
              <a:ext uri="{FF2B5EF4-FFF2-40B4-BE49-F238E27FC236}">
                <a16:creationId xmlns:a16="http://schemas.microsoft.com/office/drawing/2014/main" id="{E6F241E2-7B35-4F60-91A6-A0DDBD4DE096}"/>
              </a:ext>
            </a:extLst>
          </p:cNvPr>
          <p:cNvGraphicFramePr>
            <a:graphicFrameLocks noGrp="1"/>
          </p:cNvGraphicFramePr>
          <p:nvPr>
            <p:extLst>
              <p:ext uri="{D42A27DB-BD31-4B8C-83A1-F6EECF244321}">
                <p14:modId xmlns:p14="http://schemas.microsoft.com/office/powerpoint/2010/main" val="498329237"/>
              </p:ext>
            </p:extLst>
          </p:nvPr>
        </p:nvGraphicFramePr>
        <p:xfrm>
          <a:off x="1147531" y="3494732"/>
          <a:ext cx="11689892" cy="2230735"/>
        </p:xfrm>
        <a:graphic>
          <a:graphicData uri="http://schemas.openxmlformats.org/drawingml/2006/table">
            <a:tbl>
              <a:tblPr firstRow="1" bandRow="1">
                <a:tableStyleId>{5C22544A-7EE6-4342-B048-85BDC9FD1C3A}</a:tableStyleId>
              </a:tblPr>
              <a:tblGrid>
                <a:gridCol w="2621514">
                  <a:extLst>
                    <a:ext uri="{9D8B030D-6E8A-4147-A177-3AD203B41FA5}">
                      <a16:colId xmlns:a16="http://schemas.microsoft.com/office/drawing/2014/main" val="2970534152"/>
                    </a:ext>
                  </a:extLst>
                </a:gridCol>
                <a:gridCol w="9068378">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24. September – 04. </a:t>
                      </a:r>
                      <a:r>
                        <a:rPr lang="en-US" sz="3200" b="0" dirty="0" err="1">
                          <a:solidFill>
                            <a:srgbClr val="000000"/>
                          </a:solidFill>
                          <a:latin typeface="URWGroteskTLigExtNar" pitchFamily="2" charset="0"/>
                        </a:rPr>
                        <a:t>Oktober</a:t>
                      </a:r>
                      <a:r>
                        <a:rPr lang="en-US" sz="3200" b="0" dirty="0">
                          <a:solidFill>
                            <a:srgbClr val="000000"/>
                          </a:solidFill>
                          <a:latin typeface="URWGroteskTLigExtNar" pitchFamily="2" charset="0"/>
                        </a:rPr>
                        <a:t> 2023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Teilnehmende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max. 20 Personen ab 18 Jahren</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1067906"/>
                  </a:ext>
                </a:extLst>
              </a:tr>
              <a:tr h="762000">
                <a:tc>
                  <a:txBody>
                    <a:bodyPr/>
                    <a:lstStyle/>
                    <a:p>
                      <a:r>
                        <a:rPr lang="de-DE" sz="3200" b="0" dirty="0">
                          <a:solidFill>
                            <a:schemeClr val="tx1"/>
                          </a:solidFill>
                          <a:latin typeface="URWGroteskTLigExtNar" pitchFamily="2" charset="0"/>
                        </a:rPr>
                        <a:t>Veranstaltet von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Bundesverband</a:t>
                      </a:r>
                      <a:endParaRPr lang="de-DE" sz="3200" b="0" dirty="0">
                        <a:latin typeface="URWGroteskTLigExtNar"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pic>
        <p:nvPicPr>
          <p:cNvPr id="3" name="Grafik 2">
            <a:extLst>
              <a:ext uri="{FF2B5EF4-FFF2-40B4-BE49-F238E27FC236}">
                <a16:creationId xmlns:a16="http://schemas.microsoft.com/office/drawing/2014/main" id="{A4A07478-D6D9-47FB-B671-E501E35E2D69}"/>
              </a:ext>
            </a:extLst>
          </p:cNvPr>
          <p:cNvPicPr>
            <a:picLocks noChangeAspect="1"/>
          </p:cNvPicPr>
          <p:nvPr/>
        </p:nvPicPr>
        <p:blipFill rotWithShape="1">
          <a:blip r:embed="rId3">
            <a:extLst>
              <a:ext uri="{28A0092B-C50C-407E-A947-70E740481C1C}">
                <a14:useLocalDpi xmlns:a14="http://schemas.microsoft.com/office/drawing/2010/main" val="0"/>
              </a:ext>
            </a:extLst>
          </a:blip>
          <a:srcRect l="1349" t="-618" r="29872" b="618"/>
          <a:stretch/>
        </p:blipFill>
        <p:spPr>
          <a:xfrm>
            <a:off x="12886186" y="2476500"/>
            <a:ext cx="4800600" cy="4677902"/>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sp>
        <p:nvSpPr>
          <p:cNvPr id="5" name="Explosion: 8 Zacken 4">
            <a:extLst>
              <a:ext uri="{FF2B5EF4-FFF2-40B4-BE49-F238E27FC236}">
                <a16:creationId xmlns:a16="http://schemas.microsoft.com/office/drawing/2014/main" id="{11E97D60-CF02-4C4B-939D-F1B348E3BAB2}"/>
              </a:ext>
            </a:extLst>
          </p:cNvPr>
          <p:cNvSpPr/>
          <p:nvPr/>
        </p:nvSpPr>
        <p:spPr>
          <a:xfrm>
            <a:off x="12344400" y="1608314"/>
            <a:ext cx="6222339" cy="6003569"/>
          </a:xfrm>
          <a:prstGeom prst="irregularSeal1">
            <a:avLst/>
          </a:prstGeom>
          <a:solidFill>
            <a:schemeClr val="bg1"/>
          </a:solidFill>
          <a:ln>
            <a:solidFill>
              <a:srgbClr val="AFC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156779DA-DC93-45B3-8132-42CF450E1AC3}"/>
              </a:ext>
            </a:extLst>
          </p:cNvPr>
          <p:cNvSpPr/>
          <p:nvPr/>
        </p:nvSpPr>
        <p:spPr>
          <a:xfrm>
            <a:off x="13322167" y="4194599"/>
            <a:ext cx="4275388" cy="830997"/>
          </a:xfrm>
          <a:prstGeom prst="rect">
            <a:avLst/>
          </a:prstGeom>
          <a:solidFill>
            <a:schemeClr val="bg1"/>
          </a:solidFill>
        </p:spPr>
        <p:txBody>
          <a:bodyPr wrap="square">
            <a:spAutoFit/>
          </a:bodyPr>
          <a:lstStyle/>
          <a:p>
            <a:r>
              <a:rPr lang="de-DE" sz="4800" dirty="0">
                <a:solidFill>
                  <a:srgbClr val="AFCA0B"/>
                </a:solidFill>
                <a:effectLst>
                  <a:outerShdw blurRad="38100" dist="38100" dir="2700000" algn="tl">
                    <a:srgbClr val="000000">
                      <a:alpha val="43137"/>
                    </a:srgbClr>
                  </a:outerShdw>
                </a:effectLst>
                <a:latin typeface="URWGroteskTLigExtNar" pitchFamily="2" charset="0"/>
              </a:rPr>
              <a:t>*AUSGEBUCHT*</a:t>
            </a:r>
          </a:p>
        </p:txBody>
      </p:sp>
    </p:spTree>
    <p:extLst>
      <p:ext uri="{BB962C8B-B14F-4D97-AF65-F5344CB8AC3E}">
        <p14:creationId xmlns:p14="http://schemas.microsoft.com/office/powerpoint/2010/main" val="299090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a:t>
            </a:r>
            <a:r>
              <a:rPr lang="en-US" sz="5400" dirty="0" err="1">
                <a:solidFill>
                  <a:srgbClr val="FFFFFF"/>
                </a:solidFill>
                <a:latin typeface="URWGroteskTLigExtNar"/>
              </a:rPr>
              <a:t>Freundeskreis</a:t>
            </a:r>
            <a:r>
              <a:rPr lang="en-US" sz="5400" dirty="0">
                <a:solidFill>
                  <a:srgbClr val="FFFFFF"/>
                </a:solidFill>
                <a:latin typeface="URWGroteskTLigExtNar"/>
              </a:rPr>
              <a:t> DWJ</a:t>
            </a:r>
          </a:p>
          <a:p>
            <a:pPr>
              <a:defRPr/>
            </a:pPr>
            <a:endParaRPr lang="de-DE" sz="5400" dirty="0">
              <a:latin typeface="+mj-lt"/>
            </a:endParaRPr>
          </a:p>
        </p:txBody>
      </p:sp>
      <p:sp>
        <p:nvSpPr>
          <p:cNvPr id="2" name="Rechteck 1">
            <a:extLst>
              <a:ext uri="{FF2B5EF4-FFF2-40B4-BE49-F238E27FC236}">
                <a16:creationId xmlns:a16="http://schemas.microsoft.com/office/drawing/2014/main" id="{ECBFFAB1-84A9-4EC8-AD31-2A10A1BAC8FA}"/>
              </a:ext>
            </a:extLst>
          </p:cNvPr>
          <p:cNvSpPr/>
          <p:nvPr/>
        </p:nvSpPr>
        <p:spPr>
          <a:xfrm>
            <a:off x="609600" y="2129701"/>
            <a:ext cx="11049000" cy="707886"/>
          </a:xfrm>
          <a:prstGeom prst="rect">
            <a:avLst/>
          </a:prstGeom>
        </p:spPr>
        <p:txBody>
          <a:bodyPr wrap="square">
            <a:spAutoFit/>
          </a:bodyPr>
          <a:lstStyle/>
          <a:p>
            <a:pPr algn="ctr"/>
            <a:r>
              <a:rPr lang="de-DE" altLang="de-DE" sz="3200" dirty="0">
                <a:latin typeface="URWGroteskTLigExtNar" pitchFamily="2" charset="0"/>
              </a:rPr>
              <a:t>Austauschen, planen, wohlfühlen (ehemals Fahrtenabschlusstreffen)</a:t>
            </a:r>
            <a:r>
              <a:rPr lang="de-DE" altLang="de-DE" dirty="0">
                <a:latin typeface="URWGroteskTLigExtNar" pitchFamily="2" charset="0"/>
              </a:rPr>
              <a:t>.</a:t>
            </a:r>
          </a:p>
          <a:p>
            <a:pPr algn="ctr"/>
            <a:endParaRPr lang="de-DE" altLang="de-DE" sz="800" dirty="0">
              <a:latin typeface="URWGroteskTLigExtNar" pitchFamily="2" charset="0"/>
            </a:endParaRPr>
          </a:p>
        </p:txBody>
      </p:sp>
      <p:graphicFrame>
        <p:nvGraphicFramePr>
          <p:cNvPr id="8" name="Tabelle 7">
            <a:extLst>
              <a:ext uri="{FF2B5EF4-FFF2-40B4-BE49-F238E27FC236}">
                <a16:creationId xmlns:a16="http://schemas.microsoft.com/office/drawing/2014/main" id="{FAEBA5F3-BC19-4FAC-A652-2D70554BDA21}"/>
              </a:ext>
            </a:extLst>
          </p:cNvPr>
          <p:cNvGraphicFramePr>
            <a:graphicFrameLocks noGrp="1"/>
          </p:cNvGraphicFramePr>
          <p:nvPr>
            <p:extLst>
              <p:ext uri="{D42A27DB-BD31-4B8C-83A1-F6EECF244321}">
                <p14:modId xmlns:p14="http://schemas.microsoft.com/office/powerpoint/2010/main" val="1216948246"/>
              </p:ext>
            </p:extLst>
          </p:nvPr>
        </p:nvGraphicFramePr>
        <p:xfrm>
          <a:off x="990601" y="3095183"/>
          <a:ext cx="11884818" cy="4059535"/>
        </p:xfrm>
        <a:graphic>
          <a:graphicData uri="http://schemas.openxmlformats.org/drawingml/2006/table">
            <a:tbl>
              <a:tblPr firstRow="1" bandRow="1">
                <a:tableStyleId>{5C22544A-7EE6-4342-B048-85BDC9FD1C3A}</a:tableStyleId>
              </a:tblPr>
              <a:tblGrid>
                <a:gridCol w="2665228">
                  <a:extLst>
                    <a:ext uri="{9D8B030D-6E8A-4147-A177-3AD203B41FA5}">
                      <a16:colId xmlns:a16="http://schemas.microsoft.com/office/drawing/2014/main" val="2970534152"/>
                    </a:ext>
                  </a:extLst>
                </a:gridCol>
                <a:gridCol w="9219590">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27. – 29. </a:t>
                      </a:r>
                      <a:r>
                        <a:rPr lang="en-US" sz="3200" b="0" dirty="0" err="1">
                          <a:solidFill>
                            <a:srgbClr val="000000"/>
                          </a:solidFill>
                          <a:latin typeface="URWGroteskTLigExtNar" pitchFamily="2" charset="0"/>
                        </a:rPr>
                        <a:t>Oktober</a:t>
                      </a:r>
                      <a:r>
                        <a:rPr lang="en-US" sz="3200" b="0" dirty="0">
                          <a:solidFill>
                            <a:srgbClr val="000000"/>
                          </a:solidFill>
                          <a:latin typeface="URWGroteskTLigExtNar" pitchFamily="2"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Wanderheim </a:t>
                      </a:r>
                      <a:r>
                        <a:rPr lang="de-DE" sz="3200" dirty="0" err="1">
                          <a:latin typeface="URWGroteskTLigExtNar" pitchFamily="2" charset="0"/>
                        </a:rPr>
                        <a:t>Knoden</a:t>
                      </a:r>
                      <a:r>
                        <a:rPr lang="de-DE" sz="3200" dirty="0">
                          <a:latin typeface="URWGroteskTLigExtNar" pitchFamily="2" charset="0"/>
                        </a:rPr>
                        <a:t> im Odenwald</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Teilnehmende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indent="0" eaLnBrk="1" hangingPunct="1">
                        <a:buNone/>
                      </a:pPr>
                      <a:r>
                        <a:rPr lang="de-DE" altLang="de-DE" sz="3200" dirty="0">
                          <a:latin typeface="URWGroteskTLigExtNar" pitchFamily="2" charset="0"/>
                        </a:rPr>
                        <a:t>Für Aktive und Ehemalige, auch für Leute mit (kleinen) Kindern.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r>
                        <a:rPr lang="de-DE" sz="3200" b="0" dirty="0">
                          <a:solidFill>
                            <a:schemeClr val="tx1"/>
                          </a:solidFill>
                          <a:latin typeface="URWGroteskTLigExtNar" pitchFamily="2" charset="0"/>
                        </a:rPr>
                        <a:t>Anmeldeschluss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05.10.2023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278308"/>
                  </a:ext>
                </a:extLst>
              </a:tr>
              <a:tr h="762000">
                <a:tc>
                  <a:txBody>
                    <a:bodyPr/>
                    <a:lstStyle/>
                    <a:p>
                      <a:r>
                        <a:rPr lang="de-DE" sz="3200" b="0" dirty="0">
                          <a:solidFill>
                            <a:schemeClr val="tx1"/>
                          </a:solidFill>
                          <a:latin typeface="URWGroteskTLigExtNar" pitchFamily="2" charset="0"/>
                        </a:rPr>
                        <a:t>Veranstaltet von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im Odenwaldklub, DWJ Bundesverband</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pic>
        <p:nvPicPr>
          <p:cNvPr id="11" name="Grafik 10">
            <a:extLst>
              <a:ext uri="{FF2B5EF4-FFF2-40B4-BE49-F238E27FC236}">
                <a16:creationId xmlns:a16="http://schemas.microsoft.com/office/drawing/2014/main" id="{B81ED621-BF76-44FD-995B-C538DAB36E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7855" r="11201"/>
          <a:stretch/>
        </p:blipFill>
        <p:spPr>
          <a:xfrm>
            <a:off x="13106400" y="2861530"/>
            <a:ext cx="4925685" cy="4563939"/>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75160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03B5595B-00B5-4477-A858-A4B97B5AA84A}"/>
              </a:ext>
            </a:extLst>
          </p:cNvPr>
          <p:cNvSpPr/>
          <p:nvPr/>
        </p:nvSpPr>
        <p:spPr>
          <a:xfrm>
            <a:off x="13213756" y="3292248"/>
            <a:ext cx="4388443" cy="4366083"/>
          </a:xfrm>
          <a:prstGeom prst="rect">
            <a:avLst/>
          </a:prstGeom>
          <a:solidFill>
            <a:srgbClr val="AFCA0B"/>
          </a:solidFill>
          <a:ln>
            <a:solidFill>
              <a:srgbClr val="AFCA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en-US" sz="5400" dirty="0">
                <a:solidFill>
                  <a:srgbClr val="FFFFFF"/>
                </a:solidFill>
                <a:latin typeface="URWGroteskTLigExtNar"/>
              </a:rPr>
              <a:t>         </a:t>
            </a:r>
            <a:r>
              <a:rPr lang="en-US" sz="5400" dirty="0" err="1">
                <a:solidFill>
                  <a:srgbClr val="FFFFFF"/>
                </a:solidFill>
                <a:latin typeface="URWGroteskTLigExtNar"/>
              </a:rPr>
              <a:t>Mit</a:t>
            </a:r>
            <a:r>
              <a:rPr lang="en-US" sz="5400" dirty="0">
                <a:solidFill>
                  <a:srgbClr val="FFFFFF"/>
                </a:solidFill>
                <a:latin typeface="URWGroteskTLigExtNar"/>
              </a:rPr>
              <a:t> </a:t>
            </a:r>
            <a:r>
              <a:rPr lang="en-US" sz="5400" dirty="0" err="1">
                <a:solidFill>
                  <a:srgbClr val="FFFFFF"/>
                </a:solidFill>
                <a:latin typeface="URWGroteskTLigExtNar"/>
              </a:rPr>
              <a:t>allen</a:t>
            </a:r>
            <a:r>
              <a:rPr lang="en-US" sz="5400" dirty="0">
                <a:solidFill>
                  <a:srgbClr val="FFFFFF"/>
                </a:solidFill>
                <a:latin typeface="URWGroteskTLigExtNar"/>
              </a:rPr>
              <a:t> </a:t>
            </a:r>
            <a:r>
              <a:rPr lang="en-US" sz="5400" dirty="0" err="1">
                <a:solidFill>
                  <a:srgbClr val="FFFFFF"/>
                </a:solidFill>
                <a:latin typeface="URWGroteskTLigExtNar"/>
              </a:rPr>
              <a:t>Sinnen</a:t>
            </a:r>
            <a:r>
              <a:rPr lang="en-US" sz="5400" dirty="0">
                <a:solidFill>
                  <a:srgbClr val="FFFFFF"/>
                </a:solidFill>
                <a:latin typeface="URWGroteskTLigExtNar"/>
              </a:rPr>
              <a:t> </a:t>
            </a:r>
          </a:p>
          <a:p>
            <a:pPr>
              <a:defRPr/>
            </a:pPr>
            <a:endParaRPr lang="de-DE" sz="5400" dirty="0">
              <a:latin typeface="+mj-lt"/>
            </a:endParaRPr>
          </a:p>
        </p:txBody>
      </p:sp>
      <p:sp>
        <p:nvSpPr>
          <p:cNvPr id="2" name="Rechteck 1">
            <a:extLst>
              <a:ext uri="{FF2B5EF4-FFF2-40B4-BE49-F238E27FC236}">
                <a16:creationId xmlns:a16="http://schemas.microsoft.com/office/drawing/2014/main" id="{ECBFFAB1-84A9-4EC8-AD31-2A10A1BAC8FA}"/>
              </a:ext>
            </a:extLst>
          </p:cNvPr>
          <p:cNvSpPr/>
          <p:nvPr/>
        </p:nvSpPr>
        <p:spPr>
          <a:xfrm>
            <a:off x="1211190" y="2065858"/>
            <a:ext cx="12105408" cy="1077218"/>
          </a:xfrm>
          <a:prstGeom prst="rect">
            <a:avLst/>
          </a:prstGeom>
        </p:spPr>
        <p:txBody>
          <a:bodyPr wrap="square">
            <a:spAutoFit/>
          </a:bodyPr>
          <a:lstStyle/>
          <a:p>
            <a:r>
              <a:rPr lang="de-DE" altLang="de-DE" sz="3200" dirty="0">
                <a:latin typeface="URWGroteskTLigExtNar" pitchFamily="2" charset="0"/>
              </a:rPr>
              <a:t>Inklusive Sinneserfahrungen beim Wandern für Menschen </a:t>
            </a:r>
          </a:p>
          <a:p>
            <a:r>
              <a:rPr lang="de-DE" altLang="de-DE" sz="3200" dirty="0">
                <a:latin typeface="URWGroteskTLigExtNar" pitchFamily="2" charset="0"/>
              </a:rPr>
              <a:t>mit Einschränkungen </a:t>
            </a:r>
            <a:endParaRPr lang="de-DE" altLang="de-DE" sz="800" dirty="0">
              <a:latin typeface="URWGroteskTLigExtNar" pitchFamily="2" charset="0"/>
            </a:endParaRPr>
          </a:p>
        </p:txBody>
      </p:sp>
      <p:graphicFrame>
        <p:nvGraphicFramePr>
          <p:cNvPr id="8" name="Tabelle 7">
            <a:extLst>
              <a:ext uri="{FF2B5EF4-FFF2-40B4-BE49-F238E27FC236}">
                <a16:creationId xmlns:a16="http://schemas.microsoft.com/office/drawing/2014/main" id="{FAEBA5F3-BC19-4FAC-A652-2D70554BDA21}"/>
              </a:ext>
            </a:extLst>
          </p:cNvPr>
          <p:cNvGraphicFramePr>
            <a:graphicFrameLocks noGrp="1"/>
          </p:cNvGraphicFramePr>
          <p:nvPr>
            <p:extLst>
              <p:ext uri="{D42A27DB-BD31-4B8C-83A1-F6EECF244321}">
                <p14:modId xmlns:p14="http://schemas.microsoft.com/office/powerpoint/2010/main" val="1630888435"/>
              </p:ext>
            </p:extLst>
          </p:nvPr>
        </p:nvGraphicFramePr>
        <p:xfrm>
          <a:off x="1211190" y="3619500"/>
          <a:ext cx="11664228" cy="4059535"/>
        </p:xfrm>
        <a:graphic>
          <a:graphicData uri="http://schemas.openxmlformats.org/drawingml/2006/table">
            <a:tbl>
              <a:tblPr firstRow="1" bandRow="1">
                <a:tableStyleId>{5C22544A-7EE6-4342-B048-85BDC9FD1C3A}</a:tableStyleId>
              </a:tblPr>
              <a:tblGrid>
                <a:gridCol w="2615760">
                  <a:extLst>
                    <a:ext uri="{9D8B030D-6E8A-4147-A177-3AD203B41FA5}">
                      <a16:colId xmlns:a16="http://schemas.microsoft.com/office/drawing/2014/main" val="2970534152"/>
                    </a:ext>
                  </a:extLst>
                </a:gridCol>
                <a:gridCol w="9048468">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10. – 12.11.2023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Bei Heidelberg</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Teilnehmende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indent="0" eaLnBrk="1" hangingPunct="1">
                        <a:buNone/>
                      </a:pPr>
                      <a:r>
                        <a:rPr lang="de-DE" altLang="de-DE" sz="3200" dirty="0">
                          <a:latin typeface="URWGroteskTLigExtNar" pitchFamily="2" charset="0"/>
                        </a:rPr>
                        <a:t>Alle sind willkommen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9576023"/>
                  </a:ext>
                </a:extLst>
              </a:tr>
              <a:tr h="762000">
                <a:tc>
                  <a:txBody>
                    <a:bodyPr/>
                    <a:lstStyle/>
                    <a:p>
                      <a:r>
                        <a:rPr lang="de-DE" sz="3200" b="0" dirty="0">
                          <a:solidFill>
                            <a:schemeClr val="tx1"/>
                          </a:solidFill>
                          <a:latin typeface="URWGroteskTLigExtNar" pitchFamily="2" charset="0"/>
                        </a:rPr>
                        <a:t>Anmeldeschluss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10.10.2023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278308"/>
                  </a:ext>
                </a:extLst>
              </a:tr>
              <a:tr h="762000">
                <a:tc>
                  <a:txBody>
                    <a:bodyPr/>
                    <a:lstStyle/>
                    <a:p>
                      <a:r>
                        <a:rPr lang="de-DE" sz="3200" b="0" dirty="0">
                          <a:solidFill>
                            <a:schemeClr val="tx1"/>
                          </a:solidFill>
                          <a:latin typeface="URWGroteskTLigExtNar" pitchFamily="2" charset="0"/>
                        </a:rPr>
                        <a:t>Veranstaltet von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DWJ Bundesverband, Hannoverscher Wander- und Gebirgsverein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pic>
        <p:nvPicPr>
          <p:cNvPr id="4" name="Grafik 3" descr="Augen">
            <a:extLst>
              <a:ext uri="{FF2B5EF4-FFF2-40B4-BE49-F238E27FC236}">
                <a16:creationId xmlns:a16="http://schemas.microsoft.com/office/drawing/2014/main" id="{6E7B9319-710F-4F83-BF33-A171D56CE0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18496">
            <a:off x="13238939" y="3127706"/>
            <a:ext cx="1680995" cy="1680995"/>
          </a:xfrm>
          <a:prstGeom prst="rect">
            <a:avLst/>
          </a:prstGeom>
        </p:spPr>
      </p:pic>
      <p:pic>
        <p:nvPicPr>
          <p:cNvPr id="6" name="Grafik 5" descr="Ohr">
            <a:extLst>
              <a:ext uri="{FF2B5EF4-FFF2-40B4-BE49-F238E27FC236}">
                <a16:creationId xmlns:a16="http://schemas.microsoft.com/office/drawing/2014/main" id="{FEB9421E-7B05-46D9-9305-C92CE4D0AC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013557">
            <a:off x="16005760" y="3314565"/>
            <a:ext cx="1524000" cy="1524000"/>
          </a:xfrm>
          <a:prstGeom prst="rect">
            <a:avLst/>
          </a:prstGeom>
        </p:spPr>
      </p:pic>
      <p:pic>
        <p:nvPicPr>
          <p:cNvPr id="10" name="Grafik 9" descr="Universeller Zugriff">
            <a:extLst>
              <a:ext uri="{FF2B5EF4-FFF2-40B4-BE49-F238E27FC236}">
                <a16:creationId xmlns:a16="http://schemas.microsoft.com/office/drawing/2014/main" id="{80EB121D-8D07-49C3-9A31-98DFE9D398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69192">
            <a:off x="13381437" y="6323849"/>
            <a:ext cx="1253576" cy="1253576"/>
          </a:xfrm>
          <a:prstGeom prst="rect">
            <a:avLst/>
          </a:prstGeom>
        </p:spPr>
      </p:pic>
      <p:pic>
        <p:nvPicPr>
          <p:cNvPr id="13" name="Grafik 12" descr="Zeichensprache">
            <a:extLst>
              <a:ext uri="{FF2B5EF4-FFF2-40B4-BE49-F238E27FC236}">
                <a16:creationId xmlns:a16="http://schemas.microsoft.com/office/drawing/2014/main" id="{6AB04CA7-975B-4E01-8FAC-62369E21C9C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20598214">
            <a:off x="14769358" y="6234759"/>
            <a:ext cx="1375652" cy="1375652"/>
          </a:xfrm>
          <a:prstGeom prst="rect">
            <a:avLst/>
          </a:prstGeom>
        </p:spPr>
      </p:pic>
      <p:pic>
        <p:nvPicPr>
          <p:cNvPr id="15" name="Grafik 14" descr="Taub">
            <a:extLst>
              <a:ext uri="{FF2B5EF4-FFF2-40B4-BE49-F238E27FC236}">
                <a16:creationId xmlns:a16="http://schemas.microsoft.com/office/drawing/2014/main" id="{B6AD65A7-39F8-4C20-B8E1-A98AB089595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054986">
            <a:off x="16190086" y="6405708"/>
            <a:ext cx="1095815" cy="1095815"/>
          </a:xfrm>
          <a:prstGeom prst="rect">
            <a:avLst/>
          </a:prstGeom>
        </p:spPr>
      </p:pic>
      <p:pic>
        <p:nvPicPr>
          <p:cNvPr id="20" name="Grafik 19" descr="Neuer Rollstuhl">
            <a:extLst>
              <a:ext uri="{FF2B5EF4-FFF2-40B4-BE49-F238E27FC236}">
                <a16:creationId xmlns:a16="http://schemas.microsoft.com/office/drawing/2014/main" id="{5E179333-E17C-45B7-9043-DF0706D355E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5050424" y="3958569"/>
            <a:ext cx="914400" cy="914400"/>
          </a:xfrm>
          <a:prstGeom prst="rect">
            <a:avLst/>
          </a:prstGeom>
        </p:spPr>
      </p:pic>
      <p:pic>
        <p:nvPicPr>
          <p:cNvPr id="22" name="Grafik 21" descr="Untertitel">
            <a:extLst>
              <a:ext uri="{FF2B5EF4-FFF2-40B4-BE49-F238E27FC236}">
                <a16:creationId xmlns:a16="http://schemas.microsoft.com/office/drawing/2014/main" id="{1D055497-ACF1-4609-A6DB-6E79E2F008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0114348">
            <a:off x="13549492" y="4541090"/>
            <a:ext cx="1145567" cy="1145567"/>
          </a:xfrm>
          <a:prstGeom prst="rect">
            <a:avLst/>
          </a:prstGeom>
        </p:spPr>
      </p:pic>
      <p:pic>
        <p:nvPicPr>
          <p:cNvPr id="24" name="Grafik 23" descr="Braille">
            <a:extLst>
              <a:ext uri="{FF2B5EF4-FFF2-40B4-BE49-F238E27FC236}">
                <a16:creationId xmlns:a16="http://schemas.microsoft.com/office/drawing/2014/main" id="{D7AC9756-8E91-4D4A-B4C0-BFA15459AF6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rot="654359">
            <a:off x="15144637" y="4909505"/>
            <a:ext cx="1101015" cy="1101015"/>
          </a:xfrm>
          <a:prstGeom prst="rect">
            <a:avLst/>
          </a:prstGeom>
        </p:spPr>
      </p:pic>
      <p:pic>
        <p:nvPicPr>
          <p:cNvPr id="26" name="Grafik 25" descr="Freisprecheinrichtung">
            <a:extLst>
              <a:ext uri="{FF2B5EF4-FFF2-40B4-BE49-F238E27FC236}">
                <a16:creationId xmlns:a16="http://schemas.microsoft.com/office/drawing/2014/main" id="{C9893F38-E548-4A48-8988-AF1BFB68550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21181494">
            <a:off x="14104494" y="5682335"/>
            <a:ext cx="914400" cy="914400"/>
          </a:xfrm>
          <a:prstGeom prst="rect">
            <a:avLst/>
          </a:prstGeom>
        </p:spPr>
      </p:pic>
      <p:pic>
        <p:nvPicPr>
          <p:cNvPr id="28" name="Grafik 27" descr="Blind">
            <a:extLst>
              <a:ext uri="{FF2B5EF4-FFF2-40B4-BE49-F238E27FC236}">
                <a16:creationId xmlns:a16="http://schemas.microsoft.com/office/drawing/2014/main" id="{92A6BD8F-7193-4313-9A2E-EB6B23277A2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438590" y="5293395"/>
            <a:ext cx="914400" cy="914400"/>
          </a:xfrm>
          <a:prstGeom prst="rect">
            <a:avLst/>
          </a:prstGeom>
        </p:spPr>
      </p:pic>
    </p:spTree>
    <p:extLst>
      <p:ext uri="{BB962C8B-B14F-4D97-AF65-F5344CB8AC3E}">
        <p14:creationId xmlns:p14="http://schemas.microsoft.com/office/powerpoint/2010/main" val="193822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rgbClr val="FFFFFF"/>
                </a:solidFill>
                <a:latin typeface="URWGroteskTLigExtNar"/>
              </a:rPr>
              <a:t>Ausbildung</a:t>
            </a:r>
            <a:r>
              <a:rPr lang="en-US" sz="5400" dirty="0">
                <a:solidFill>
                  <a:srgbClr val="FFFFFF"/>
                </a:solidFill>
                <a:latin typeface="URWGroteskTLigExtNar"/>
              </a:rPr>
              <a:t> </a:t>
            </a:r>
            <a:r>
              <a:rPr lang="en-US" sz="5400" dirty="0" err="1">
                <a:solidFill>
                  <a:srgbClr val="FFFFFF"/>
                </a:solidFill>
                <a:latin typeface="URWGroteskTLigExtNar"/>
              </a:rPr>
              <a:t>zur</a:t>
            </a:r>
            <a:r>
              <a:rPr lang="en-US" sz="5400" dirty="0">
                <a:solidFill>
                  <a:srgbClr val="FFFFFF"/>
                </a:solidFill>
                <a:latin typeface="URWGroteskTLigExtNar"/>
              </a:rPr>
              <a:t> </a:t>
            </a:r>
            <a:r>
              <a:rPr lang="en-US" sz="5400" dirty="0" err="1">
                <a:solidFill>
                  <a:srgbClr val="FFFFFF"/>
                </a:solidFill>
                <a:latin typeface="URWGroteskTLigExtNar"/>
              </a:rPr>
              <a:t>Vertrauensperson</a:t>
            </a:r>
            <a:endParaRPr lang="en-US" sz="5400" dirty="0">
              <a:solidFill>
                <a:srgbClr val="FFFFFF"/>
              </a:solidFill>
              <a:latin typeface="URWGroteskTLigExtNar"/>
            </a:endParaRPr>
          </a:p>
          <a:p>
            <a:pPr>
              <a:defRPr/>
            </a:pPr>
            <a:endParaRPr lang="de-DE" sz="5400" dirty="0">
              <a:latin typeface="+mj-lt"/>
            </a:endParaRPr>
          </a:p>
        </p:txBody>
      </p:sp>
      <p:pic>
        <p:nvPicPr>
          <p:cNvPr id="8" name="Grafik 7">
            <a:extLst>
              <a:ext uri="{FF2B5EF4-FFF2-40B4-BE49-F238E27FC236}">
                <a16:creationId xmlns:a16="http://schemas.microsoft.com/office/drawing/2014/main" id="{74F653D4-788C-4D16-93CF-CD1B6B2D8B3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953452" y="2833588"/>
            <a:ext cx="4854734" cy="4431662"/>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graphicFrame>
        <p:nvGraphicFramePr>
          <p:cNvPr id="9" name="Tabelle 8">
            <a:extLst>
              <a:ext uri="{FF2B5EF4-FFF2-40B4-BE49-F238E27FC236}">
                <a16:creationId xmlns:a16="http://schemas.microsoft.com/office/drawing/2014/main" id="{2EA70327-3C58-4B0B-A660-806BEAC2E9DB}"/>
              </a:ext>
            </a:extLst>
          </p:cNvPr>
          <p:cNvGraphicFramePr>
            <a:graphicFrameLocks noGrp="1"/>
          </p:cNvGraphicFramePr>
          <p:nvPr>
            <p:extLst>
              <p:ext uri="{D42A27DB-BD31-4B8C-83A1-F6EECF244321}">
                <p14:modId xmlns:p14="http://schemas.microsoft.com/office/powerpoint/2010/main" val="3733137491"/>
              </p:ext>
            </p:extLst>
          </p:nvPr>
        </p:nvGraphicFramePr>
        <p:xfrm>
          <a:off x="1144833" y="4208165"/>
          <a:ext cx="11730586" cy="2992735"/>
        </p:xfrm>
        <a:graphic>
          <a:graphicData uri="http://schemas.openxmlformats.org/drawingml/2006/table">
            <a:tbl>
              <a:tblPr firstRow="1" bandRow="1">
                <a:tableStyleId>{5C22544A-7EE6-4342-B048-85BDC9FD1C3A}</a:tableStyleId>
              </a:tblPr>
              <a:tblGrid>
                <a:gridCol w="2630640">
                  <a:extLst>
                    <a:ext uri="{9D8B030D-6E8A-4147-A177-3AD203B41FA5}">
                      <a16:colId xmlns:a16="http://schemas.microsoft.com/office/drawing/2014/main" val="2970534152"/>
                    </a:ext>
                  </a:extLst>
                </a:gridCol>
                <a:gridCol w="9099946">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01. – 03. </a:t>
                      </a:r>
                      <a:r>
                        <a:rPr lang="en-US" sz="3200" b="0" dirty="0" err="1">
                          <a:solidFill>
                            <a:srgbClr val="000000"/>
                          </a:solidFill>
                          <a:latin typeface="URWGroteskTLigExtNar" pitchFamily="2" charset="0"/>
                        </a:rPr>
                        <a:t>Dezember</a:t>
                      </a:r>
                      <a:r>
                        <a:rPr lang="en-US" sz="3200" b="0" dirty="0">
                          <a:solidFill>
                            <a:srgbClr val="000000"/>
                          </a:solidFill>
                          <a:latin typeface="URWGroteskTLigExtNar" pitchFamily="2" charset="0"/>
                        </a:rPr>
                        <a:t> 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Jugendherberge Frankfurt / Main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Anmeldeschluss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15.11.2023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278308"/>
                  </a:ext>
                </a:extLst>
              </a:tr>
              <a:tr h="762000">
                <a:tc>
                  <a:txBody>
                    <a:bodyPr/>
                    <a:lstStyle/>
                    <a:p>
                      <a:r>
                        <a:rPr lang="de-DE" sz="3200" b="0" dirty="0">
                          <a:solidFill>
                            <a:schemeClr val="tx1"/>
                          </a:solidFill>
                          <a:latin typeface="URWGroteskTLigExtNar" pitchFamily="2" charset="0"/>
                        </a:rPr>
                        <a:t>Veranstaltet von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Bundesverband</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sp>
        <p:nvSpPr>
          <p:cNvPr id="10" name="Rechteck 9">
            <a:extLst>
              <a:ext uri="{FF2B5EF4-FFF2-40B4-BE49-F238E27FC236}">
                <a16:creationId xmlns:a16="http://schemas.microsoft.com/office/drawing/2014/main" id="{745887A1-E368-4B28-9E34-16758D695415}"/>
              </a:ext>
            </a:extLst>
          </p:cNvPr>
          <p:cNvSpPr/>
          <p:nvPr/>
        </p:nvSpPr>
        <p:spPr>
          <a:xfrm>
            <a:off x="1066800" y="2052863"/>
            <a:ext cx="11886652" cy="2185214"/>
          </a:xfrm>
          <a:prstGeom prst="rect">
            <a:avLst/>
          </a:prstGeom>
        </p:spPr>
        <p:txBody>
          <a:bodyPr wrap="square">
            <a:spAutoFit/>
          </a:bodyPr>
          <a:lstStyle/>
          <a:p>
            <a:r>
              <a:rPr lang="de-DE" altLang="de-DE" sz="3200" dirty="0">
                <a:latin typeface="URWGroteskTLigExtNar" pitchFamily="2" charset="0"/>
              </a:rPr>
              <a:t>Ein Kernbestandteil unseres Schutzkonzeptes FAIR.STARK.MITEINANDER. sind die Vertrauenspersonen. Diese bringen FAIR.STARK</a:t>
            </a:r>
            <a:r>
              <a:rPr lang="de-DE" altLang="de-DE" sz="3200">
                <a:latin typeface="URWGroteskTLigExtNar" pitchFamily="2" charset="0"/>
              </a:rPr>
              <a:t>.MITEINANDER. </a:t>
            </a:r>
            <a:r>
              <a:rPr lang="de-DE" altLang="de-DE" sz="3200" dirty="0">
                <a:latin typeface="URWGroteskTLigExtNar" pitchFamily="2" charset="0"/>
              </a:rPr>
              <a:t>in die Vereinsöffentlichkeit, geben Lehrgänge und stehen im Notfall mit Rat und Tat zur Seite. </a:t>
            </a:r>
            <a:endParaRPr lang="de-DE" altLang="de-DE" dirty="0">
              <a:latin typeface="URWGroteskTLigExtNar" pitchFamily="2" charset="0"/>
            </a:endParaRPr>
          </a:p>
          <a:p>
            <a:endParaRPr lang="de-DE" altLang="de-DE" sz="800" dirty="0">
              <a:latin typeface="URWGroteskTLigExtNar" pitchFamily="2" charset="0"/>
            </a:endParaRPr>
          </a:p>
        </p:txBody>
      </p:sp>
    </p:spTree>
    <p:extLst>
      <p:ext uri="{BB962C8B-B14F-4D97-AF65-F5344CB8AC3E}">
        <p14:creationId xmlns:p14="http://schemas.microsoft.com/office/powerpoint/2010/main" val="299281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5">
            <a:extLst>
              <a:ext uri="{FF2B5EF4-FFF2-40B4-BE49-F238E27FC236}">
                <a16:creationId xmlns:a16="http://schemas.microsoft.com/office/drawing/2014/main" id="{48E6AFDC-D15E-415C-8896-422CF6E48CD2}"/>
              </a:ext>
            </a:extLst>
          </p:cNvPr>
          <p:cNvSpPr/>
          <p:nvPr/>
        </p:nvSpPr>
        <p:spPr>
          <a:xfrm>
            <a:off x="-685800" y="723900"/>
            <a:ext cx="13561218" cy="1081088"/>
          </a:xfrm>
          <a:prstGeom prst="roundRect">
            <a:avLst/>
          </a:prstGeom>
          <a:solidFill>
            <a:srgbClr val="AFCA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de-DE" sz="2700" dirty="0">
                <a:latin typeface="+mj-lt"/>
              </a:rPr>
              <a:t>	</a:t>
            </a:r>
          </a:p>
          <a:p>
            <a:pPr>
              <a:defRPr/>
            </a:pPr>
            <a:endParaRPr lang="de-DE" sz="2700" dirty="0">
              <a:solidFill>
                <a:srgbClr val="FFFFFF"/>
              </a:solidFill>
              <a:latin typeface="+mj-lt"/>
            </a:endParaRPr>
          </a:p>
          <a:p>
            <a:pPr>
              <a:defRPr/>
            </a:pPr>
            <a:r>
              <a:rPr lang="de-DE" sz="2700" dirty="0">
                <a:solidFill>
                  <a:srgbClr val="FFFFFF"/>
                </a:solidFill>
                <a:latin typeface="+mj-lt"/>
              </a:rPr>
              <a:t>                      </a:t>
            </a:r>
            <a:r>
              <a:rPr lang="en-US" sz="5400" dirty="0" err="1">
                <a:solidFill>
                  <a:srgbClr val="FFFFFF"/>
                </a:solidFill>
                <a:latin typeface="URWGroteskTLigExtNar"/>
              </a:rPr>
              <a:t>Aktionen</a:t>
            </a:r>
            <a:r>
              <a:rPr lang="en-US" sz="5400" dirty="0">
                <a:solidFill>
                  <a:srgbClr val="FFFFFF"/>
                </a:solidFill>
                <a:latin typeface="URWGroteskTLigExtNar"/>
              </a:rPr>
              <a:t> </a:t>
            </a:r>
            <a:r>
              <a:rPr lang="en-US" sz="5400" dirty="0" err="1">
                <a:solidFill>
                  <a:srgbClr val="FFFFFF"/>
                </a:solidFill>
                <a:latin typeface="URWGroteskTLigExtNar"/>
              </a:rPr>
              <a:t>im</a:t>
            </a:r>
            <a:r>
              <a:rPr lang="en-US" sz="5400" dirty="0">
                <a:solidFill>
                  <a:srgbClr val="FFFFFF"/>
                </a:solidFill>
                <a:latin typeface="URWGroteskTLigExtNar"/>
              </a:rPr>
              <a:t> Schnee</a:t>
            </a:r>
          </a:p>
          <a:p>
            <a:pPr>
              <a:defRPr/>
            </a:pPr>
            <a:endParaRPr lang="de-DE" sz="5400" dirty="0">
              <a:latin typeface="+mj-lt"/>
            </a:endParaRPr>
          </a:p>
        </p:txBody>
      </p:sp>
      <p:pic>
        <p:nvPicPr>
          <p:cNvPr id="8" name="Grafik 7">
            <a:extLst>
              <a:ext uri="{FF2B5EF4-FFF2-40B4-BE49-F238E27FC236}">
                <a16:creationId xmlns:a16="http://schemas.microsoft.com/office/drawing/2014/main" id="{74F653D4-788C-4D16-93CF-CD1B6B2D8B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3452" y="3228894"/>
            <a:ext cx="4854734" cy="3641049"/>
          </a:xfrm>
          <a:prstGeom prst="roundRect">
            <a:avLst>
              <a:gd name="adj" fmla="val 16667"/>
            </a:avLst>
          </a:prstGeom>
          <a:ln w="38100">
            <a:solidFill>
              <a:srgbClr val="AFCA0B"/>
            </a:solidFill>
          </a:ln>
          <a:effectLst>
            <a:outerShdw blurRad="76200" dist="38100" dir="7800000" algn="tl" rotWithShape="0">
              <a:srgbClr val="000000">
                <a:alpha val="40000"/>
              </a:srgbClr>
            </a:outerShdw>
          </a:effectLst>
        </p:spPr>
      </p:pic>
      <p:graphicFrame>
        <p:nvGraphicFramePr>
          <p:cNvPr id="9" name="Tabelle 8">
            <a:extLst>
              <a:ext uri="{FF2B5EF4-FFF2-40B4-BE49-F238E27FC236}">
                <a16:creationId xmlns:a16="http://schemas.microsoft.com/office/drawing/2014/main" id="{2EA70327-3C58-4B0B-A660-806BEAC2E9DB}"/>
              </a:ext>
            </a:extLst>
          </p:cNvPr>
          <p:cNvGraphicFramePr>
            <a:graphicFrameLocks noGrp="1"/>
          </p:cNvGraphicFramePr>
          <p:nvPr>
            <p:extLst/>
          </p:nvPr>
        </p:nvGraphicFramePr>
        <p:xfrm>
          <a:off x="1144833" y="3530191"/>
          <a:ext cx="11730586" cy="2992735"/>
        </p:xfrm>
        <a:graphic>
          <a:graphicData uri="http://schemas.openxmlformats.org/drawingml/2006/table">
            <a:tbl>
              <a:tblPr firstRow="1" bandRow="1">
                <a:tableStyleId>{5C22544A-7EE6-4342-B048-85BDC9FD1C3A}</a:tableStyleId>
              </a:tblPr>
              <a:tblGrid>
                <a:gridCol w="2630640">
                  <a:extLst>
                    <a:ext uri="{9D8B030D-6E8A-4147-A177-3AD203B41FA5}">
                      <a16:colId xmlns:a16="http://schemas.microsoft.com/office/drawing/2014/main" val="2970534152"/>
                    </a:ext>
                  </a:extLst>
                </a:gridCol>
                <a:gridCol w="9099946">
                  <a:extLst>
                    <a:ext uri="{9D8B030D-6E8A-4147-A177-3AD203B41FA5}">
                      <a16:colId xmlns:a16="http://schemas.microsoft.com/office/drawing/2014/main" val="3733714670"/>
                    </a:ext>
                  </a:extLst>
                </a:gridCol>
              </a:tblGrid>
              <a:tr h="706735">
                <a:tc>
                  <a:txBody>
                    <a:bodyPr/>
                    <a:lstStyle/>
                    <a:p>
                      <a:r>
                        <a:rPr lang="de-DE" sz="3200" b="0" dirty="0">
                          <a:solidFill>
                            <a:schemeClr val="tx1"/>
                          </a:solidFill>
                          <a:latin typeface="URWGroteskTLigExtNar" pitchFamily="2" charset="0"/>
                        </a:rPr>
                        <a:t>Termin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dirty="0">
                          <a:solidFill>
                            <a:srgbClr val="000000"/>
                          </a:solidFill>
                          <a:latin typeface="URWGroteskTLigExtNar" pitchFamily="2" charset="0"/>
                        </a:rPr>
                        <a:t>01. – 07. </a:t>
                      </a:r>
                      <a:r>
                        <a:rPr lang="en-US" sz="3200" b="0" dirty="0" err="1">
                          <a:solidFill>
                            <a:srgbClr val="000000"/>
                          </a:solidFill>
                          <a:latin typeface="URWGroteskTLigExtNar" pitchFamily="2" charset="0"/>
                        </a:rPr>
                        <a:t>Januar</a:t>
                      </a:r>
                      <a:r>
                        <a:rPr lang="en-US" sz="3200" b="0" dirty="0">
                          <a:solidFill>
                            <a:srgbClr val="000000"/>
                          </a:solidFill>
                          <a:latin typeface="URWGroteskTLigExtNar" pitchFamily="2" charset="0"/>
                        </a:rPr>
                        <a:t> 2024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481556"/>
                  </a:ext>
                </a:extLst>
              </a:tr>
              <a:tr h="762000">
                <a:tc>
                  <a:txBody>
                    <a:bodyPr/>
                    <a:lstStyle/>
                    <a:p>
                      <a:r>
                        <a:rPr lang="de-DE" sz="3200" b="0" dirty="0">
                          <a:solidFill>
                            <a:schemeClr val="tx1"/>
                          </a:solidFill>
                          <a:latin typeface="URWGroteskTLigExtNar" pitchFamily="2" charset="0"/>
                        </a:rPr>
                        <a:t>Ort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Schweizer Alpen</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6433"/>
                  </a:ext>
                </a:extLst>
              </a:tr>
              <a:tr h="762000">
                <a:tc>
                  <a:txBody>
                    <a:bodyPr/>
                    <a:lstStyle/>
                    <a:p>
                      <a:r>
                        <a:rPr lang="de-DE" sz="3200" b="0" dirty="0">
                          <a:solidFill>
                            <a:schemeClr val="tx1"/>
                          </a:solidFill>
                          <a:latin typeface="URWGroteskTLigExtNar" pitchFamily="2" charset="0"/>
                        </a:rPr>
                        <a:t>Anmeldeschluss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b="0" dirty="0">
                          <a:latin typeface="URWGroteskTLigExtNar" pitchFamily="2" charset="0"/>
                        </a:rPr>
                        <a:t>05.12.2023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278308"/>
                  </a:ext>
                </a:extLst>
              </a:tr>
              <a:tr h="762000">
                <a:tc>
                  <a:txBody>
                    <a:bodyPr/>
                    <a:lstStyle/>
                    <a:p>
                      <a:r>
                        <a:rPr lang="de-DE" sz="3200" b="0" dirty="0">
                          <a:solidFill>
                            <a:schemeClr val="tx1"/>
                          </a:solidFill>
                          <a:latin typeface="URWGroteskTLigExtNar" pitchFamily="2" charset="0"/>
                        </a:rPr>
                        <a:t>Veranstaltet von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FCA0B"/>
                    </a:solidFill>
                  </a:tcPr>
                </a:tc>
                <a:tc>
                  <a:txBody>
                    <a:bodyPr/>
                    <a:lstStyle/>
                    <a:p>
                      <a:r>
                        <a:rPr lang="de-DE" sz="3200" dirty="0">
                          <a:latin typeface="URWGroteskTLigExtNar" pitchFamily="2" charset="0"/>
                        </a:rPr>
                        <a:t>DWJ Bundesverband</a:t>
                      </a:r>
                      <a:endParaRPr lang="de-DE" sz="3200" b="0" dirty="0">
                        <a:latin typeface="URWGroteskTLigExtNar" pitchFamily="2"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8439092"/>
                  </a:ext>
                </a:extLst>
              </a:tr>
            </a:tbl>
          </a:graphicData>
        </a:graphic>
      </p:graphicFrame>
      <p:sp>
        <p:nvSpPr>
          <p:cNvPr id="10" name="Rechteck 9">
            <a:extLst>
              <a:ext uri="{FF2B5EF4-FFF2-40B4-BE49-F238E27FC236}">
                <a16:creationId xmlns:a16="http://schemas.microsoft.com/office/drawing/2014/main" id="{745887A1-E368-4B28-9E34-16758D695415}"/>
              </a:ext>
            </a:extLst>
          </p:cNvPr>
          <p:cNvSpPr/>
          <p:nvPr/>
        </p:nvSpPr>
        <p:spPr>
          <a:xfrm>
            <a:off x="1066800" y="2052863"/>
            <a:ext cx="12573000" cy="1477328"/>
          </a:xfrm>
          <a:prstGeom prst="rect">
            <a:avLst/>
          </a:prstGeom>
        </p:spPr>
        <p:txBody>
          <a:bodyPr wrap="square">
            <a:spAutoFit/>
          </a:bodyPr>
          <a:lstStyle/>
          <a:p>
            <a:r>
              <a:rPr lang="de-DE" altLang="de-DE" sz="3200" dirty="0">
                <a:latin typeface="URWGroteskTLigExtNar" pitchFamily="2" charset="0"/>
              </a:rPr>
              <a:t>In den Schweizer Alpen verschiedene Fortbewegungsmittel im Schnee selbst ausprobieren und lernen, wie diese mit den Gruppen genutzt werden können. </a:t>
            </a:r>
          </a:p>
          <a:p>
            <a:endParaRPr lang="de-DE" altLang="de-DE" dirty="0">
              <a:latin typeface="URWGroteskTLigExtNar" pitchFamily="2" charset="0"/>
            </a:endParaRPr>
          </a:p>
          <a:p>
            <a:endParaRPr lang="de-DE" altLang="de-DE" sz="800" dirty="0">
              <a:latin typeface="URWGroteskTLigExtNar" pitchFamily="2" charset="0"/>
            </a:endParaRPr>
          </a:p>
        </p:txBody>
      </p:sp>
    </p:spTree>
    <p:extLst>
      <p:ext uri="{BB962C8B-B14F-4D97-AF65-F5344CB8AC3E}">
        <p14:creationId xmlns:p14="http://schemas.microsoft.com/office/powerpoint/2010/main" val="485514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931</Words>
  <Application>Microsoft Office PowerPoint</Application>
  <PresentationFormat>Benutzerdefiniert</PresentationFormat>
  <Paragraphs>266</Paragraphs>
  <Slides>21</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Calibri</vt:lpstr>
      <vt:lpstr>Arial</vt:lpstr>
      <vt:lpstr>URWGroteskTExtLigExtNar</vt:lpstr>
      <vt:lpstr>Wingdings</vt:lpstr>
      <vt:lpstr>URWGroteskTMed</vt:lpstr>
      <vt:lpstr>URWGroteskTLigExtNar</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Herbstpräsentation 2023 DWJ</dc:title>
  <dc:creator>Svenja Misamer;´Torsten Flader</dc:creator>
  <cp:lastModifiedBy>Torsten Flader</cp:lastModifiedBy>
  <cp:revision>101</cp:revision>
  <cp:lastPrinted>2023-06-13T13:28:12Z</cp:lastPrinted>
  <dcterms:created xsi:type="dcterms:W3CDTF">2006-08-16T00:00:00Z</dcterms:created>
  <dcterms:modified xsi:type="dcterms:W3CDTF">2023-09-01T15:20:35Z</dcterms:modified>
  <dc:identifier>DAFXR9yuONY</dc:identifier>
</cp:coreProperties>
</file>