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66" r:id="rId2"/>
  </p:sldMasterIdLst>
  <p:notesMasterIdLst>
    <p:notesMasterId r:id="rId41"/>
  </p:notesMasterIdLst>
  <p:sldIdLst>
    <p:sldId id="256" r:id="rId3"/>
    <p:sldId id="471" r:id="rId4"/>
    <p:sldId id="509" r:id="rId5"/>
    <p:sldId id="510" r:id="rId6"/>
    <p:sldId id="497" r:id="rId7"/>
    <p:sldId id="495" r:id="rId8"/>
    <p:sldId id="512" r:id="rId9"/>
    <p:sldId id="514" r:id="rId10"/>
    <p:sldId id="515" r:id="rId11"/>
    <p:sldId id="499" r:id="rId12"/>
    <p:sldId id="498" r:id="rId13"/>
    <p:sldId id="500" r:id="rId14"/>
    <p:sldId id="517" r:id="rId15"/>
    <p:sldId id="523" r:id="rId16"/>
    <p:sldId id="516" r:id="rId17"/>
    <p:sldId id="519" r:id="rId18"/>
    <p:sldId id="520" r:id="rId19"/>
    <p:sldId id="521" r:id="rId20"/>
    <p:sldId id="503" r:id="rId21"/>
    <p:sldId id="522" r:id="rId22"/>
    <p:sldId id="518" r:id="rId23"/>
    <p:sldId id="513" r:id="rId24"/>
    <p:sldId id="501" r:id="rId25"/>
    <p:sldId id="524" r:id="rId26"/>
    <p:sldId id="525" r:id="rId27"/>
    <p:sldId id="526" r:id="rId28"/>
    <p:sldId id="470" r:id="rId29"/>
    <p:sldId id="490" r:id="rId30"/>
    <p:sldId id="436" r:id="rId31"/>
    <p:sldId id="438" r:id="rId32"/>
    <p:sldId id="376" r:id="rId33"/>
    <p:sldId id="460" r:id="rId34"/>
    <p:sldId id="461" r:id="rId35"/>
    <p:sldId id="445" r:id="rId36"/>
    <p:sldId id="493" r:id="rId37"/>
    <p:sldId id="384" r:id="rId38"/>
    <p:sldId id="458" r:id="rId39"/>
    <p:sldId id="382" r:id="rId40"/>
  </p:sldIdLst>
  <p:sldSz cx="18288000" cy="10287000"/>
  <p:notesSz cx="6797675" cy="9926638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URWGroteskTExtLig" pitchFamily="2" charset="0"/>
      <p:regular r:id="rId46"/>
      <p:italic r:id="rId47"/>
    </p:embeddedFont>
    <p:embeddedFont>
      <p:font typeface="URWGroteskTExtLigExtNar" pitchFamily="2" charset="0"/>
      <p:regular r:id="rId48"/>
      <p:italic r:id="rId49"/>
    </p:embeddedFont>
    <p:embeddedFont>
      <p:font typeface="URWGroteskTExtLigNar" pitchFamily="2" charset="0"/>
      <p:regular r:id="rId50"/>
      <p:italic r:id="rId51"/>
    </p:embeddedFont>
    <p:embeddedFont>
      <p:font typeface="URWGroteskTLigExtNar" pitchFamily="2" charset="0"/>
      <p:regular r:id="rId52"/>
      <p:italic r:id="rId53"/>
    </p:embeddedFont>
    <p:embeddedFont>
      <p:font typeface="URWGroteskTMed" panose="020B0803030703020204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E3AC"/>
    <a:srgbClr val="1F3D86"/>
    <a:srgbClr val="FDCD00"/>
    <a:srgbClr val="47BC8A"/>
    <a:srgbClr val="3D8EB4"/>
    <a:srgbClr val="36AF45"/>
    <a:srgbClr val="7DB78E"/>
    <a:srgbClr val="4BB946"/>
    <a:srgbClr val="B3DEF1"/>
    <a:srgbClr val="AFCA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5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E3054E-B943-42CA-8E85-2BCDA9831A12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092D2-DD69-4F6D-ACC6-AEE8773E9F4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51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543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94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52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486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763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658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754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611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999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9638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886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82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61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31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654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092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772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61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326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870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43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717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6793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644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77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3377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049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092D2-DD69-4F6D-ACC6-AEE8773E9F4B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709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27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10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517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6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28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F092D2-DD69-4F6D-ACC6-AEE8773E9F4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361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AC4BB7C-4358-4A98-B0D9-85069D42E762}"/>
              </a:ext>
            </a:extLst>
          </p:cNvPr>
          <p:cNvSpPr/>
          <p:nvPr userDrawn="1"/>
        </p:nvSpPr>
        <p:spPr>
          <a:xfrm>
            <a:off x="0" y="0"/>
            <a:ext cx="18288000" cy="872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Abgerundetes Rechteck 5">
            <a:extLst>
              <a:ext uri="{FF2B5EF4-FFF2-40B4-BE49-F238E27FC236}">
                <a16:creationId xmlns:a16="http://schemas.microsoft.com/office/drawing/2014/main" id="{9CCFEF96-0578-4230-A06B-D8FE0A32957C}"/>
              </a:ext>
            </a:extLst>
          </p:cNvPr>
          <p:cNvSpPr/>
          <p:nvPr userDrawn="1"/>
        </p:nvSpPr>
        <p:spPr>
          <a:xfrm>
            <a:off x="-379809" y="673893"/>
            <a:ext cx="15999618" cy="1313657"/>
          </a:xfrm>
          <a:prstGeom prst="round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  <a:r>
              <a:rPr lang="de-DE" sz="4950" dirty="0">
                <a:latin typeface="+mj-lt"/>
              </a:rPr>
              <a:t>FAIR.STARK.MITEINANDER.</a:t>
            </a:r>
          </a:p>
        </p:txBody>
      </p:sp>
    </p:spTree>
    <p:extLst>
      <p:ext uri="{BB962C8B-B14F-4D97-AF65-F5344CB8AC3E}">
        <p14:creationId xmlns:p14="http://schemas.microsoft.com/office/powerpoint/2010/main" val="74939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90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965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4228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8002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024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BC2EC4E-01AE-4367-A616-1A3AE4E6237A}"/>
              </a:ext>
            </a:extLst>
          </p:cNvPr>
          <p:cNvSpPr/>
          <p:nvPr userDrawn="1"/>
        </p:nvSpPr>
        <p:spPr>
          <a:xfrm>
            <a:off x="0" y="0"/>
            <a:ext cx="18288000" cy="9355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700"/>
          </a:p>
        </p:txBody>
      </p:sp>
    </p:spTree>
    <p:extLst>
      <p:ext uri="{BB962C8B-B14F-4D97-AF65-F5344CB8AC3E}">
        <p14:creationId xmlns:p14="http://schemas.microsoft.com/office/powerpoint/2010/main" val="164335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A59348C-F5AF-43AA-8697-8BD47FCF6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5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BC2EC4E-01AE-4367-A616-1A3AE4E6237A}"/>
              </a:ext>
            </a:extLst>
          </p:cNvPr>
          <p:cNvSpPr/>
          <p:nvPr userDrawn="1"/>
        </p:nvSpPr>
        <p:spPr>
          <a:xfrm>
            <a:off x="0" y="0"/>
            <a:ext cx="18288000" cy="857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sz="2700"/>
          </a:p>
        </p:txBody>
      </p:sp>
    </p:spTree>
    <p:extLst>
      <p:ext uri="{BB962C8B-B14F-4D97-AF65-F5344CB8AC3E}">
        <p14:creationId xmlns:p14="http://schemas.microsoft.com/office/powerpoint/2010/main" val="121986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371600" y="3195638"/>
            <a:ext cx="15544800" cy="22050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/>
              <a:t>Jugend + Draußen</a:t>
            </a:r>
            <a:br>
              <a:rPr lang="de-DE" dirty="0"/>
            </a:br>
            <a:r>
              <a:rPr lang="de-DE" dirty="0"/>
              <a:t>Jugendwandertag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03.02.2018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JBS 1-18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818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03.02.2018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JBS 1-18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Rechteck 8"/>
          <p:cNvSpPr/>
          <p:nvPr userDrawn="1"/>
        </p:nvSpPr>
        <p:spPr>
          <a:xfrm>
            <a:off x="791072" y="-149088"/>
            <a:ext cx="16705856" cy="10693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700"/>
          </a:p>
        </p:txBody>
      </p:sp>
    </p:spTree>
    <p:extLst>
      <p:ext uri="{BB962C8B-B14F-4D97-AF65-F5344CB8AC3E}">
        <p14:creationId xmlns:p14="http://schemas.microsoft.com/office/powerpoint/2010/main" val="3498575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03.02.2018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JBS 1-18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17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de-DE" dirty="0"/>
              <a:t>03.02.2018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JBS 1-18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447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785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0449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6">
            <a:extLst>
              <a:ext uri="{FF2B5EF4-FFF2-40B4-BE49-F238E27FC236}">
                <a16:creationId xmlns:a16="http://schemas.microsoft.com/office/drawing/2014/main" id="{7E8BB3FC-3265-4BCD-82F5-51C955681BB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771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C5C0E5E7-BDE5-4BF7-BB43-C0FE02FABC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-1447800" y="806824"/>
            <a:ext cx="16459200" cy="152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D5FA3634-380F-48BA-A7FF-33A50F7C6E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132387"/>
            <a:ext cx="16459200" cy="60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626F5123-0648-4C92-A37D-D32784BE24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29279" y="2732767"/>
            <a:ext cx="8499476" cy="485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FD00D67C-0E2B-448D-9845-412684BBC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31429" y="2732767"/>
            <a:ext cx="4267200" cy="48583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595959"/>
                </a:solidFill>
              </a:defRPr>
            </a:lvl1pPr>
          </a:lstStyle>
          <a:p>
            <a:pPr>
              <a:defRPr/>
            </a:pPr>
            <a:fld id="{FCF2E945-FCC7-42CC-A5E5-27C167C5EAE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2" name="Picture 2" descr="Deutsche Wanderjugend">
            <a:extLst>
              <a:ext uri="{FF2B5EF4-FFF2-40B4-BE49-F238E27FC236}">
                <a16:creationId xmlns:a16="http://schemas.microsoft.com/office/drawing/2014/main" id="{A46F8869-7344-426D-9BE4-7DA9A7A342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048375"/>
            <a:ext cx="34480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98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AD8BB-7E43-4520-8719-AA9BC5E0FC04}" type="datetimeFigureOut">
              <a:rPr lang="de-DE" smtClean="0"/>
              <a:t>24.10.2025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3603A-1CBF-4099-B20D-F3AA6DB9109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10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hyperlink" Target="https://wanderjugend.de/deutsche-wanderjugend/mitmachen/freundschaftsboers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jpeg"/><Relationship Id="rId4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jpe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anderjugend.de/position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anderjugend.de/verteilmaterial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0960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8555" y="6146457"/>
            <a:ext cx="2777809" cy="19705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8020" y="6146457"/>
            <a:ext cx="2777809" cy="19705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74929" y="6146457"/>
            <a:ext cx="2777809" cy="19705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25375" y="6136932"/>
            <a:ext cx="2777809" cy="19705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76080" y="1409700"/>
            <a:ext cx="12759498" cy="5874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de-DE" dirty="0"/>
          </a:p>
          <a:p>
            <a:endParaRPr lang="de-DE" dirty="0">
              <a:latin typeface="+mj-lt"/>
            </a:endParaRPr>
          </a:p>
          <a:p>
            <a:pPr algn="ctr"/>
            <a:r>
              <a:rPr lang="de-DE" dirty="0">
                <a:latin typeface="+mj-lt"/>
              </a:rPr>
              <a:t> </a:t>
            </a:r>
            <a:r>
              <a:rPr lang="de-DE" sz="5400" dirty="0">
                <a:latin typeface="+mj-lt"/>
              </a:rPr>
              <a:t>Herbst 2025 </a:t>
            </a:r>
          </a:p>
          <a:p>
            <a:pPr algn="ctr"/>
            <a:r>
              <a:rPr lang="en-US" sz="9000" b="1" dirty="0" err="1">
                <a:solidFill>
                  <a:srgbClr val="000000"/>
                </a:solidFill>
                <a:latin typeface="+mj-lt"/>
              </a:rPr>
              <a:t>Aktuelle</a:t>
            </a:r>
            <a:r>
              <a:rPr lang="en-US" sz="9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000" b="1" dirty="0" err="1">
                <a:solidFill>
                  <a:srgbClr val="000000"/>
                </a:solidFill>
                <a:latin typeface="+mj-lt"/>
              </a:rPr>
              <a:t>Infos</a:t>
            </a:r>
            <a:r>
              <a:rPr lang="en-US" sz="90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9000" b="1" dirty="0" err="1">
                <a:solidFill>
                  <a:srgbClr val="000000"/>
                </a:solidFill>
                <a:latin typeface="+mj-lt"/>
              </a:rPr>
              <a:t>zum</a:t>
            </a:r>
            <a:r>
              <a:rPr lang="en-US" sz="9000" b="1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>
              <a:lnSpc>
                <a:spcPts val="12599"/>
              </a:lnSpc>
            </a:pPr>
            <a:r>
              <a:rPr lang="en-US" sz="9000" b="1" dirty="0">
                <a:solidFill>
                  <a:srgbClr val="000000"/>
                </a:solidFill>
                <a:latin typeface="+mj-lt"/>
              </a:rPr>
              <a:t>DWJ </a:t>
            </a:r>
            <a:r>
              <a:rPr lang="en-US" sz="9000" b="1" dirty="0" err="1">
                <a:solidFill>
                  <a:srgbClr val="000000"/>
                </a:solidFill>
                <a:latin typeface="+mj-lt"/>
              </a:rPr>
              <a:t>Bundesverband</a:t>
            </a:r>
            <a:r>
              <a:rPr lang="en-US" sz="9000" b="1" dirty="0">
                <a:solidFill>
                  <a:srgbClr val="000000"/>
                </a:solidFill>
                <a:latin typeface="URWGroteskTMed"/>
              </a:rPr>
              <a:t> </a:t>
            </a:r>
          </a:p>
          <a:p>
            <a:pPr algn="ctr">
              <a:lnSpc>
                <a:spcPts val="12599"/>
              </a:lnSpc>
            </a:pPr>
            <a:endParaRPr lang="en-US" sz="9000" dirty="0">
              <a:solidFill>
                <a:srgbClr val="000000"/>
              </a:solidFill>
              <a:latin typeface="URWGroteskTM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400" dirty="0">
                <a:solidFill>
                  <a:srgbClr val="FFFFFF"/>
                </a:solidFill>
                <a:latin typeface="Calibri"/>
              </a:rPr>
              <a:t>		Fahrradwanderung: DWJ </a:t>
            </a:r>
            <a:r>
              <a:rPr lang="de-DE" sz="5400" dirty="0" err="1">
                <a:solidFill>
                  <a:srgbClr val="FFFFFF"/>
                </a:solidFill>
                <a:latin typeface="Calibri"/>
              </a:rPr>
              <a:t>by</a:t>
            </a:r>
            <a:r>
              <a:rPr lang="de-DE" sz="5400" dirty="0">
                <a:solidFill>
                  <a:srgbClr val="FFFFFF"/>
                </a:solidFill>
                <a:latin typeface="Calibri"/>
              </a:rPr>
              <a:t> Bike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RWGroteskTLigExtNar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447800" y="2309991"/>
            <a:ext cx="7239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23. bis 31. Mai 2026</a:t>
            </a:r>
          </a:p>
          <a:p>
            <a:r>
              <a:rPr lang="de-DE" sz="3600" dirty="0"/>
              <a:t>Startpunkt: Linz</a:t>
            </a:r>
          </a:p>
          <a:p>
            <a:r>
              <a:rPr lang="de-DE" sz="3600" dirty="0"/>
              <a:t>Ziel: Budapest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522 km Fahrradtrekking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Nationalpark Donau-Auen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Wien und Bratislava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Klöster, Burgen und Römerkastell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UNESCO Weltkulturerbe Wachau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Inklusive Teilnahme mit </a:t>
            </a:r>
            <a:r>
              <a:rPr lang="de-DE" sz="3600" dirty="0" err="1"/>
              <a:t>Handbike</a:t>
            </a:r>
            <a:r>
              <a:rPr lang="de-DE" sz="3600" dirty="0"/>
              <a:t> möglich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6480BA-AC66-427B-A992-D41D44702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2435930"/>
            <a:ext cx="8686800" cy="6515100"/>
          </a:xfrm>
          <a:prstGeom prst="rect">
            <a:avLst/>
          </a:prstGeom>
        </p:spPr>
      </p:pic>
      <p:pic>
        <p:nvPicPr>
          <p:cNvPr id="8" name="Grafik 7" descr="Tageskalender">
            <a:extLst>
              <a:ext uri="{FF2B5EF4-FFF2-40B4-BE49-F238E27FC236}">
                <a16:creationId xmlns:a16="http://schemas.microsoft.com/office/drawing/2014/main" id="{0D6F24CA-C221-4A75-A875-9D19F0FA5D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324100"/>
            <a:ext cx="609600" cy="609600"/>
          </a:xfrm>
          <a:prstGeom prst="rect">
            <a:avLst/>
          </a:prstGeom>
        </p:spPr>
      </p:pic>
      <p:pic>
        <p:nvPicPr>
          <p:cNvPr id="9" name="Grafik 8" descr="Kartenkompass">
            <a:extLst>
              <a:ext uri="{FF2B5EF4-FFF2-40B4-BE49-F238E27FC236}">
                <a16:creationId xmlns:a16="http://schemas.microsoft.com/office/drawing/2014/main" id="{30EB5532-386F-428C-9913-FFD1035057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8200" y="2933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71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Jugendtrekking Slowenien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24000" y="2171700"/>
            <a:ext cx="6324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02. bis 07. Juni 2026</a:t>
            </a:r>
          </a:p>
          <a:p>
            <a:r>
              <a:rPr lang="de-DE" sz="3600" dirty="0"/>
              <a:t>Slowenien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ab 14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Rucksacktour mit Zelten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Selbstverpflegung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Vermittlung Grundkenntnisse Orientierung und </a:t>
            </a:r>
            <a:r>
              <a:rPr lang="de-DE" sz="3600" dirty="0" err="1"/>
              <a:t>Wildniscamps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Gemeinsame An- und Abreise im Zug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118C836-A5F4-4DE8-994A-085CC73222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724" y="2353956"/>
            <a:ext cx="7709257" cy="5781941"/>
          </a:xfrm>
          <a:prstGeom prst="rect">
            <a:avLst/>
          </a:prstGeom>
        </p:spPr>
      </p:pic>
      <p:pic>
        <p:nvPicPr>
          <p:cNvPr id="6" name="Grafik 5" descr="Tageskalender">
            <a:extLst>
              <a:ext uri="{FF2B5EF4-FFF2-40B4-BE49-F238E27FC236}">
                <a16:creationId xmlns:a16="http://schemas.microsoft.com/office/drawing/2014/main" id="{F786438F-A879-43C9-AAFC-298C28D104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178681"/>
            <a:ext cx="609600" cy="609600"/>
          </a:xfrm>
          <a:prstGeom prst="rect">
            <a:avLst/>
          </a:prstGeom>
        </p:spPr>
      </p:pic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728E0BFB-098C-4AA4-A58B-F010C01E03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2806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28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FAIR.STARK.MITEINANDER.-Lehrgang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5800" y="1706336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4D3D62-5321-4FD1-B8AF-6C2D6B704B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931" y="2752785"/>
            <a:ext cx="7999697" cy="45243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2247AB-6AD4-40BB-AEEA-E045F91EC106}"/>
              </a:ext>
            </a:extLst>
          </p:cNvPr>
          <p:cNvSpPr txBox="1"/>
          <p:nvPr/>
        </p:nvSpPr>
        <p:spPr>
          <a:xfrm>
            <a:off x="1371600" y="2219385"/>
            <a:ext cx="8229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13. Juni 2026 (10.00 Uhr bis 15.30 Uhr)</a:t>
            </a:r>
          </a:p>
          <a:p>
            <a:r>
              <a:rPr lang="de-DE" sz="3600" dirty="0"/>
              <a:t>Arnsberg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Wir zeigen, warum Kindsschutz wichtig 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Wir stärken Kinderrechte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Wir sensibilisieren für blöde Situationen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Einführung in Kindswohlgefährdung und Schutzkonzepte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Praktische Arbeitsgruppen</a:t>
            </a:r>
          </a:p>
        </p:txBody>
      </p:sp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EF90B3EF-19A3-4C9D-B69E-87532FE25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781300"/>
            <a:ext cx="609600" cy="609600"/>
          </a:xfrm>
          <a:prstGeom prst="rect">
            <a:avLst/>
          </a:prstGeom>
        </p:spPr>
      </p:pic>
      <p:pic>
        <p:nvPicPr>
          <p:cNvPr id="8" name="Grafik 7" descr="Tageskalender">
            <a:extLst>
              <a:ext uri="{FF2B5EF4-FFF2-40B4-BE49-F238E27FC236}">
                <a16:creationId xmlns:a16="http://schemas.microsoft.com/office/drawing/2014/main" id="{ADCE98ED-8655-48C0-AD0D-FB61565FE0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217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2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FLINTA-Wanderung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5800" y="1706336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4D3D62-5321-4FD1-B8AF-6C2D6B70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843" y="2752785"/>
            <a:ext cx="8500973" cy="56673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2247AB-6AD4-40BB-AEEA-E045F91EC106}"/>
              </a:ext>
            </a:extLst>
          </p:cNvPr>
          <p:cNvSpPr txBox="1"/>
          <p:nvPr/>
        </p:nvSpPr>
        <p:spPr>
          <a:xfrm>
            <a:off x="1371600" y="2219385"/>
            <a:ext cx="8229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27. Juni 2026 </a:t>
            </a:r>
          </a:p>
          <a:p>
            <a:r>
              <a:rPr lang="de-DE" sz="3600" dirty="0"/>
              <a:t>Neckarschleife, Margaretenschlucht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FLINTA* – das steht für Frauen, Lesben, </a:t>
            </a:r>
            <a:r>
              <a:rPr lang="de-DE" sz="3600" dirty="0" err="1"/>
              <a:t>inter</a:t>
            </a:r>
            <a:r>
              <a:rPr lang="de-DE" sz="3600" dirty="0"/>
              <a:t>, nicht-binäre, </a:t>
            </a:r>
            <a:r>
              <a:rPr lang="de-DE" sz="3600" dirty="0" err="1"/>
              <a:t>trans</a:t>
            </a:r>
            <a:r>
              <a:rPr lang="de-DE" sz="3600" dirty="0"/>
              <a:t> und </a:t>
            </a:r>
            <a:r>
              <a:rPr lang="de-DE" sz="3600" dirty="0" err="1"/>
              <a:t>agender</a:t>
            </a:r>
            <a:r>
              <a:rPr lang="de-DE" sz="3600" dirty="0"/>
              <a:t> Personen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Sicherer Raum für alle Menschen, die sich als Teil dieser Personengruppe verstehen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Eine Gruppe, in der sich alle wohl fühlen, die Vielfalt feiert und Sicherheit gibt</a:t>
            </a:r>
          </a:p>
        </p:txBody>
      </p:sp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EF90B3EF-19A3-4C9D-B69E-87532FE25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781300"/>
            <a:ext cx="609600" cy="609600"/>
          </a:xfrm>
          <a:prstGeom prst="rect">
            <a:avLst/>
          </a:prstGeom>
        </p:spPr>
      </p:pic>
      <p:pic>
        <p:nvPicPr>
          <p:cNvPr id="8" name="Grafik 7" descr="Tageskalender">
            <a:extLst>
              <a:ext uri="{FF2B5EF4-FFF2-40B4-BE49-F238E27FC236}">
                <a16:creationId xmlns:a16="http://schemas.microsoft.com/office/drawing/2014/main" id="{ADCE98ED-8655-48C0-AD0D-FB61565FE0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217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92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Inklusive Wanderung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P</a:t>
            </a:r>
            <a:r>
              <a:rPr kumimoji="0" lang="de-DE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aderborn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5800" y="1706336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4D3D62-5321-4FD1-B8AF-6C2D6B704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843" y="2752785"/>
            <a:ext cx="8500972" cy="566731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2247AB-6AD4-40BB-AEEA-E045F91EC106}"/>
              </a:ext>
            </a:extLst>
          </p:cNvPr>
          <p:cNvSpPr txBox="1"/>
          <p:nvPr/>
        </p:nvSpPr>
        <p:spPr>
          <a:xfrm>
            <a:off x="1371600" y="2219385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04. Juli 2026 </a:t>
            </a:r>
          </a:p>
          <a:p>
            <a:r>
              <a:rPr lang="de-DE" sz="3600" dirty="0"/>
              <a:t>Paderborn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Wanderung für Kinder und Jugendliche mit und ohne Behinderung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Im </a:t>
            </a:r>
            <a:r>
              <a:rPr lang="de-DE" sz="3600" dirty="0" err="1"/>
              <a:t>Paderquellgebiet</a:t>
            </a:r>
            <a:r>
              <a:rPr lang="de-DE" sz="3600" dirty="0"/>
              <a:t>, Beginn des kürzesten Fluss Deutschlands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Thema Ernährung, gemeinsames Kochen und Essen</a:t>
            </a:r>
          </a:p>
        </p:txBody>
      </p:sp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EF90B3EF-19A3-4C9D-B69E-87532FE25F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781300"/>
            <a:ext cx="609600" cy="609600"/>
          </a:xfrm>
          <a:prstGeom prst="rect">
            <a:avLst/>
          </a:prstGeom>
        </p:spPr>
      </p:pic>
      <p:pic>
        <p:nvPicPr>
          <p:cNvPr id="8" name="Grafik 7" descr="Tageskalender">
            <a:extLst>
              <a:ext uri="{FF2B5EF4-FFF2-40B4-BE49-F238E27FC236}">
                <a16:creationId xmlns:a16="http://schemas.microsoft.com/office/drawing/2014/main" id="{ADCE98ED-8655-48C0-AD0D-FB61565FE0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2178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01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Die letzten Gletscher Deutschlands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898" y="2171701"/>
            <a:ext cx="9036250" cy="67771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17. bis 19. Juli 2026</a:t>
            </a:r>
          </a:p>
          <a:p>
            <a:r>
              <a:rPr lang="de-DE" sz="3600" dirty="0"/>
              <a:t>Berchtesgadener Land</a:t>
            </a:r>
          </a:p>
          <a:p>
            <a:pPr marL="742950" indent="-742950">
              <a:buAutoNum type="arabicPeriod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AK Nachhaltigkeit beschäftigt ich mit dem Klimawandel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Geführte Wanderung zu </a:t>
            </a:r>
            <a:r>
              <a:rPr lang="de-DE" sz="3600" dirty="0" err="1"/>
              <a:t>Blaueis</a:t>
            </a:r>
            <a:r>
              <a:rPr lang="de-DE" sz="3600" dirty="0"/>
              <a:t> und </a:t>
            </a:r>
            <a:r>
              <a:rPr lang="de-DE" sz="3600" dirty="0" err="1"/>
              <a:t>Watzmanngletscher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Naturerlebnisse, Diskussionen, Zukunftsvisionen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1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Alpenquerung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898" y="2171701"/>
            <a:ext cx="9036250" cy="677718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28. Juni bis 19. Juli 2026</a:t>
            </a:r>
          </a:p>
          <a:p>
            <a:r>
              <a:rPr lang="de-DE" sz="3600" dirty="0"/>
              <a:t>Start: Berchtesgaden</a:t>
            </a:r>
          </a:p>
          <a:p>
            <a:r>
              <a:rPr lang="de-DE" sz="3600" dirty="0"/>
              <a:t>Ziel: Lienz</a:t>
            </a:r>
          </a:p>
          <a:p>
            <a:pPr marL="742950" indent="-742950">
              <a:buAutoNum type="arabicPeriod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Hüttentour über die Alpen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Ab 15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Einstieg in Alpentouren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Konditionell anspruchsvolle Wandertour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Ohne Seilsicherungsstellen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1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Segeltour auf dem Ijsselmeer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899" y="2171701"/>
            <a:ext cx="9036248" cy="67771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01. bis 08. August 2026</a:t>
            </a:r>
          </a:p>
          <a:p>
            <a:r>
              <a:rPr lang="de-DE" sz="3600" dirty="0" err="1"/>
              <a:t>Enkhuizen</a:t>
            </a:r>
            <a:r>
              <a:rPr lang="de-DE" sz="3600" dirty="0"/>
              <a:t> / Niederlande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Segeltour auf dem Traditionsschiff „</a:t>
            </a:r>
            <a:r>
              <a:rPr lang="de-DE" sz="3600" dirty="0" err="1"/>
              <a:t>Zorg</a:t>
            </a:r>
            <a:r>
              <a:rPr lang="de-DE" sz="3600" dirty="0"/>
              <a:t> </a:t>
            </a:r>
            <a:r>
              <a:rPr lang="de-DE" sz="3600" dirty="0" err="1"/>
              <a:t>met</a:t>
            </a:r>
            <a:r>
              <a:rPr lang="de-DE" sz="3600" dirty="0"/>
              <a:t> </a:t>
            </a:r>
            <a:r>
              <a:rPr lang="de-DE" sz="3600" dirty="0" err="1"/>
              <a:t>Vlijt</a:t>
            </a:r>
            <a:r>
              <a:rPr lang="de-DE" sz="3600" dirty="0"/>
              <a:t>“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Ab 14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Gemeinsam Segel setzen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Inseln und Häfen erleben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Gezeiten, Sandbänke und Trockenfallen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Strandnachmittage und Lagerfeuer</a:t>
            </a: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93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Jugendcamp Baden-Württemberg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899" y="2171701"/>
            <a:ext cx="9036248" cy="67771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16. bis 23. August 2026</a:t>
            </a:r>
          </a:p>
          <a:p>
            <a:r>
              <a:rPr lang="de-DE" sz="3600" dirty="0"/>
              <a:t>Baden-Württemberg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im Alter von 12 bis 17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Lagergemeinschaft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 err="1"/>
              <a:t>Wildniserlebnisse</a:t>
            </a:r>
            <a:r>
              <a:rPr lang="de-DE" sz="3600" dirty="0"/>
              <a:t>, Kanutouren und Schwimmnachmittage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Lagerfeuer, Grillen und Freizeit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Handwerk und Basteln</a:t>
            </a: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7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dirty="0">
                <a:solidFill>
                  <a:srgbClr val="FFFFFF"/>
                </a:solidFill>
              </a:rPr>
              <a:t>Mit allen Sinnen – Inklusive Erlebnisse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2222824"/>
            <a:ext cx="8558612" cy="664462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47800" y="2503587"/>
            <a:ext cx="716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22. – 23. August 2026</a:t>
            </a:r>
          </a:p>
          <a:p>
            <a:r>
              <a:rPr lang="de-DE" sz="3600" dirty="0"/>
              <a:t>Jugendhof Arnsberg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Inklusiver Lehrgang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Wandererfahrungen mit Sinneseinschränkungen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Sinnesspezifische Naturerlebnisse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Konzeption inklusiver Aktionen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46EA5FCE-DC77-4805-95DA-DB033D6EA2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47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88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B7A46174-4D38-418D-9DBF-9A538E7601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71800" y="5762625"/>
            <a:ext cx="2777809" cy="1970508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709BD2D-5B2E-4314-8D22-8DB2B64EB2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1265" y="5762625"/>
            <a:ext cx="2777809" cy="197050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95B142D-2E3A-4C70-982B-9BFF2507CE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68174" y="5762625"/>
            <a:ext cx="2777809" cy="197050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17686C66-36DA-4934-8F1F-4E1A1FB58D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18620" y="5753100"/>
            <a:ext cx="2777809" cy="1970508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975C0400-3865-4F68-816D-4B14C0670F14}"/>
              </a:ext>
            </a:extLst>
          </p:cNvPr>
          <p:cNvSpPr txBox="1"/>
          <p:nvPr/>
        </p:nvSpPr>
        <p:spPr>
          <a:xfrm>
            <a:off x="-1447800" y="1409700"/>
            <a:ext cx="21183599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br>
              <a:rPr lang="de-DE" sz="9600" dirty="0">
                <a:latin typeface="+mj-lt"/>
              </a:rPr>
            </a:br>
            <a:r>
              <a:rPr lang="de-DE" sz="8000" b="1" dirty="0">
                <a:latin typeface="+mj-lt"/>
              </a:rPr>
              <a:t>Unser</a:t>
            </a:r>
          </a:p>
          <a:p>
            <a:pPr algn="ctr"/>
            <a:r>
              <a:rPr lang="de-DE" sz="8000" b="1" dirty="0">
                <a:latin typeface="+mj-lt"/>
              </a:rPr>
              <a:t> Jahresprogramm 2026</a:t>
            </a:r>
          </a:p>
          <a:p>
            <a:pPr algn="ctr"/>
            <a:endParaRPr lang="en-US" sz="7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7457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Trekkingtour Weg der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H</a:t>
            </a:r>
            <a:r>
              <a:rPr lang="de-DE" sz="5400" noProof="0" dirty="0" err="1">
                <a:solidFill>
                  <a:srgbClr val="FFFFFF"/>
                </a:solidFill>
                <a:latin typeface="+mj-lt"/>
              </a:rPr>
              <a:t>elden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408" y="2545020"/>
            <a:ext cx="9321739" cy="622107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29. August bis 09. September 2026</a:t>
            </a:r>
          </a:p>
          <a:p>
            <a:r>
              <a:rPr lang="de-DE" sz="3600" dirty="0"/>
              <a:t>Slowakei und Tschechien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Auf den Spuren des Slowakischen Nationalaufstands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Unterwegs durch die Kleinen und die Weißen Karpaten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Ab 18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Übernachtung im Zelt, Selbstverpflegung, Kochen am Lagerfeuer</a:t>
            </a: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94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Internationaler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F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achkräfteaustausch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4400" y="2438997"/>
            <a:ext cx="8131767" cy="654560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23. bis 27. September 2026</a:t>
            </a:r>
          </a:p>
          <a:p>
            <a:r>
              <a:rPr lang="de-DE" sz="3600" dirty="0"/>
              <a:t>Johanngeorgenstadt</a:t>
            </a:r>
          </a:p>
          <a:p>
            <a:pPr marL="742950" indent="-742950">
              <a:buAutoNum type="arabicPeriod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Internationaler Fachkräfteaustausch zum europäischen Wandertreffen </a:t>
            </a:r>
            <a:r>
              <a:rPr lang="de-DE" sz="3600" dirty="0" err="1"/>
              <a:t>Eurorando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Internationale Beteiligung aus ganz Europa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Alle, an Internationalen Begegnungen interessierte Personen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83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Internationale Begegnung </a:t>
            </a:r>
            <a:r>
              <a:rPr kumimoji="0" lang="de-DE" sz="54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Eurorando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438996"/>
            <a:ext cx="8234439" cy="548157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25. bis 27. September 2026</a:t>
            </a:r>
          </a:p>
          <a:p>
            <a:r>
              <a:rPr lang="de-DE" sz="3600" dirty="0"/>
              <a:t>Johanngeorgenstadt</a:t>
            </a:r>
          </a:p>
          <a:p>
            <a:r>
              <a:rPr lang="de-DE" sz="3600" dirty="0"/>
              <a:t>2. Teil</a:t>
            </a:r>
          </a:p>
          <a:p>
            <a:pPr marL="742950" indent="-742950">
              <a:buAutoNum type="arabicPeriod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Internationale Begegnung zum europäischen Wandertreffen </a:t>
            </a:r>
            <a:r>
              <a:rPr lang="de-DE" sz="3600" dirty="0" err="1"/>
              <a:t>Eurorando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zwischen 12 und 15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aus Polen, Tschechien und Deutschland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1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Ausbildung zur Jugendwanderführung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EF0CDD-BA04-4EE6-AA12-6EC1FEA3DDBA}"/>
              </a:ext>
            </a:extLst>
          </p:cNvPr>
          <p:cNvSpPr txBox="1"/>
          <p:nvPr/>
        </p:nvSpPr>
        <p:spPr>
          <a:xfrm>
            <a:off x="1066800" y="2503587"/>
            <a:ext cx="8763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09. – 11. Oktober 2026</a:t>
            </a:r>
          </a:p>
          <a:p>
            <a:r>
              <a:rPr lang="de-DE" sz="3600" dirty="0"/>
              <a:t>Fichtelgebirge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Handwerkszeug, um mit Jugendgruppen wandern zu gehen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Karte, Kompass, Orientierung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Lebenswelten und Bedürfnisse von Jugendlichen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Zertifizierung mit Lehrgang + Wanderprojekt</a:t>
            </a:r>
          </a:p>
          <a:p>
            <a:endParaRPr lang="de-DE" sz="3600" dirty="0"/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6" name="Grafik 5" descr="Tageskalender">
            <a:extLst>
              <a:ext uri="{FF2B5EF4-FFF2-40B4-BE49-F238E27FC236}">
                <a16:creationId xmlns:a16="http://schemas.microsoft.com/office/drawing/2014/main" id="{F087BB55-93A8-4363-8238-755890018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2476500"/>
            <a:ext cx="609600" cy="609600"/>
          </a:xfrm>
          <a:prstGeom prst="rect">
            <a:avLst/>
          </a:prstGeom>
        </p:spPr>
      </p:pic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A895E2C4-39FC-443D-8ACC-333E0A13A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3086100"/>
            <a:ext cx="609600" cy="60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443CF7-3028-45B2-93C7-5364667A10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2483400"/>
            <a:ext cx="8104950" cy="54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27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762000" y="759329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Grenzwanderung am Westwall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EF0CDD-BA04-4EE6-AA12-6EC1FEA3DDBA}"/>
              </a:ext>
            </a:extLst>
          </p:cNvPr>
          <p:cNvSpPr txBox="1"/>
          <p:nvPr/>
        </p:nvSpPr>
        <p:spPr>
          <a:xfrm>
            <a:off x="1066800" y="2503587"/>
            <a:ext cx="85344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09. – 11. Oktober 2026</a:t>
            </a:r>
          </a:p>
          <a:p>
            <a:r>
              <a:rPr lang="de-DE" sz="3600" dirty="0"/>
              <a:t>Saarländisches Grenzgebiet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Wanderung entlang des Nationalsozialistischen „Westwalls“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Besuch Gedenkstätte Gestapo-Lager Neue </a:t>
            </a:r>
            <a:r>
              <a:rPr lang="de-DE" sz="3600" dirty="0" err="1"/>
              <a:t>Bremm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Workshop zu rechten Ideologien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 Kooperation mit dem Informations- und Dokumentationszentrum für </a:t>
            </a:r>
            <a:r>
              <a:rPr lang="de-DE" sz="3600" dirty="0" err="1"/>
              <a:t>Antirassismusarbeit</a:t>
            </a:r>
            <a:r>
              <a:rPr lang="de-DE" sz="3600" dirty="0"/>
              <a:t> e. V. (IDA)</a:t>
            </a:r>
          </a:p>
          <a:p>
            <a:endParaRPr lang="de-DE" sz="3600" dirty="0"/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6" name="Grafik 5" descr="Tageskalender">
            <a:extLst>
              <a:ext uri="{FF2B5EF4-FFF2-40B4-BE49-F238E27FC236}">
                <a16:creationId xmlns:a16="http://schemas.microsoft.com/office/drawing/2014/main" id="{F087BB55-93A8-4363-8238-755890018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2476500"/>
            <a:ext cx="609600" cy="609600"/>
          </a:xfrm>
          <a:prstGeom prst="rect">
            <a:avLst/>
          </a:prstGeom>
        </p:spPr>
      </p:pic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A895E2C4-39FC-443D-8ACC-333E0A13A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3086100"/>
            <a:ext cx="609600" cy="60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443CF7-3028-45B2-93C7-5364667A1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200" y="2503587"/>
            <a:ext cx="8449466" cy="563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66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762000" y="759329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Brettspielwochenende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EF0CDD-BA04-4EE6-AA12-6EC1FEA3DDBA}"/>
              </a:ext>
            </a:extLst>
          </p:cNvPr>
          <p:cNvSpPr txBox="1"/>
          <p:nvPr/>
        </p:nvSpPr>
        <p:spPr>
          <a:xfrm>
            <a:off x="1066800" y="2503587"/>
            <a:ext cx="8534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27. bis 29. November 2026</a:t>
            </a:r>
          </a:p>
          <a:p>
            <a:r>
              <a:rPr lang="de-DE" sz="3600" dirty="0"/>
              <a:t>Forsthaus </a:t>
            </a:r>
            <a:r>
              <a:rPr lang="de-DE" sz="3600" dirty="0" err="1"/>
              <a:t>Michelbuch</a:t>
            </a:r>
            <a:r>
              <a:rPr lang="de-DE" sz="3600" dirty="0"/>
              <a:t> bei Neckarsteinach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Brettspiele als kreatives Werkzeug, um Naturthemen spielerisch zu vermitteln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Spiele rund um die Themen Natur, Tiere, Ökosystem und Wandern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Parallel „Freundeskreis DWJ“, das Wiedersehenstreffen für Ehemalige und Aktive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6" name="Grafik 5" descr="Tageskalender">
            <a:extLst>
              <a:ext uri="{FF2B5EF4-FFF2-40B4-BE49-F238E27FC236}">
                <a16:creationId xmlns:a16="http://schemas.microsoft.com/office/drawing/2014/main" id="{F087BB55-93A8-4363-8238-755890018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2476500"/>
            <a:ext cx="609600" cy="609600"/>
          </a:xfrm>
          <a:prstGeom prst="rect">
            <a:avLst/>
          </a:prstGeom>
        </p:spPr>
      </p:pic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A895E2C4-39FC-443D-8ACC-333E0A13A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3086100"/>
            <a:ext cx="609600" cy="60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443CF7-3028-45B2-93C7-5364667A1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0" y="2142543"/>
            <a:ext cx="8028874" cy="65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7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762000" y="759329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Freundeskreis DWJ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9EF0CDD-BA04-4EE6-AA12-6EC1FEA3DDBA}"/>
              </a:ext>
            </a:extLst>
          </p:cNvPr>
          <p:cNvSpPr txBox="1"/>
          <p:nvPr/>
        </p:nvSpPr>
        <p:spPr>
          <a:xfrm>
            <a:off x="1066800" y="2503587"/>
            <a:ext cx="8534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27. bis 29. November 2026</a:t>
            </a:r>
          </a:p>
          <a:p>
            <a:r>
              <a:rPr lang="de-DE" sz="3600" dirty="0"/>
              <a:t>Forsthaus </a:t>
            </a:r>
            <a:r>
              <a:rPr lang="de-DE" sz="3600" dirty="0" err="1"/>
              <a:t>Michelbuch</a:t>
            </a:r>
            <a:r>
              <a:rPr lang="de-DE" sz="3600" dirty="0"/>
              <a:t> bei Neckarsteinach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Adventstreffen für Aktive und Ehemalige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Ausflugsziele Heidelberg und 4-Burgenweihnachtsmarkt Neckarsteinach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Teilnahme mit (Klein-)Kindern möglich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Frei gestaltetes Programm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6" name="Grafik 5" descr="Tageskalender">
            <a:extLst>
              <a:ext uri="{FF2B5EF4-FFF2-40B4-BE49-F238E27FC236}">
                <a16:creationId xmlns:a16="http://schemas.microsoft.com/office/drawing/2014/main" id="{F087BB55-93A8-4363-8238-755890018A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200" y="2476500"/>
            <a:ext cx="609600" cy="609600"/>
          </a:xfrm>
          <a:prstGeom prst="rect">
            <a:avLst/>
          </a:prstGeom>
        </p:spPr>
      </p:pic>
      <p:pic>
        <p:nvPicPr>
          <p:cNvPr id="7" name="Grafik 6" descr="Kartenkompass">
            <a:extLst>
              <a:ext uri="{FF2B5EF4-FFF2-40B4-BE49-F238E27FC236}">
                <a16:creationId xmlns:a16="http://schemas.microsoft.com/office/drawing/2014/main" id="{A895E2C4-39FC-443D-8ACC-333E0A13AB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7200" y="3086100"/>
            <a:ext cx="609600" cy="609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9443CF7-3028-45B2-93C7-5364667A10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739" y="2857500"/>
            <a:ext cx="8702533" cy="521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2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10" y="693737"/>
            <a:ext cx="15543610" cy="1081088"/>
          </a:xfrm>
          <a:prstGeom prst="roundRect">
            <a:avLst/>
          </a:prstGeom>
          <a:solidFill>
            <a:srgbClr val="587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Bundeswettbewerb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A13C7FC-980E-4262-915B-B350A7CF4732}"/>
              </a:ext>
            </a:extLst>
          </p:cNvPr>
          <p:cNvSpPr/>
          <p:nvPr/>
        </p:nvSpPr>
        <p:spPr>
          <a:xfrm>
            <a:off x="15773400" y="3543300"/>
            <a:ext cx="13666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FAIRTRADE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6E01A96-C3DB-43B5-BD62-23EB1D965EF9}"/>
              </a:ext>
            </a:extLst>
          </p:cNvPr>
          <p:cNvSpPr txBox="1"/>
          <p:nvPr/>
        </p:nvSpPr>
        <p:spPr>
          <a:xfrm>
            <a:off x="955964" y="3081397"/>
            <a:ext cx="8153400" cy="156966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3200" dirty="0"/>
              <a:t>Unser Bundeswettbewerb ist in vollem Gange:</a:t>
            </a:r>
          </a:p>
          <a:p>
            <a:endParaRPr lang="de-DE" sz="3200" dirty="0"/>
          </a:p>
          <a:p>
            <a:r>
              <a:rPr lang="de-DE" sz="3200" b="1" dirty="0"/>
              <a:t>Weitere Infos unter: www.jugend-wandert.de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04361FD-2C8A-4B6D-B33A-1F36384E1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845" y="3408948"/>
            <a:ext cx="6892681" cy="319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6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Sitzungstermine 2025/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2026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1679D1D-01A2-479B-9E9A-383135406E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38200" y="2095500"/>
          <a:ext cx="14858999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3733714670"/>
                    </a:ext>
                  </a:extLst>
                </a:gridCol>
                <a:gridCol w="8534400">
                  <a:extLst>
                    <a:ext uri="{9D8B030D-6E8A-4147-A177-3AD203B41FA5}">
                      <a16:colId xmlns:a16="http://schemas.microsoft.com/office/drawing/2014/main" val="634040475"/>
                    </a:ext>
                  </a:extLst>
                </a:gridCol>
                <a:gridCol w="2971799">
                  <a:extLst>
                    <a:ext uri="{9D8B030D-6E8A-4147-A177-3AD203B41FA5}">
                      <a16:colId xmlns:a16="http://schemas.microsoft.com/office/drawing/2014/main" val="3120215176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r>
                        <a:rPr lang="de-D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15. – 16. 11.2025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Jugendbeiratssitzung 3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Frankfurt a.M.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703299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15. – 18.01.2026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Jugendbeiratssitzung 1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Berlin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642338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17. – 19.04.2026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Bundesdelegiertenversammlung (BDV)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Göttingen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9831808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19. – 21.06.2026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Jugendbeiratssitzung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Eisenach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406456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14. – 15.11.2026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3200" b="0" dirty="0">
                          <a:latin typeface="+mn-lt"/>
                        </a:rPr>
                        <a:t>Jugendbeiratssitzung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de-DE" sz="3200" dirty="0">
                          <a:solidFill>
                            <a:schemeClr val="tx1"/>
                          </a:solidFill>
                          <a:latin typeface="+mn-lt"/>
                        </a:rPr>
                        <a:t>Frankfurt a.M.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819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402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Informationen und Anmeldung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A5B3985-5EE0-4D06-8943-61861A0559E3}"/>
              </a:ext>
            </a:extLst>
          </p:cNvPr>
          <p:cNvSpPr txBox="1"/>
          <p:nvPr/>
        </p:nvSpPr>
        <p:spPr>
          <a:xfrm>
            <a:off x="685800" y="1840929"/>
            <a:ext cx="5226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www.wanderjugend.de </a:t>
            </a:r>
          </a:p>
          <a:p>
            <a:pPr algn="ctr"/>
            <a:r>
              <a:rPr lang="de-DE" sz="3600" b="1" dirty="0"/>
              <a:t>Reiter Mitmachen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09F1967-B284-4E8C-ABBD-CC29A71F0813}"/>
              </a:ext>
            </a:extLst>
          </p:cNvPr>
          <p:cNvSpPr txBox="1"/>
          <p:nvPr/>
        </p:nvSpPr>
        <p:spPr>
          <a:xfrm>
            <a:off x="6639259" y="1866900"/>
            <a:ext cx="6019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anmeldung.wanderjugend.de</a:t>
            </a:r>
          </a:p>
          <a:p>
            <a:pPr algn="ctr"/>
            <a:r>
              <a:rPr lang="de-DE" sz="3600" b="1" dirty="0"/>
              <a:t>Direktlink zur Anmeldung 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DAF574B-3A13-4509-B0BD-4A866C3388D5}"/>
              </a:ext>
            </a:extLst>
          </p:cNvPr>
          <p:cNvSpPr txBox="1"/>
          <p:nvPr/>
        </p:nvSpPr>
        <p:spPr>
          <a:xfrm>
            <a:off x="13082239" y="1866900"/>
            <a:ext cx="495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/>
              <a:t>Regionalsuche mit </a:t>
            </a:r>
          </a:p>
          <a:p>
            <a:pPr algn="ctr"/>
            <a:r>
              <a:rPr lang="de-DE" sz="3600" b="1" dirty="0"/>
              <a:t>Veranstaltungslandkarte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7D5266C-4674-43E3-BBB1-7D09ABF5C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3232681"/>
            <a:ext cx="5683405" cy="457781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3D23A59-D403-4621-A54B-3F4F65ADF7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3232681"/>
            <a:ext cx="5902146" cy="438626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8B193F4-D673-4193-9642-EA20F7601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2600" y="3286534"/>
            <a:ext cx="4752278" cy="43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7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Freundeskreis DWJ 2025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2095500"/>
            <a:ext cx="8229601" cy="61722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14400" y="2171700"/>
            <a:ext cx="716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28. – 30. November 2025</a:t>
            </a:r>
          </a:p>
          <a:p>
            <a:r>
              <a:rPr lang="de-DE" sz="3600" dirty="0" err="1"/>
              <a:t>Rinkenklause</a:t>
            </a:r>
            <a:r>
              <a:rPr lang="de-DE" sz="3600" dirty="0"/>
              <a:t> am Feldberg / Schwarzwald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Adventstreffen für Aktive und Ehemalige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Extrem gemütliche Unterkunft mit Kamin und Flammkuchenofen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Teilnahme mit (Klein-)Kindern möglich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Frei gestaltetes Programm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CB20095C-6BAA-471E-8215-0A8908F2CB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2171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0585FAAC-A3B1-4749-BB16-89FAF25CA9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278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82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39093" y="-266700"/>
            <a:ext cx="13396036" cy="6436698"/>
            <a:chOff x="-3" y="-3704217"/>
            <a:chExt cx="17861381" cy="8582264"/>
          </a:xfrm>
        </p:grpSpPr>
        <p:sp>
          <p:nvSpPr>
            <p:cNvPr id="4" name="TextBox 4"/>
            <p:cNvSpPr txBox="1"/>
            <p:nvPr/>
          </p:nvSpPr>
          <p:spPr>
            <a:xfrm>
              <a:off x="-3" y="-3704217"/>
              <a:ext cx="17861381" cy="50783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endParaRPr lang="en-US" sz="9000" dirty="0">
                <a:solidFill>
                  <a:srgbClr val="000000"/>
                </a:solidFill>
                <a:latin typeface="URWGroteskTMed"/>
              </a:endParaRPr>
            </a:p>
            <a:p>
              <a:pPr algn="ctr">
                <a:lnSpc>
                  <a:spcPts val="9900"/>
                </a:lnSpc>
              </a:pPr>
              <a:r>
                <a:rPr lang="en-US" sz="9000" b="1" dirty="0" err="1">
                  <a:solidFill>
                    <a:srgbClr val="000000"/>
                  </a:solidFill>
                  <a:latin typeface="+mj-lt"/>
                </a:rPr>
                <a:t>Unterstützungs</a:t>
              </a:r>
              <a:r>
                <a:rPr lang="en-US" sz="9000" b="1" dirty="0">
                  <a:solidFill>
                    <a:srgbClr val="000000"/>
                  </a:solidFill>
                  <a:latin typeface="+mj-lt"/>
                </a:rPr>
                <a:t>- und </a:t>
              </a:r>
              <a:r>
                <a:rPr lang="en-US" sz="9000" b="1" dirty="0" err="1">
                  <a:solidFill>
                    <a:srgbClr val="000000"/>
                  </a:solidFill>
                  <a:latin typeface="+mj-lt"/>
                </a:rPr>
                <a:t>Kooperationsangebote</a:t>
              </a:r>
              <a:endParaRPr lang="en-US" sz="9000" b="1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4575" y="4170445"/>
              <a:ext cx="17052231" cy="707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47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CBDBCA39-AEFF-452F-A7A3-0C145D242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331" y="4152900"/>
            <a:ext cx="5129561" cy="48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36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5">
            <a:extLst>
              <a:ext uri="{FF2B5EF4-FFF2-40B4-BE49-F238E27FC236}">
                <a16:creationId xmlns:a16="http://schemas.microsoft.com/office/drawing/2014/main" id="{48E6AFDC-D15E-415C-8896-422CF6E48CD2}"/>
              </a:ext>
            </a:extLst>
          </p:cNvPr>
          <p:cNvSpPr/>
          <p:nvPr/>
        </p:nvSpPr>
        <p:spPr>
          <a:xfrm>
            <a:off x="-685800" y="723900"/>
            <a:ext cx="13561218" cy="1081088"/>
          </a:xfrm>
          <a:prstGeom prst="roundRect">
            <a:avLst/>
          </a:prstGeom>
          <a:solidFill>
            <a:srgbClr val="78B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endParaRPr lang="de-DE" sz="27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 </a:t>
            </a:r>
            <a:r>
              <a:rPr lang="en-US" sz="5400" dirty="0">
                <a:solidFill>
                  <a:srgbClr val="FFFFFF"/>
                </a:solidFill>
                <a:latin typeface="+mj-lt"/>
              </a:rPr>
              <a:t>DWJ-</a:t>
            </a:r>
            <a:r>
              <a:rPr lang="en-US" sz="5400" dirty="0" err="1">
                <a:solidFill>
                  <a:srgbClr val="FFFFFF"/>
                </a:solidFill>
                <a:latin typeface="+mj-lt"/>
              </a:rPr>
              <a:t>Freundschaftsbörse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endParaRPr lang="de-DE" sz="5400" dirty="0"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2D08FF-419E-4E78-83FB-0BE9428FE128}"/>
              </a:ext>
            </a:extLst>
          </p:cNvPr>
          <p:cNvSpPr txBox="1"/>
          <p:nvPr/>
        </p:nvSpPr>
        <p:spPr>
          <a:xfrm>
            <a:off x="1066737" y="2865953"/>
            <a:ext cx="1030091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Werdet Teil der DWJ-Freundschaftsbörse</a:t>
            </a:r>
          </a:p>
          <a:p>
            <a:endParaRPr lang="de-DE" sz="3200" b="1" dirty="0"/>
          </a:p>
          <a:p>
            <a:r>
              <a:rPr lang="de-DE" sz="3200" b="1" dirty="0"/>
              <a:t>Kerngedanke: </a:t>
            </a:r>
            <a:r>
              <a:rPr lang="de-DE" sz="3200" dirty="0"/>
              <a:t>bestehende Ortsgruppen vernetzen, Begegnungen / Partnerschaften ermöglichen (z. B. über Teilen von Ressourcen)</a:t>
            </a:r>
          </a:p>
          <a:p>
            <a:endParaRPr lang="de-DE" sz="3600" b="1" dirty="0">
              <a:latin typeface="URWGroteskTLigExtNar" pitchFamily="2" charset="0"/>
            </a:endParaRP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21B7022-28AF-4D34-B400-F5AAEBA850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7655" y="3067276"/>
            <a:ext cx="5853608" cy="4152445"/>
          </a:xfrm>
          <a:prstGeom prst="roundRect">
            <a:avLst>
              <a:gd name="adj" fmla="val 16667"/>
            </a:avLst>
          </a:prstGeom>
          <a:ln w="38100">
            <a:solidFill>
              <a:srgbClr val="78BC8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773E1AC-2185-4313-BB6C-1172EFC5DB34}"/>
              </a:ext>
            </a:extLst>
          </p:cNvPr>
          <p:cNvSpPr/>
          <p:nvPr/>
        </p:nvSpPr>
        <p:spPr>
          <a:xfrm>
            <a:off x="1080592" y="5676900"/>
            <a:ext cx="9144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b="1" dirty="0"/>
              <a:t>Ihr habt Fragen zum Projekt?</a:t>
            </a:r>
          </a:p>
          <a:p>
            <a:endParaRPr lang="de-DE" sz="3200" dirty="0"/>
          </a:p>
          <a:p>
            <a:r>
              <a:rPr lang="de-DE" sz="3200" dirty="0"/>
              <a:t>E-Mail: </a:t>
            </a:r>
            <a:r>
              <a:rPr lang="de-DE" sz="3200" dirty="0" err="1">
                <a:solidFill>
                  <a:srgbClr val="78BC8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freundschaftsboerse</a:t>
            </a:r>
            <a:r>
              <a:rPr lang="de-DE" sz="3200" dirty="0">
                <a:solidFill>
                  <a:srgbClr val="78BC8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[at]wanderjugend.de</a:t>
            </a:r>
            <a:endParaRPr lang="de-DE" sz="3200" dirty="0">
              <a:solidFill>
                <a:srgbClr val="78BC8B"/>
              </a:solidFill>
            </a:endParaRPr>
          </a:p>
          <a:p>
            <a:r>
              <a:rPr lang="de-DE" sz="3200" dirty="0"/>
              <a:t>Telefon: 0561 400 498-8</a:t>
            </a:r>
          </a:p>
        </p:txBody>
      </p:sp>
      <p:pic>
        <p:nvPicPr>
          <p:cNvPr id="9" name="Grafik 8" descr="Informationen">
            <a:extLst>
              <a:ext uri="{FF2B5EF4-FFF2-40B4-BE49-F238E27FC236}">
                <a16:creationId xmlns:a16="http://schemas.microsoft.com/office/drawing/2014/main" id="{E3A31398-B262-4BAC-BFDA-F494DDA4D5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195" y="5620303"/>
            <a:ext cx="742397" cy="74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6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5">
            <a:extLst>
              <a:ext uri="{FF2B5EF4-FFF2-40B4-BE49-F238E27FC236}">
                <a16:creationId xmlns:a16="http://schemas.microsoft.com/office/drawing/2014/main" id="{0EA29CF8-64ED-438C-A491-4721DF67278D}"/>
              </a:ext>
            </a:extLst>
          </p:cNvPr>
          <p:cNvSpPr/>
          <p:nvPr/>
        </p:nvSpPr>
        <p:spPr>
          <a:xfrm>
            <a:off x="12907164" y="6772050"/>
            <a:ext cx="4459176" cy="1081088"/>
          </a:xfrm>
          <a:prstGeom prst="roundRect">
            <a:avLst/>
          </a:prstGeom>
          <a:solidFill>
            <a:srgbClr val="78B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endParaRPr lang="de-DE" sz="27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 </a:t>
            </a:r>
            <a:endParaRPr lang="de-DE" sz="5400" dirty="0">
              <a:latin typeface="+mj-lt"/>
            </a:endParaRPr>
          </a:p>
        </p:txBody>
      </p:sp>
      <p:sp>
        <p:nvSpPr>
          <p:cNvPr id="7" name="Abgerundetes Rechteck 5">
            <a:extLst>
              <a:ext uri="{FF2B5EF4-FFF2-40B4-BE49-F238E27FC236}">
                <a16:creationId xmlns:a16="http://schemas.microsoft.com/office/drawing/2014/main" id="{48E6AFDC-D15E-415C-8896-422CF6E48CD2}"/>
              </a:ext>
            </a:extLst>
          </p:cNvPr>
          <p:cNvSpPr/>
          <p:nvPr/>
        </p:nvSpPr>
        <p:spPr>
          <a:xfrm>
            <a:off x="-685800" y="723900"/>
            <a:ext cx="13561218" cy="1081088"/>
          </a:xfrm>
          <a:prstGeom prst="roundRect">
            <a:avLst/>
          </a:prstGeom>
          <a:solidFill>
            <a:srgbClr val="78B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endParaRPr lang="de-DE" sz="27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 </a:t>
            </a:r>
            <a:r>
              <a:rPr lang="en-US" sz="5400" dirty="0" err="1">
                <a:solidFill>
                  <a:schemeClr val="tx1"/>
                </a:solidFill>
                <a:latin typeface="+mj-lt"/>
              </a:rPr>
              <a:t>Kompetenzteam</a:t>
            </a:r>
            <a:r>
              <a:rPr lang="en-US" sz="5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+mj-lt"/>
              </a:rPr>
              <a:t>Inklusion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  <a:p>
            <a:pPr>
              <a:defRPr/>
            </a:pPr>
            <a:endParaRPr lang="de-DE" sz="5400" dirty="0">
              <a:latin typeface="+mj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2D08FF-419E-4E78-83FB-0BE9428FE128}"/>
              </a:ext>
            </a:extLst>
          </p:cNvPr>
          <p:cNvSpPr txBox="1"/>
          <p:nvPr/>
        </p:nvSpPr>
        <p:spPr>
          <a:xfrm>
            <a:off x="1037645" y="2546909"/>
            <a:ext cx="12037218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Werde Teil unseres Kompetenzteams Inklusion</a:t>
            </a:r>
          </a:p>
          <a:p>
            <a:endParaRPr lang="de-DE" sz="3200" b="1" dirty="0"/>
          </a:p>
          <a:p>
            <a:r>
              <a:rPr lang="de-DE" sz="3200" b="1" dirty="0"/>
              <a:t>Kerngedanke: </a:t>
            </a:r>
            <a:r>
              <a:rPr lang="de-DE" sz="3200" dirty="0"/>
              <a:t>Das Kompetenzteam steht allen Menschen mit </a:t>
            </a:r>
          </a:p>
          <a:p>
            <a:r>
              <a:rPr lang="de-DE" sz="3200" dirty="0"/>
              <a:t>und ohne Behinderung offen, die sich für Inklusion in der DWJ</a:t>
            </a:r>
          </a:p>
          <a:p>
            <a:r>
              <a:rPr lang="de-DE" sz="3200" dirty="0"/>
              <a:t>einsetzen wollen.</a:t>
            </a:r>
            <a:endParaRPr lang="de-DE" dirty="0"/>
          </a:p>
          <a:p>
            <a:pPr marL="285750" indent="-285750">
              <a:buFontTx/>
              <a:buChar char="-"/>
            </a:pPr>
            <a:endParaRPr lang="de-DE" dirty="0">
              <a:latin typeface="URWGroteskTExtLig" pitchFamily="2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URWGroteskTExtLig" pitchFamily="2" charset="0"/>
            </a:endParaRPr>
          </a:p>
          <a:p>
            <a:pPr marL="285750" indent="-285750">
              <a:buFontTx/>
              <a:buChar char="-"/>
            </a:pPr>
            <a:endParaRPr lang="de-DE" dirty="0">
              <a:latin typeface="URWGroteskTExtLig" pitchFamily="2" charset="0"/>
            </a:endParaRPr>
          </a:p>
          <a:p>
            <a:endParaRPr lang="de-DE" dirty="0">
              <a:latin typeface="URWGroteskTExtLig" pitchFamily="2" charset="0"/>
            </a:endParaRPr>
          </a:p>
          <a:p>
            <a:endParaRPr lang="de-DE" dirty="0">
              <a:latin typeface="URWGroteskTExtLig" pitchFamily="2" charset="0"/>
            </a:endParaRPr>
          </a:p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773E1AC-2185-4313-BB6C-1172EFC5DB34}"/>
              </a:ext>
            </a:extLst>
          </p:cNvPr>
          <p:cNvSpPr/>
          <p:nvPr/>
        </p:nvSpPr>
        <p:spPr>
          <a:xfrm>
            <a:off x="1080592" y="5542246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b="1" dirty="0"/>
              <a:t>Weitere Infos:</a:t>
            </a:r>
            <a:endParaRPr lang="de-DE" sz="3200" dirty="0"/>
          </a:p>
          <a:p>
            <a:r>
              <a:rPr lang="de-DE" sz="3200" dirty="0"/>
              <a:t>E-Mail: </a:t>
            </a:r>
            <a:r>
              <a:rPr lang="de-DE" sz="3200" dirty="0" err="1"/>
              <a:t>maike.gillwaldt</a:t>
            </a:r>
            <a:r>
              <a:rPr lang="de-DE" sz="3200" dirty="0"/>
              <a:t>[at]wanderjugend.de</a:t>
            </a:r>
          </a:p>
          <a:p>
            <a:r>
              <a:rPr lang="de-DE" sz="3200" dirty="0"/>
              <a:t>Telefon: 0561 400 498-0</a:t>
            </a:r>
          </a:p>
        </p:txBody>
      </p:sp>
      <p:pic>
        <p:nvPicPr>
          <p:cNvPr id="9" name="Grafik 8" descr="Informationen">
            <a:extLst>
              <a:ext uri="{FF2B5EF4-FFF2-40B4-BE49-F238E27FC236}">
                <a16:creationId xmlns:a16="http://schemas.microsoft.com/office/drawing/2014/main" id="{E3A31398-B262-4BAC-BFDA-F494DDA4D5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195" y="5448300"/>
            <a:ext cx="742397" cy="74239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9735A5F1-9A83-4736-B035-54F4BAA0F4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5418" y="2229727"/>
            <a:ext cx="4459176" cy="4298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887EAA3A-E0D0-49E7-8DD6-AEC836185F57}"/>
              </a:ext>
            </a:extLst>
          </p:cNvPr>
          <p:cNvSpPr/>
          <p:nvPr/>
        </p:nvSpPr>
        <p:spPr>
          <a:xfrm>
            <a:off x="13040227" y="6835540"/>
            <a:ext cx="4193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atin typeface="+mj-lt"/>
              </a:rPr>
              <a:t>Maike (</a:t>
            </a:r>
            <a:r>
              <a:rPr lang="de-DE" sz="2800" b="1" dirty="0" err="1">
                <a:latin typeface="+mj-lt"/>
              </a:rPr>
              <a:t>Gillwaldt</a:t>
            </a:r>
            <a:r>
              <a:rPr lang="de-DE" sz="2800" b="1" dirty="0">
                <a:latin typeface="+mj-lt"/>
              </a:rPr>
              <a:t>)</a:t>
            </a:r>
          </a:p>
          <a:p>
            <a:pPr algn="ctr"/>
            <a:r>
              <a:rPr lang="de-DE" sz="2800" b="1" dirty="0">
                <a:latin typeface="+mj-lt"/>
              </a:rPr>
              <a:t>Fachwartin für Inklusion</a:t>
            </a:r>
          </a:p>
        </p:txBody>
      </p:sp>
    </p:spTree>
    <p:extLst>
      <p:ext uri="{BB962C8B-B14F-4D97-AF65-F5344CB8AC3E}">
        <p14:creationId xmlns:p14="http://schemas.microsoft.com/office/powerpoint/2010/main" val="3254583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bgerundetes Rechteck 5">
            <a:extLst>
              <a:ext uri="{FF2B5EF4-FFF2-40B4-BE49-F238E27FC236}">
                <a16:creationId xmlns:a16="http://schemas.microsoft.com/office/drawing/2014/main" id="{DA8C187C-AEAA-4971-A2E6-A126F8BCE593}"/>
              </a:ext>
            </a:extLst>
          </p:cNvPr>
          <p:cNvSpPr/>
          <p:nvPr/>
        </p:nvSpPr>
        <p:spPr>
          <a:xfrm>
            <a:off x="12742354" y="7962900"/>
            <a:ext cx="4459176" cy="1081088"/>
          </a:xfrm>
          <a:prstGeom prst="roundRect">
            <a:avLst/>
          </a:prstGeom>
          <a:solidFill>
            <a:srgbClr val="78B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endParaRPr lang="de-DE" sz="27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 </a:t>
            </a:r>
            <a:endParaRPr lang="de-DE" sz="5400" dirty="0">
              <a:latin typeface="+mj-lt"/>
            </a:endParaRPr>
          </a:p>
        </p:txBody>
      </p:sp>
      <p:sp>
        <p:nvSpPr>
          <p:cNvPr id="7" name="Abgerundetes Rechteck 5">
            <a:extLst>
              <a:ext uri="{FF2B5EF4-FFF2-40B4-BE49-F238E27FC236}">
                <a16:creationId xmlns:a16="http://schemas.microsoft.com/office/drawing/2014/main" id="{48E6AFDC-D15E-415C-8896-422CF6E48CD2}"/>
              </a:ext>
            </a:extLst>
          </p:cNvPr>
          <p:cNvSpPr/>
          <p:nvPr/>
        </p:nvSpPr>
        <p:spPr>
          <a:xfrm>
            <a:off x="-685800" y="723900"/>
            <a:ext cx="13561218" cy="1081088"/>
          </a:xfrm>
          <a:prstGeom prst="roundRect">
            <a:avLst/>
          </a:prstGeom>
          <a:solidFill>
            <a:srgbClr val="199C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endParaRPr lang="de-DE" sz="27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Arbeitskreis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+mj-lt"/>
              </a:rPr>
              <a:t>Nachhaltigkeit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  <a:p>
            <a:pPr>
              <a:defRPr/>
            </a:pPr>
            <a:endParaRPr lang="de-DE" sz="5400" dirty="0">
              <a:latin typeface="+mj-lt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99FECFD-021A-4530-A2BD-D9C070827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0975" y="-75851"/>
            <a:ext cx="3923951" cy="3923951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0596BCC6-38F6-4428-A2DE-426821060C30}"/>
              </a:ext>
            </a:extLst>
          </p:cNvPr>
          <p:cNvSpPr/>
          <p:nvPr/>
        </p:nvSpPr>
        <p:spPr>
          <a:xfrm>
            <a:off x="897797" y="2206479"/>
            <a:ext cx="1083700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0000"/>
                </a:solidFill>
              </a:rPr>
              <a:t>Aktuelle Projekte</a:t>
            </a:r>
          </a:p>
          <a:p>
            <a:pPr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00"/>
                </a:solidFill>
              </a:rPr>
              <a:t> Überarbeitung der DWJ-Nachhaltigkeitserklärung</a:t>
            </a:r>
            <a:endParaRPr lang="de-D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00"/>
                </a:solidFill>
              </a:rPr>
              <a:t> Lehrgänge: </a:t>
            </a:r>
            <a:r>
              <a:rPr lang="de-DE" sz="3200" dirty="0" err="1">
                <a:solidFill>
                  <a:srgbClr val="000000"/>
                </a:solidFill>
              </a:rPr>
              <a:t>FAIRfressen</a:t>
            </a:r>
            <a:r>
              <a:rPr lang="de-DE" sz="3200" dirty="0">
                <a:solidFill>
                  <a:srgbClr val="000000"/>
                </a:solidFill>
              </a:rPr>
              <a:t> u. a. </a:t>
            </a:r>
            <a:endParaRPr lang="de-DE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00"/>
                </a:solidFill>
              </a:rPr>
              <a:t> Kolumne “Bildung für nachhaltige Entwicklung” (BNE) in unserer WALK &amp; </a:t>
            </a:r>
            <a:r>
              <a:rPr lang="de-DE" sz="3200" dirty="0" err="1">
                <a:solidFill>
                  <a:srgbClr val="000000"/>
                </a:solidFill>
              </a:rPr>
              <a:t>more</a:t>
            </a:r>
            <a:endParaRPr lang="de-DE" sz="3200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02D1A77-EC63-4C24-B306-897DFD50B6AD}"/>
              </a:ext>
            </a:extLst>
          </p:cNvPr>
          <p:cNvSpPr/>
          <p:nvPr/>
        </p:nvSpPr>
        <p:spPr>
          <a:xfrm>
            <a:off x="1108301" y="5686787"/>
            <a:ext cx="9144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b="1" dirty="0"/>
              <a:t>Weitere Infos und Kontakt:</a:t>
            </a:r>
            <a:endParaRPr lang="de-DE" sz="3200" dirty="0"/>
          </a:p>
          <a:p>
            <a:r>
              <a:rPr lang="de-DE" sz="3200" dirty="0"/>
              <a:t>E-Mail: tobias.dettinger@wanderjugend.de</a:t>
            </a:r>
          </a:p>
          <a:p>
            <a:r>
              <a:rPr lang="de-DE" sz="3200" dirty="0"/>
              <a:t>Telefon: 0561 400 498-0</a:t>
            </a:r>
          </a:p>
        </p:txBody>
      </p:sp>
      <p:pic>
        <p:nvPicPr>
          <p:cNvPr id="17" name="Grafik 16" descr="Informationen">
            <a:extLst>
              <a:ext uri="{FF2B5EF4-FFF2-40B4-BE49-F238E27FC236}">
                <a16:creationId xmlns:a16="http://schemas.microsoft.com/office/drawing/2014/main" id="{905AF52E-004F-448D-9FBB-90E1325F04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528" y="5537507"/>
            <a:ext cx="742397" cy="742397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08F0BAF-1789-4105-9976-080972D2D0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4539" y="3545307"/>
            <a:ext cx="4535160" cy="428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C97D184F-E27E-4E93-B0E5-EAC4973526C6}"/>
              </a:ext>
            </a:extLst>
          </p:cNvPr>
          <p:cNvSpPr/>
          <p:nvPr/>
        </p:nvSpPr>
        <p:spPr>
          <a:xfrm>
            <a:off x="12875418" y="7962900"/>
            <a:ext cx="4193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latin typeface="+mj-lt"/>
              </a:rPr>
              <a:t>Tobias </a:t>
            </a:r>
            <a:r>
              <a:rPr lang="de-DE" sz="2800" b="1" dirty="0" err="1">
                <a:latin typeface="+mj-lt"/>
              </a:rPr>
              <a:t>Dettinger</a:t>
            </a:r>
            <a:endParaRPr lang="de-DE" sz="2800" b="1" dirty="0">
              <a:latin typeface="+mj-lt"/>
            </a:endParaRPr>
          </a:p>
          <a:p>
            <a:pPr algn="ctr"/>
            <a:r>
              <a:rPr lang="de-DE" sz="2800" b="1">
                <a:latin typeface="+mj-lt"/>
              </a:rPr>
              <a:t>Arbeitskreis Nachhaltigkeit</a:t>
            </a:r>
            <a:endParaRPr lang="de-DE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31880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Fördermittel: Internationale Begegnungen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F96672D-17E9-4E27-8085-94ECC82E4252}"/>
              </a:ext>
            </a:extLst>
          </p:cNvPr>
          <p:cNvSpPr txBox="1"/>
          <p:nvPr/>
        </p:nvSpPr>
        <p:spPr>
          <a:xfrm>
            <a:off x="762000" y="1870174"/>
            <a:ext cx="117348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4000" dirty="0">
              <a:latin typeface="URWGroteskTExtLigNar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Wir sind Träger für Jugendwerke (z. B. Deutsch-Französisches-Jugendwerk)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Für Internationale Begegnungen gibt es spezielle Fördermittel, die Ihr beim Bundesverband abrufen könnt. </a:t>
            </a:r>
            <a:r>
              <a:rPr lang="de-DE" sz="3600" b="1" dirty="0"/>
              <a:t>Antragsfrist: 31.12.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Bei Interesse und für weitere Informationen kann gerne die Bundesgeschäftsstelle der DWJ kontaktiert werden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algn="ctr"/>
            <a:endParaRPr lang="de-DE" sz="4800" b="1" dirty="0">
              <a:latin typeface="URWGroteskTExtLigExtNar" pitchFamily="2" charset="0"/>
            </a:endParaRPr>
          </a:p>
        </p:txBody>
      </p:sp>
      <p:pic>
        <p:nvPicPr>
          <p:cNvPr id="5" name="Grafik 4" descr="Erdkugel: Afrika und Europa">
            <a:extLst>
              <a:ext uri="{FF2B5EF4-FFF2-40B4-BE49-F238E27FC236}">
                <a16:creationId xmlns:a16="http://schemas.microsoft.com/office/drawing/2014/main" id="{E2AC2A02-F0B1-4E34-9EDD-F9461CD0A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859676" y="2324100"/>
            <a:ext cx="5046187" cy="50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86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Positionen und Beschlüsse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19CA36-1FF0-446A-A0E8-86C3D825D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0" y="1943100"/>
            <a:ext cx="6096000" cy="6096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D57246C-EA19-4567-B6AE-22B1A5A5FCC5}"/>
              </a:ext>
            </a:extLst>
          </p:cNvPr>
          <p:cNvSpPr txBox="1"/>
          <p:nvPr/>
        </p:nvSpPr>
        <p:spPr>
          <a:xfrm>
            <a:off x="762000" y="1870174"/>
            <a:ext cx="11734800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>
              <a:latin typeface="URWGroteskTExtLigNar" pitchFamily="2" charset="0"/>
            </a:endParaRPr>
          </a:p>
          <a:p>
            <a:r>
              <a:rPr lang="de-DE" sz="3600" dirty="0"/>
              <a:t>Von Haltung für Vielfalt und Demokratie bis zu unserem Beschluss zum freiwilligen Tempolimit: </a:t>
            </a:r>
          </a:p>
          <a:p>
            <a:endParaRPr lang="de-DE" sz="3600" dirty="0"/>
          </a:p>
          <a:p>
            <a:r>
              <a:rPr lang="de-DE" sz="3600" dirty="0"/>
              <a:t>Alle unsere Positionen und Beschlüsse findet Ihr gesammelt auf unserer Webseite zum Teilen in Euren Gruppen: </a:t>
            </a:r>
          </a:p>
          <a:p>
            <a:endParaRPr lang="de-DE" sz="3600" dirty="0"/>
          </a:p>
          <a:p>
            <a:r>
              <a:rPr lang="de-DE" sz="3600" dirty="0">
                <a:hlinkClick r:id="rId4"/>
              </a:rPr>
              <a:t>https://wanderjugend.de/positionen</a:t>
            </a:r>
            <a:endParaRPr lang="de-DE" sz="3600" dirty="0"/>
          </a:p>
          <a:p>
            <a:endParaRPr lang="de-DE" sz="4000" dirty="0">
              <a:latin typeface="URWGroteskTExtLigNar" pitchFamily="2" charset="0"/>
            </a:endParaRPr>
          </a:p>
          <a:p>
            <a:endParaRPr lang="de-DE" sz="4000" dirty="0">
              <a:latin typeface="URWGroteskTExtLigNar" pitchFamily="2" charset="0"/>
            </a:endParaRPr>
          </a:p>
          <a:p>
            <a:r>
              <a:rPr lang="de-DE" sz="4000" dirty="0">
                <a:latin typeface="URWGroteskTExtLigNar" pitchFamily="2" charset="0"/>
              </a:rPr>
              <a:t>  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algn="ctr"/>
            <a:endParaRPr lang="de-DE" sz="4800" b="1" dirty="0">
              <a:latin typeface="URWGroteskTExtLigExtN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2112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5">
            <a:extLst>
              <a:ext uri="{FF2B5EF4-FFF2-40B4-BE49-F238E27FC236}">
                <a16:creationId xmlns:a16="http://schemas.microsoft.com/office/drawing/2014/main" id="{48E6AFDC-D15E-415C-8896-422CF6E48CD2}"/>
              </a:ext>
            </a:extLst>
          </p:cNvPr>
          <p:cNvSpPr/>
          <p:nvPr/>
        </p:nvSpPr>
        <p:spPr>
          <a:xfrm>
            <a:off x="-685800" y="723900"/>
            <a:ext cx="13561218" cy="1081088"/>
          </a:xfrm>
          <a:prstGeom prst="roundRect">
            <a:avLst/>
          </a:prstGeom>
          <a:solidFill>
            <a:srgbClr val="9CD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latin typeface="+mj-lt"/>
              </a:rPr>
              <a:t>	</a:t>
            </a: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</a:t>
            </a:r>
            <a:r>
              <a:rPr lang="en-US" sz="5400" dirty="0" err="1">
                <a:solidFill>
                  <a:srgbClr val="FFFFFF"/>
                </a:solidFill>
                <a:latin typeface="+mj-lt"/>
              </a:rPr>
              <a:t>Druckmaterialien</a:t>
            </a:r>
            <a:r>
              <a:rPr lang="en-US" sz="5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j-lt"/>
              </a:rPr>
              <a:t>zum</a:t>
            </a:r>
            <a:r>
              <a:rPr lang="en-US" sz="54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+mj-lt"/>
              </a:rPr>
              <a:t>Verteilen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endParaRPr lang="de-DE" sz="5400" dirty="0">
              <a:latin typeface="+mj-lt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9DA4AF9-6FCF-4524-8451-24CB1446F125}"/>
              </a:ext>
            </a:extLst>
          </p:cNvPr>
          <p:cNvSpPr txBox="1">
            <a:spLocks/>
          </p:cNvSpPr>
          <p:nvPr/>
        </p:nvSpPr>
        <p:spPr bwMode="auto">
          <a:xfrm>
            <a:off x="938145" y="1889125"/>
            <a:ext cx="107442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altLang="de-DE" dirty="0">
                <a:hlinkClick r:id="rId3"/>
              </a:rPr>
              <a:t>https://wanderjugend.de/verteilmaterial</a:t>
            </a:r>
            <a:endParaRPr lang="de-DE" altLang="de-DE" dirty="0"/>
          </a:p>
          <a:p>
            <a:pPr marL="0" indent="0">
              <a:buNone/>
            </a:pPr>
            <a:endParaRPr lang="de-DE" altLang="de-DE" sz="1000" dirty="0"/>
          </a:p>
          <a:p>
            <a:pPr marL="0" indent="0">
              <a:buNone/>
            </a:pPr>
            <a:r>
              <a:rPr lang="de-DE" altLang="de-DE" dirty="0"/>
              <a:t>In der Bundesgeschäftsstelle bekommt Ihr kostenlos:</a:t>
            </a:r>
          </a:p>
          <a:p>
            <a:r>
              <a:rPr lang="de-DE" altLang="de-DE" dirty="0"/>
              <a:t>Selbstdarstellungspostkarten</a:t>
            </a:r>
          </a:p>
          <a:p>
            <a:r>
              <a:rPr lang="de-DE" altLang="de-DE" dirty="0"/>
              <a:t>Wandkalender</a:t>
            </a:r>
          </a:p>
          <a:p>
            <a:r>
              <a:rPr lang="de-DE" altLang="de-DE" dirty="0"/>
              <a:t>F.S.M.-Materialien</a:t>
            </a:r>
          </a:p>
          <a:p>
            <a:r>
              <a:rPr lang="de-DE" altLang="de-DE" dirty="0" err="1"/>
              <a:t>Geocachingbroschüren</a:t>
            </a:r>
            <a:endParaRPr lang="de-DE" altLang="de-DE" dirty="0"/>
          </a:p>
          <a:p>
            <a:r>
              <a:rPr lang="de-DE" altLang="de-DE" dirty="0"/>
              <a:t>Jahresprogramm </a:t>
            </a:r>
            <a:r>
              <a:rPr lang="de-DE" altLang="de-DE" dirty="0" err="1"/>
              <a:t>auf|tour</a:t>
            </a:r>
            <a:endParaRPr lang="de-DE" altLang="de-DE" dirty="0"/>
          </a:p>
          <a:p>
            <a:r>
              <a:rPr lang="de-DE" altLang="de-DE" dirty="0"/>
              <a:t>Diverse Ausgaben WALK &amp; </a:t>
            </a:r>
            <a:r>
              <a:rPr lang="de-DE" altLang="de-DE" dirty="0" err="1"/>
              <a:t>more</a:t>
            </a:r>
            <a:endParaRPr lang="de-DE" altLang="de-DE" dirty="0"/>
          </a:p>
          <a:p>
            <a:r>
              <a:rPr lang="de-DE" altLang="de-DE" dirty="0"/>
              <a:t>Aufkleber</a:t>
            </a:r>
          </a:p>
          <a:p>
            <a:r>
              <a:rPr lang="de-DE" altLang="de-DE" dirty="0"/>
              <a:t>Markierungsmaterial Jugendwanderwege</a:t>
            </a:r>
          </a:p>
          <a:p>
            <a:r>
              <a:rPr lang="de-DE" altLang="de-DE" dirty="0"/>
              <a:t>Outdoor-Kids Urkunden und Abzeichen</a:t>
            </a:r>
          </a:p>
          <a:p>
            <a:pPr marL="0" indent="0">
              <a:buFont typeface="Arial" pitchFamily="34" charset="0"/>
              <a:buNone/>
            </a:pPr>
            <a:endParaRPr lang="de-DE" altLang="de-DE" sz="2800" dirty="0">
              <a:latin typeface="URWGroteskTExtLigExtNar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de-DE" altLang="de-DE" sz="2800" dirty="0">
              <a:latin typeface="URWGroteskTExtLigExtNar" pitchFamily="2" charset="0"/>
            </a:endParaRPr>
          </a:p>
          <a:p>
            <a:pPr marL="0" indent="0">
              <a:buFont typeface="Arial" pitchFamily="34" charset="0"/>
              <a:buNone/>
            </a:pPr>
            <a:endParaRPr lang="de-DE" altLang="de-DE" sz="2800" dirty="0">
              <a:latin typeface="URWGroteskTExtLigExtNar" pitchFamily="2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2A0F89-7CC8-4A78-AC23-086B50DAA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6689">
            <a:off x="13453690" y="1372788"/>
            <a:ext cx="3268694" cy="6865985"/>
          </a:xfrm>
          <a:prstGeom prst="rect">
            <a:avLst/>
          </a:prstGeom>
          <a:ln w="28575">
            <a:solidFill>
              <a:srgbClr val="9CDF80"/>
            </a:solidFill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A5D08CB-9D5E-46C9-8C02-0B0B7B602D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3415">
            <a:off x="12433846" y="5303448"/>
            <a:ext cx="3897082" cy="1222003"/>
          </a:xfrm>
          <a:prstGeom prst="rect">
            <a:avLst/>
          </a:prstGeom>
          <a:ln w="28575">
            <a:solidFill>
              <a:srgbClr val="9CDF80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8C6A91-1046-49EA-8B16-48DC06AC4D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34348">
            <a:off x="12379983" y="4322424"/>
            <a:ext cx="3897082" cy="1222003"/>
          </a:xfrm>
          <a:prstGeom prst="rect">
            <a:avLst/>
          </a:prstGeom>
          <a:ln w="28575">
            <a:solidFill>
              <a:srgbClr val="9CDF80"/>
            </a:solidFill>
          </a:ln>
        </p:spPr>
      </p:pic>
    </p:spTree>
    <p:extLst>
      <p:ext uri="{BB962C8B-B14F-4D97-AF65-F5344CB8AC3E}">
        <p14:creationId xmlns:p14="http://schemas.microsoft.com/office/powerpoint/2010/main" val="853414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lang="de-DE" sz="5400" dirty="0">
                <a:solidFill>
                  <a:srgbClr val="FFFFFF"/>
                </a:solidFill>
                <a:latin typeface="Calibri"/>
              </a:rPr>
              <a:t> Ausleihmaterial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RWGroteskTLigExtNar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DEFB32-3444-4F64-A19B-C3A54107A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4" t="8696" r="7246" b="8696"/>
          <a:stretch/>
        </p:blipFill>
        <p:spPr>
          <a:xfrm>
            <a:off x="12805822" y="2476500"/>
            <a:ext cx="4724254" cy="480861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8FB053E-A68B-4190-8E46-50E9964274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" y="1774826"/>
            <a:ext cx="10597215" cy="67976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1499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5">
            <a:extLst>
              <a:ext uri="{FF2B5EF4-FFF2-40B4-BE49-F238E27FC236}">
                <a16:creationId xmlns:a16="http://schemas.microsoft.com/office/drawing/2014/main" id="{48E6AFDC-D15E-415C-8896-422CF6E48CD2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</a:t>
            </a:r>
          </a:p>
          <a:p>
            <a:pPr>
              <a:defRPr/>
            </a:pPr>
            <a:r>
              <a:rPr lang="de-DE" sz="2700" dirty="0">
                <a:solidFill>
                  <a:srgbClr val="FFFFFF"/>
                </a:solidFill>
                <a:latin typeface="+mj-lt"/>
              </a:rPr>
              <a:t>                   </a:t>
            </a:r>
          </a:p>
          <a:p>
            <a:pPr>
              <a:defRPr/>
            </a:pPr>
            <a:r>
              <a:rPr lang="de-DE" sz="5400" dirty="0">
                <a:solidFill>
                  <a:srgbClr val="FFFFFF"/>
                </a:solidFill>
                <a:latin typeface="+mj-lt"/>
              </a:rPr>
              <a:t>          Wünsche und Ideen</a:t>
            </a:r>
            <a:endParaRPr lang="en-US" sz="5400" dirty="0">
              <a:solidFill>
                <a:srgbClr val="FFFFFF"/>
              </a:solidFill>
              <a:latin typeface="+mj-lt"/>
            </a:endParaRPr>
          </a:p>
          <a:p>
            <a:pPr>
              <a:defRPr/>
            </a:pPr>
            <a:endParaRPr lang="de-DE" sz="5400" dirty="0">
              <a:latin typeface="+mj-lt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FC36616C-A8B2-4D2B-8A24-EABBD7D5B2CA}"/>
              </a:ext>
            </a:extLst>
          </p:cNvPr>
          <p:cNvSpPr txBox="1">
            <a:spLocks/>
          </p:cNvSpPr>
          <p:nvPr/>
        </p:nvSpPr>
        <p:spPr bwMode="auto">
          <a:xfrm>
            <a:off x="990005" y="1790700"/>
            <a:ext cx="975419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altLang="de-DE" sz="5400" b="1" dirty="0"/>
              <a:t>Neue Lehrgänge? </a:t>
            </a:r>
          </a:p>
          <a:p>
            <a:pPr marL="0" indent="0">
              <a:buFont typeface="Arial" pitchFamily="34" charset="0"/>
              <a:buNone/>
            </a:pPr>
            <a:r>
              <a:rPr lang="de-DE" altLang="de-DE" sz="5400" b="1" dirty="0"/>
              <a:t>Fortbildungen? Veranstaltungen?</a:t>
            </a:r>
          </a:p>
          <a:p>
            <a:pPr marL="0" indent="0">
              <a:buFont typeface="Arial" pitchFamily="34" charset="0"/>
              <a:buNone/>
            </a:pPr>
            <a:endParaRPr lang="de-DE" altLang="de-DE" sz="1000" dirty="0"/>
          </a:p>
          <a:p>
            <a:pPr marL="0" indent="0">
              <a:buFont typeface="Arial" pitchFamily="34" charset="0"/>
              <a:buNone/>
            </a:pPr>
            <a:r>
              <a:rPr lang="de-DE" altLang="de-DE" dirty="0">
                <a:sym typeface="Wingdings" panose="05000000000000000000" pitchFamily="2" charset="2"/>
              </a:rPr>
              <a:t> </a:t>
            </a:r>
            <a:r>
              <a:rPr lang="de-DE" altLang="de-DE" dirty="0"/>
              <a:t>Gerne könnt Ihr Euch bei Wünschen und Ideen an die </a:t>
            </a:r>
            <a:r>
              <a:rPr lang="de-DE" altLang="de-DE" b="1" dirty="0"/>
              <a:t>DWJ-Bundesgeschäftsstelle</a:t>
            </a:r>
            <a:r>
              <a:rPr lang="de-DE" altLang="de-DE" dirty="0"/>
              <a:t> wenden.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9DDB36-B998-4EB6-B10B-D0C78D4CCE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2247900"/>
            <a:ext cx="6401078" cy="601629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Rechteck 15">
            <a:extLst>
              <a:ext uri="{FF2B5EF4-FFF2-40B4-BE49-F238E27FC236}">
                <a16:creationId xmlns:a16="http://schemas.microsoft.com/office/drawing/2014/main" id="{B5F1D408-DF8B-401B-AFC5-508A535F3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005" y="5067300"/>
            <a:ext cx="22707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latin typeface="+mn-lt"/>
              </a:rPr>
              <a:t>Deutsche Wanderjugend | Querallee 41 | 34119 Kassel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>
                <a:latin typeface="+mn-lt"/>
              </a:rPr>
              <a:t>Tel: 0561 400498-0 | Fax: 0561 400498-7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>
                <a:latin typeface="+mn-lt"/>
              </a:rPr>
              <a:t>Info(at)wanderjugend.de |  www.wanderjugend.de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>
                <a:latin typeface="+mn-lt"/>
              </a:rPr>
              <a:t>Facebook: @Deutsche Wanderjugend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>
                <a:latin typeface="+mn-lt"/>
              </a:rPr>
              <a:t>Instagram: </a:t>
            </a:r>
            <a:r>
              <a:rPr lang="de-DE" altLang="de-DE" dirty="0" err="1">
                <a:latin typeface="+mn-lt"/>
              </a:rPr>
              <a:t>wanderjugend</a:t>
            </a:r>
            <a:endParaRPr lang="de-DE" altLang="de-DE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r>
              <a:rPr lang="de-DE" altLang="de-DE" dirty="0">
                <a:latin typeface="+mn-lt"/>
              </a:rPr>
              <a:t>YouTube: </a:t>
            </a:r>
            <a:r>
              <a:rPr lang="de-DE" altLang="de-DE" dirty="0" err="1">
                <a:latin typeface="+mn-lt"/>
              </a:rPr>
              <a:t>DeutscheWanderjugend</a:t>
            </a:r>
            <a:endParaRPr lang="de-DE" altLang="de-DE" dirty="0">
              <a:latin typeface="+mn-lt"/>
            </a:endParaRPr>
          </a:p>
          <a:p>
            <a:pPr>
              <a:spcBef>
                <a:spcPct val="0"/>
              </a:spcBef>
              <a:buNone/>
            </a:pPr>
            <a:endParaRPr lang="de-DE" altLang="de-DE" dirty="0">
              <a:solidFill>
                <a:schemeClr val="bg1"/>
              </a:solidFill>
              <a:highlight>
                <a:srgbClr val="008000"/>
              </a:highlight>
              <a:latin typeface="URWGroteskTLigExtN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328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>
                <a:solidFill>
                  <a:srgbClr val="FFFFFF"/>
                </a:solidFill>
              </a:rPr>
              <a:t>Aktionen im Schnee über Silvester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6588" y="2476501"/>
            <a:ext cx="8343895" cy="556259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62000" y="2247900"/>
            <a:ext cx="7696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27. Dezember 2025 – 3. Januar 2026 </a:t>
            </a:r>
          </a:p>
          <a:p>
            <a:r>
              <a:rPr lang="de-DE" sz="3600" dirty="0"/>
              <a:t>Beim Großen Arber / Bayerischer Wald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Höchster bayerischer Berg außerhalb der Alpen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Schneeschuhwandern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Langlaufen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Winterwandern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Schneespiele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Pistensport</a:t>
            </a:r>
          </a:p>
          <a:p>
            <a:pPr algn="ctr"/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F58A304E-74A5-4D7A-853D-304CE13433A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400" y="22479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CDD4F43B-0174-48D6-A258-FBAB8DF95D3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2400" y="285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7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       </a:t>
            </a:r>
            <a:r>
              <a:rPr lang="de-DE" sz="5400" dirty="0">
                <a:solidFill>
                  <a:srgbClr val="FFFFFF"/>
                </a:solidFill>
                <a:latin typeface="+mj-lt"/>
              </a:rPr>
              <a:t>Outdoor-Kids-Lehrgänge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7400" y="1792209"/>
            <a:ext cx="6761244" cy="6780291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85800" y="1774825"/>
            <a:ext cx="86868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08. Februar im Schwarzwald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07. November in der Lüneburger Heide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Für Jugendleitungen, Eltern u. 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Anwendung der Outdoor-Kids-Programminhalte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Kinder und Familien für </a:t>
            </a:r>
            <a:r>
              <a:rPr lang="de-DE" sz="3600" dirty="0" err="1"/>
              <a:t>Draußenaktivitäten</a:t>
            </a:r>
            <a:r>
              <a:rPr lang="de-DE" sz="3600" dirty="0"/>
              <a:t> begeistern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  <a:p>
            <a:pPr marL="571500" indent="-571500" algn="ctr">
              <a:buFont typeface="Arial" panose="020B0604020202020204" pitchFamily="34" charset="0"/>
              <a:buChar char="•"/>
            </a:pPr>
            <a:endParaRPr lang="de-DE" sz="3600" b="1" dirty="0">
              <a:latin typeface="URWGroteskTExtLigExtN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001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Europa erleben, mitgestalten, bewegen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6191" y="2095500"/>
            <a:ext cx="9715500" cy="6477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03459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12. bis 15. Februar 2026</a:t>
            </a:r>
          </a:p>
          <a:p>
            <a:r>
              <a:rPr lang="de-DE" sz="3600" dirty="0"/>
              <a:t>Schwarzwald und Straßburg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Jugendpolitisches Wochenende in Oppenau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Besuch Europaparlament und Europarat in Straßburg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Kooperation mit Deutscher </a:t>
            </a:r>
            <a:r>
              <a:rPr lang="de-DE" sz="3600" dirty="0" err="1"/>
              <a:t>Schreberjugend</a:t>
            </a:r>
            <a:r>
              <a:rPr lang="de-DE" sz="3600" dirty="0"/>
              <a:t> und </a:t>
            </a:r>
            <a:r>
              <a:rPr lang="de-DE" sz="3600" dirty="0" err="1"/>
              <a:t>Solijugend</a:t>
            </a:r>
            <a:r>
              <a:rPr lang="de-DE" sz="3600" dirty="0"/>
              <a:t> Deutschlands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29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Internationale Begegnung </a:t>
            </a:r>
            <a:r>
              <a:rPr kumimoji="0" lang="de-DE" sz="5400" b="0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Eurorando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438996"/>
            <a:ext cx="8234439" cy="548157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27. Februar bis 1. März 2026</a:t>
            </a:r>
          </a:p>
          <a:p>
            <a:r>
              <a:rPr lang="de-DE" sz="3600" dirty="0"/>
              <a:t>Johanngeorgenstadt</a:t>
            </a:r>
          </a:p>
          <a:p>
            <a:r>
              <a:rPr lang="de-DE" sz="3600" dirty="0"/>
              <a:t>1. Teil</a:t>
            </a:r>
          </a:p>
          <a:p>
            <a:pPr marL="742950" indent="-742950">
              <a:buAutoNum type="arabicPeriod"/>
            </a:pP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Internationale Begegnung zum europäischen Wandertreffen </a:t>
            </a:r>
            <a:r>
              <a:rPr lang="de-DE" sz="3600" dirty="0" err="1"/>
              <a:t>Eurorando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zwischen 12 und 15 Jahren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Jugendliche aus Polen, Tschechien und Deutschland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0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kumimoji="0" lang="de-DE" sz="54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Outdoor-Erste-Hilfe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9" y="2091870"/>
            <a:ext cx="8234439" cy="6175829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20. bis 22. März 2026</a:t>
            </a:r>
          </a:p>
          <a:p>
            <a:r>
              <a:rPr lang="de-DE" sz="3600" dirty="0"/>
              <a:t>Wanderheim Wildemann / Harz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Gilt für </a:t>
            </a:r>
            <a:r>
              <a:rPr lang="de-DE" sz="3600" dirty="0" err="1"/>
              <a:t>JuLeiCa</a:t>
            </a:r>
            <a:r>
              <a:rPr lang="de-DE" sz="3600" dirty="0"/>
              <a:t> und Führerschein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Kenntnisse für draußen und unterwegs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Erlebnispädagogische Inhalte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Spiele und Aktionen für Gruppenaktionen</a:t>
            </a:r>
          </a:p>
          <a:p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11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5">
            <a:extLst>
              <a:ext uri="{FF2B5EF4-FFF2-40B4-BE49-F238E27FC236}">
                <a16:creationId xmlns:a16="http://schemas.microsoft.com/office/drawing/2014/main" id="{F5968C87-E25E-4BA0-9BA8-45D648C62773}"/>
              </a:ext>
            </a:extLst>
          </p:cNvPr>
          <p:cNvSpPr/>
          <p:nvPr/>
        </p:nvSpPr>
        <p:spPr>
          <a:xfrm>
            <a:off x="-684609" y="693737"/>
            <a:ext cx="13561218" cy="1081088"/>
          </a:xfrm>
          <a:prstGeom prst="roundRect">
            <a:avLst/>
          </a:prstGeom>
          <a:solidFill>
            <a:srgbClr val="005B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</a:t>
            </a:r>
            <a:r>
              <a:rPr lang="de-DE" sz="5400" noProof="0" dirty="0" err="1">
                <a:solidFill>
                  <a:srgbClr val="FFFFFF"/>
                </a:solidFill>
                <a:latin typeface="+mj-lt"/>
              </a:rPr>
              <a:t>FAIRfressen</a:t>
            </a:r>
            <a:r>
              <a:rPr lang="de-DE" sz="5400" noProof="0" dirty="0">
                <a:solidFill>
                  <a:srgbClr val="FFFFFF"/>
                </a:solidFill>
                <a:latin typeface="+mj-lt"/>
              </a:rPr>
              <a:t>: Thema Bienen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515" y="2400300"/>
            <a:ext cx="9762279" cy="5486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371600" y="2579787"/>
            <a:ext cx="716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/>
              <a:t>08. bis 10. Mai 2026</a:t>
            </a:r>
          </a:p>
          <a:p>
            <a:r>
              <a:rPr lang="de-DE" sz="3600" dirty="0"/>
              <a:t>Baden-Württemberg</a:t>
            </a:r>
          </a:p>
          <a:p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Einblicke in das Leben von Honig- und Wildbienen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Praktische Aktionen in der Natur zu Bienen -und Artenschutz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Tipps und Tricks für nachhaltige Gruppenverpflegung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Spannende Workshops</a:t>
            </a:r>
            <a:endParaRPr lang="de-DE" sz="3600" b="1" dirty="0">
              <a:latin typeface="URWGroteskTExtLigExtNar" pitchFamily="2" charset="0"/>
            </a:endParaRPr>
          </a:p>
        </p:txBody>
      </p:sp>
      <p:pic>
        <p:nvPicPr>
          <p:cNvPr id="5" name="Grafik 4" descr="Tageskalender">
            <a:extLst>
              <a:ext uri="{FF2B5EF4-FFF2-40B4-BE49-F238E27FC236}">
                <a16:creationId xmlns:a16="http://schemas.microsoft.com/office/drawing/2014/main" id="{8F3B5A46-2A83-4BE0-8713-46C70E174E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2000" y="2552700"/>
            <a:ext cx="609600" cy="609600"/>
          </a:xfrm>
          <a:prstGeom prst="rect">
            <a:avLst/>
          </a:prstGeom>
        </p:spPr>
      </p:pic>
      <p:pic>
        <p:nvPicPr>
          <p:cNvPr id="6" name="Grafik 5" descr="Kartenkompass">
            <a:extLst>
              <a:ext uri="{FF2B5EF4-FFF2-40B4-BE49-F238E27FC236}">
                <a16:creationId xmlns:a16="http://schemas.microsoft.com/office/drawing/2014/main" id="{ED53B99B-8209-4A13-B821-69489B545D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0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266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</Words>
  <Application>Microsoft Office PowerPoint</Application>
  <PresentationFormat>Benutzerdefiniert</PresentationFormat>
  <Paragraphs>433</Paragraphs>
  <Slides>38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8" baseType="lpstr">
      <vt:lpstr>URWGroteskTExtLigExtNar</vt:lpstr>
      <vt:lpstr>Calibri</vt:lpstr>
      <vt:lpstr>URWGroteskTMed</vt:lpstr>
      <vt:lpstr>Arial</vt:lpstr>
      <vt:lpstr>URWGroteskTExtLig</vt:lpstr>
      <vt:lpstr>URWGroteskTLigExtNar</vt:lpstr>
      <vt:lpstr>URWGroteskTExtLigNar</vt:lpstr>
      <vt:lpstr>Wingdings</vt:lpstr>
      <vt:lpstr>1_Office Theme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DWJ Ausblick 2026</dc:title>
  <dc:creator>Svenja Misamer;Torsten Flader</dc:creator>
  <cp:lastModifiedBy>Svenja Misamer</cp:lastModifiedBy>
  <cp:revision>217</cp:revision>
  <cp:lastPrinted>2023-06-13T13:28:12Z</cp:lastPrinted>
  <dcterms:created xsi:type="dcterms:W3CDTF">2006-08-16T00:00:00Z</dcterms:created>
  <dcterms:modified xsi:type="dcterms:W3CDTF">2025-10-27T09:28:05Z</dcterms:modified>
  <dc:identifier>DAFXR9yuONY</dc:identifier>
</cp:coreProperties>
</file>