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73" r:id="rId5"/>
    <p:sldId id="282" r:id="rId6"/>
    <p:sldId id="283" r:id="rId7"/>
    <p:sldId id="267" r:id="rId8"/>
    <p:sldId id="280" r:id="rId9"/>
    <p:sldId id="277" r:id="rId10"/>
    <p:sldId id="279" r:id="rId11"/>
    <p:sldId id="260" r:id="rId12"/>
    <p:sldId id="258" r:id="rId13"/>
    <p:sldId id="261" r:id="rId14"/>
    <p:sldId id="262" r:id="rId15"/>
    <p:sldId id="263" r:id="rId16"/>
    <p:sldId id="264" r:id="rId17"/>
    <p:sldId id="265" r:id="rId18"/>
    <p:sldId id="266" r:id="rId19"/>
    <p:sldId id="284" r:id="rId20"/>
    <p:sldId id="268" r:id="rId21"/>
    <p:sldId id="269" r:id="rId22"/>
    <p:sldId id="270" r:id="rId23"/>
    <p:sldId id="271" r:id="rId24"/>
    <p:sldId id="274" r:id="rId25"/>
    <p:sldId id="275" r:id="rId26"/>
    <p:sldId id="276" r:id="rId27"/>
  </p:sldIdLst>
  <p:sldSz cx="18288000" cy="10287000"/>
  <p:notesSz cx="6858000" cy="9144000"/>
  <p:embeddedFontLst>
    <p:embeddedFont>
      <p:font typeface="Arimo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(MS)" panose="020B0604020202020204" charset="0"/>
      <p:regular r:id="rId34"/>
    </p:embeddedFont>
    <p:embeddedFont>
      <p:font typeface="Calibri (MS) Bold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94C7"/>
    <a:srgbClr val="30AA4C"/>
    <a:srgbClr val="254A7F"/>
    <a:srgbClr val="FCD186"/>
    <a:srgbClr val="F7C57E"/>
    <a:srgbClr val="3C8EB4"/>
    <a:srgbClr val="F4A14A"/>
    <a:srgbClr val="32A4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22" autoAdjust="0"/>
  </p:normalViewPr>
  <p:slideViewPr>
    <p:cSldViewPr>
      <p:cViewPr varScale="1">
        <p:scale>
          <a:sx n="70" d="100"/>
          <a:sy n="70" d="100"/>
        </p:scale>
        <p:origin x="14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04.09.2026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492861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56049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53583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8770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10374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05485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7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jpe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7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41.jpe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7.jpe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9.png"/><Relationship Id="rId4" Type="http://schemas.openxmlformats.org/officeDocument/2006/relationships/image" Target="../media/image42.png"/><Relationship Id="rId9" Type="http://schemas.openxmlformats.org/officeDocument/2006/relationships/image" Target="../media/image4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7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43.jpe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7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44.jpe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7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45.jpe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27.png"/><Relationship Id="rId3" Type="http://schemas.openxmlformats.org/officeDocument/2006/relationships/image" Target="../media/image7.jpe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sv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7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27.png"/><Relationship Id="rId9" Type="http://schemas.openxmlformats.org/officeDocument/2006/relationships/image" Target="../media/image5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7.jpeg"/><Relationship Id="rId7" Type="http://schemas.openxmlformats.org/officeDocument/2006/relationships/image" Target="../media/image5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61.jpeg"/><Relationship Id="rId5" Type="http://schemas.openxmlformats.org/officeDocument/2006/relationships/image" Target="../media/image34.png"/><Relationship Id="rId10" Type="http://schemas.openxmlformats.org/officeDocument/2006/relationships/hyperlink" Target="mailto:info@wanderjugend.de" TargetMode="External"/><Relationship Id="rId4" Type="http://schemas.openxmlformats.org/officeDocument/2006/relationships/image" Target="../media/image27.png"/><Relationship Id="rId9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hyperlink" Target="https://wanderjugend.de/positionen" TargetMode="Externa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7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23.png"/><Relationship Id="rId4" Type="http://schemas.openxmlformats.org/officeDocument/2006/relationships/hyperlink" Target="https://wanderjugend.de/verteilmaterial" TargetMode="External"/><Relationship Id="rId9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7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27.png"/><Relationship Id="rId9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mailto:amelie.wuest@wanderjugend.de" TargetMode="External"/><Relationship Id="rId3" Type="http://schemas.openxmlformats.org/officeDocument/2006/relationships/image" Target="../media/image7.jpeg"/><Relationship Id="rId7" Type="http://schemas.openxmlformats.org/officeDocument/2006/relationships/hyperlink" Target="mailto:robert.becker@wanderjugend.d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ophie.neckel@wanderjugend.de" TargetMode="External"/><Relationship Id="rId11" Type="http://schemas.openxmlformats.org/officeDocument/2006/relationships/image" Target="../media/image73.png"/><Relationship Id="rId5" Type="http://schemas.openxmlformats.org/officeDocument/2006/relationships/hyperlink" Target="mailto:kevin.mendl@wanderjugend.de" TargetMode="External"/><Relationship Id="rId10" Type="http://schemas.openxmlformats.org/officeDocument/2006/relationships/hyperlink" Target="mailto:jana.lessenich@wanderjugend.de" TargetMode="External"/><Relationship Id="rId4" Type="http://schemas.openxmlformats.org/officeDocument/2006/relationships/image" Target="../media/image27.png"/><Relationship Id="rId9" Type="http://schemas.openxmlformats.org/officeDocument/2006/relationships/hyperlink" Target="mailto:tobias.dettinger@wanderjugend.d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sv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jpe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7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jpe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4.pn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2.svg"/><Relationship Id="rId5" Type="http://schemas.openxmlformats.org/officeDocument/2006/relationships/image" Target="../media/image9.jpeg"/><Relationship Id="rId10" Type="http://schemas.openxmlformats.org/officeDocument/2006/relationships/image" Target="../media/image31.png"/><Relationship Id="rId4" Type="http://schemas.openxmlformats.org/officeDocument/2006/relationships/image" Target="../media/image29.png"/><Relationship Id="rId9" Type="http://schemas.openxmlformats.org/officeDocument/2006/relationships/hyperlink" Target="http://www.wanderjugend.de/" TargetMode="External"/><Relationship Id="rId1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616694"/>
            <a:ext cx="18288000" cy="12941794"/>
          </a:xfrm>
          <a:custGeom>
            <a:avLst/>
            <a:gdLst/>
            <a:ahLst/>
            <a:cxnLst/>
            <a:rect l="l" t="t" r="r" b="b"/>
            <a:pathLst>
              <a:path w="18288000" h="12941794">
                <a:moveTo>
                  <a:pt x="0" y="0"/>
                </a:moveTo>
                <a:lnTo>
                  <a:pt x="18288000" y="0"/>
                </a:lnTo>
                <a:lnTo>
                  <a:pt x="18288000" y="12941794"/>
                </a:lnTo>
                <a:lnTo>
                  <a:pt x="0" y="12941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32604" y="400612"/>
            <a:ext cx="5544979" cy="1183100"/>
          </a:xfrm>
          <a:custGeom>
            <a:avLst/>
            <a:gdLst/>
            <a:ahLst/>
            <a:cxnLst/>
            <a:rect l="l" t="t" r="r" b="b"/>
            <a:pathLst>
              <a:path w="5544979" h="1183100">
                <a:moveTo>
                  <a:pt x="0" y="0"/>
                </a:moveTo>
                <a:lnTo>
                  <a:pt x="5544979" y="0"/>
                </a:lnTo>
                <a:lnTo>
                  <a:pt x="5544979" y="1183100"/>
                </a:lnTo>
                <a:lnTo>
                  <a:pt x="0" y="11831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958454" y="6043928"/>
            <a:ext cx="12371092" cy="1970508"/>
            <a:chOff x="0" y="0"/>
            <a:chExt cx="16494789" cy="2627344"/>
          </a:xfrm>
        </p:grpSpPr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0" y="0"/>
              <a:ext cx="3703745" cy="2627344"/>
              <a:chOff x="0" y="0"/>
              <a:chExt cx="3703745" cy="262734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4265953" y="0"/>
              <a:ext cx="3703745" cy="2627344"/>
              <a:chOff x="0" y="0"/>
              <a:chExt cx="3703745" cy="262734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8528499" y="0"/>
              <a:ext cx="3703745" cy="2627344"/>
              <a:chOff x="0" y="0"/>
              <a:chExt cx="3703745" cy="262734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12791044" y="0"/>
              <a:ext cx="3703745" cy="2627344"/>
              <a:chOff x="0" y="0"/>
              <a:chExt cx="3703745" cy="262734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</p:grpSp>
      <p:sp>
        <p:nvSpPr>
          <p:cNvPr id="13" name="TextBox 13"/>
          <p:cNvSpPr txBox="1"/>
          <p:nvPr/>
        </p:nvSpPr>
        <p:spPr>
          <a:xfrm>
            <a:off x="4872959" y="1832120"/>
            <a:ext cx="8963737" cy="3371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  <a:spcBef>
                <a:spcPct val="0"/>
              </a:spcBef>
            </a:pPr>
            <a:r>
              <a:rPr lang="en-US" sz="5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Herbst 2026</a:t>
            </a:r>
          </a:p>
          <a:p>
            <a:pPr algn="ctr">
              <a:lnSpc>
                <a:spcPts val="9600"/>
              </a:lnSpc>
              <a:spcBef>
                <a:spcPct val="0"/>
              </a:spcBef>
            </a:pP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Aktuelle</a:t>
            </a: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Infos</a:t>
            </a: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zum</a:t>
            </a:r>
            <a:endParaRPr lang="en-US" sz="80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ctr">
              <a:lnSpc>
                <a:spcPts val="96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DWJ </a:t>
            </a: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Bundesverband</a:t>
            </a:r>
            <a:endParaRPr lang="en-US" sz="80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143999" y="2438996"/>
            <a:ext cx="8234439" cy="5481577"/>
            <a:chOff x="0" y="0"/>
            <a:chExt cx="10979252" cy="73087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79277" cy="7308723"/>
            </a:xfrm>
            <a:custGeom>
              <a:avLst/>
              <a:gdLst/>
              <a:ahLst/>
              <a:cxnLst/>
              <a:rect l="l" t="t" r="r" b="b"/>
              <a:pathLst>
                <a:path w="10979277" h="7308723">
                  <a:moveTo>
                    <a:pt x="0" y="0"/>
                  </a:moveTo>
                  <a:lnTo>
                    <a:pt x="10979277" y="0"/>
                  </a:lnTo>
                  <a:lnTo>
                    <a:pt x="10979277" y="7308723"/>
                  </a:lnTo>
                  <a:lnTo>
                    <a:pt x="0" y="7308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1463040" y="2558832"/>
            <a:ext cx="6979920" cy="6617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25. bis 27. September 2026</a:t>
            </a:r>
          </a:p>
          <a:p>
            <a:pPr algn="l">
              <a:lnSpc>
                <a:spcPts val="4320"/>
              </a:lnSpc>
            </a:pP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Johanngeorgenstadt</a:t>
            </a: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2.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Teil</a:t>
            </a: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Internationale</a:t>
            </a:r>
            <a:r>
              <a:rPr lang="en-US" sz="36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Begegnung</a:t>
            </a:r>
            <a:r>
              <a:rPr lang="en-US" sz="36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zum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europäischen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Wandertreffen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EURORANDO</a:t>
            </a: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Jugendliche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zwischen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12 und 17 Jahren</a:t>
            </a: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Jugendliche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aus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Polen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Tschechien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und Deutschland</a:t>
            </a:r>
          </a:p>
          <a:p>
            <a:pPr marL="434340" lvl="1" indent="-217170"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-322033" y="697309"/>
            <a:ext cx="12352184" cy="1077516"/>
            <a:chOff x="0" y="0"/>
            <a:chExt cx="3253250" cy="2837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53250" cy="283790"/>
            </a:xfrm>
            <a:custGeom>
              <a:avLst/>
              <a:gdLst/>
              <a:ahLst/>
              <a:cxnLst/>
              <a:rect l="l" t="t" r="r" b="b"/>
              <a:pathLst>
                <a:path w="3253250" h="283790">
                  <a:moveTo>
                    <a:pt x="10655" y="0"/>
                  </a:moveTo>
                  <a:lnTo>
                    <a:pt x="3242595" y="0"/>
                  </a:lnTo>
                  <a:cubicBezTo>
                    <a:pt x="3248480" y="0"/>
                    <a:pt x="3253250" y="4770"/>
                    <a:pt x="3253250" y="10655"/>
                  </a:cubicBezTo>
                  <a:lnTo>
                    <a:pt x="3253250" y="273135"/>
                  </a:lnTo>
                  <a:cubicBezTo>
                    <a:pt x="3253250" y="279020"/>
                    <a:pt x="3248480" y="283790"/>
                    <a:pt x="3242595" y="283790"/>
                  </a:cubicBezTo>
                  <a:lnTo>
                    <a:pt x="10655" y="283790"/>
                  </a:lnTo>
                  <a:cubicBezTo>
                    <a:pt x="4770" y="283790"/>
                    <a:pt x="0" y="279020"/>
                    <a:pt x="0" y="273135"/>
                  </a:cubicBezTo>
                  <a:lnTo>
                    <a:pt x="0" y="10655"/>
                  </a:lnTo>
                  <a:cubicBezTo>
                    <a:pt x="0" y="4770"/>
                    <a:pt x="4770" y="0"/>
                    <a:pt x="10655" y="0"/>
                  </a:cubicBezTo>
                  <a:close/>
                </a:path>
              </a:pathLst>
            </a:custGeom>
            <a:solidFill>
              <a:srgbClr val="005B3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253250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9443" y="1133197"/>
            <a:ext cx="12067166" cy="548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50"/>
              </a:lnSpc>
            </a:pPr>
            <a:r>
              <a:rPr lang="en-US" sz="51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Internationale Begegnung EURORANDO II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52475" y="2520022"/>
            <a:ext cx="609600" cy="1219200"/>
            <a:chOff x="0" y="0"/>
            <a:chExt cx="812800" cy="1625600"/>
          </a:xfrm>
        </p:grpSpPr>
        <p:sp>
          <p:nvSpPr>
            <p:cNvPr id="13" name="Freeform 13" descr="Tageskalender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 descr="Kartenkompass"/>
            <p:cNvSpPr/>
            <p:nvPr/>
          </p:nvSpPr>
          <p:spPr>
            <a:xfrm>
              <a:off x="0" y="81280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12290519" y="649020"/>
            <a:ext cx="5544979" cy="1167537"/>
          </a:xfrm>
          <a:custGeom>
            <a:avLst/>
            <a:gdLst/>
            <a:ahLst/>
            <a:cxnLst/>
            <a:rect l="l" t="t" r="r" b="b"/>
            <a:pathLst>
              <a:path w="5544979" h="1167537">
                <a:moveTo>
                  <a:pt x="0" y="0"/>
                </a:moveTo>
                <a:lnTo>
                  <a:pt x="5544979" y="0"/>
                </a:lnTo>
                <a:lnTo>
                  <a:pt x="5544979" y="1167538"/>
                </a:lnTo>
                <a:lnTo>
                  <a:pt x="0" y="116753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148661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430655" y="2552700"/>
            <a:ext cx="8580120" cy="6617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09. bis 11.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Oktober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2026</a:t>
            </a:r>
          </a:p>
          <a:p>
            <a:pPr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Fichtelgebirge</a:t>
            </a: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" panose="020B0604020202020204" charset="0"/>
              <a:ea typeface="Calibri (MS) Bold"/>
              <a:cs typeface="Calibri (MS)" panose="020B0604020202020204" charset="0"/>
              <a:sym typeface="Calibri (MS) Bold"/>
            </a:endParaRPr>
          </a:p>
          <a:p>
            <a:pPr lvl="1" indent="-240030">
              <a:lnSpc>
                <a:spcPts val="4320"/>
              </a:lnSpc>
              <a:buFont typeface="Arial"/>
              <a:buChar char="•"/>
            </a:pPr>
            <a:r>
              <a:rPr lang="en-US" sz="3600" b="1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Handwerkszeug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, um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mit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Jugendgruppen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wandern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zu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gehen</a:t>
            </a:r>
            <a:endParaRPr lang="en-US" sz="3600" dirty="0">
              <a:solidFill>
                <a:srgbClr val="000000"/>
              </a:solidFill>
              <a:latin typeface="Calibri (MS)" panose="020B0604020202020204" charset="0"/>
              <a:ea typeface="Calibri (MS)"/>
              <a:cs typeface="Calibri (MS)" panose="020B0604020202020204" charset="0"/>
              <a:sym typeface="Calibri (MS)"/>
            </a:endParaRPr>
          </a:p>
          <a:p>
            <a:pPr lvl="1" indent="-240030">
              <a:lnSpc>
                <a:spcPts val="4320"/>
              </a:lnSpc>
              <a:buFont typeface="Arial"/>
              <a:buChar char="•"/>
            </a:pPr>
            <a:r>
              <a:rPr lang="en-US" sz="3600" b="1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Karte</a:t>
            </a:r>
            <a:r>
              <a:rPr lang="en-US" sz="3600" b="1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Kompass</a:t>
            </a:r>
            <a:r>
              <a:rPr lang="en-US" sz="3600" b="1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Orientierung</a:t>
            </a:r>
            <a:endParaRPr lang="en-US" sz="3600" b="1" dirty="0">
              <a:solidFill>
                <a:srgbClr val="000000"/>
              </a:solidFill>
              <a:latin typeface="Calibri (MS)" panose="020B0604020202020204" charset="0"/>
              <a:ea typeface="Calibri (MS)"/>
              <a:cs typeface="Calibri (MS)" panose="020B0604020202020204" charset="0"/>
              <a:sym typeface="Calibri (MS)"/>
            </a:endParaRPr>
          </a:p>
          <a:p>
            <a:pPr lvl="1" indent="-240030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Lebenswelten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 und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Bedürfnisse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 von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Jugendlichen</a:t>
            </a:r>
            <a:endParaRPr lang="en-US" sz="3600" dirty="0">
              <a:solidFill>
                <a:srgbClr val="000000"/>
              </a:solidFill>
              <a:latin typeface="Calibri (MS)" panose="020B0604020202020204" charset="0"/>
              <a:ea typeface="Calibri (MS)"/>
              <a:cs typeface="Calibri (MS)" panose="020B0604020202020204" charset="0"/>
              <a:sym typeface="Calibri (MS)"/>
            </a:endParaRPr>
          </a:p>
          <a:p>
            <a:pPr lvl="1" indent="-240030">
              <a:lnSpc>
                <a:spcPts val="4320"/>
              </a:lnSpc>
              <a:buFont typeface="Arial"/>
              <a:buChar char="•"/>
            </a:pPr>
            <a:r>
              <a:rPr lang="en-US" sz="3600" b="1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Zertifizierung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mit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Lehrgang</a:t>
            </a:r>
            <a:r>
              <a:rPr lang="en-US" sz="3600" dirty="0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 + </a:t>
            </a:r>
            <a:r>
              <a:rPr lang="en-US" sz="3600" dirty="0" err="1">
                <a:solidFill>
                  <a:srgbClr val="000000"/>
                </a:solidFill>
                <a:latin typeface="Calibri (MS)" panose="020B0604020202020204" charset="0"/>
                <a:ea typeface="Calibri (MS)"/>
                <a:cs typeface="Calibri (MS)" panose="020B0604020202020204" charset="0"/>
                <a:sym typeface="Calibri (MS)"/>
              </a:rPr>
              <a:t>Wanderprojekt</a:t>
            </a:r>
            <a:endParaRPr lang="en-US" sz="3600" dirty="0">
              <a:solidFill>
                <a:srgbClr val="000000"/>
              </a:solidFill>
              <a:latin typeface="Calibri (MS)" panose="020B0604020202020204" charset="0"/>
              <a:ea typeface="Calibri (MS)"/>
              <a:cs typeface="Calibri (MS)" panose="020B0604020202020204" charset="0"/>
              <a:sym typeface="Calibri (MS)"/>
            </a:endParaRPr>
          </a:p>
          <a:p>
            <a:pPr marL="434340" lvl="1" indent="-217170"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ctr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982200" y="2483400"/>
            <a:ext cx="8104950" cy="5403300"/>
            <a:chOff x="0" y="0"/>
            <a:chExt cx="10806600" cy="7204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806557" cy="7204456"/>
            </a:xfrm>
            <a:custGeom>
              <a:avLst/>
              <a:gdLst/>
              <a:ahLst/>
              <a:cxnLst/>
              <a:rect l="l" t="t" r="r" b="b"/>
              <a:pathLst>
                <a:path w="10806557" h="7204456">
                  <a:moveTo>
                    <a:pt x="0" y="0"/>
                  </a:moveTo>
                  <a:lnTo>
                    <a:pt x="10806557" y="0"/>
                  </a:lnTo>
                  <a:lnTo>
                    <a:pt x="10806557" y="7204456"/>
                  </a:lnTo>
                  <a:lnTo>
                    <a:pt x="0" y="7204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-322033" y="697309"/>
            <a:ext cx="12262135" cy="1077516"/>
            <a:chOff x="0" y="0"/>
            <a:chExt cx="3229534" cy="2837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29533" cy="283790"/>
            </a:xfrm>
            <a:custGeom>
              <a:avLst/>
              <a:gdLst/>
              <a:ahLst/>
              <a:cxnLst/>
              <a:rect l="l" t="t" r="r" b="b"/>
              <a:pathLst>
                <a:path w="3229533" h="283790">
                  <a:moveTo>
                    <a:pt x="10733" y="0"/>
                  </a:moveTo>
                  <a:lnTo>
                    <a:pt x="3218800" y="0"/>
                  </a:lnTo>
                  <a:cubicBezTo>
                    <a:pt x="3224728" y="0"/>
                    <a:pt x="3229533" y="4805"/>
                    <a:pt x="3229533" y="10733"/>
                  </a:cubicBezTo>
                  <a:lnTo>
                    <a:pt x="3229533" y="273057"/>
                  </a:lnTo>
                  <a:cubicBezTo>
                    <a:pt x="3229533" y="278985"/>
                    <a:pt x="3224728" y="283790"/>
                    <a:pt x="3218800" y="283790"/>
                  </a:cubicBezTo>
                  <a:lnTo>
                    <a:pt x="10733" y="283790"/>
                  </a:lnTo>
                  <a:cubicBezTo>
                    <a:pt x="4805" y="283790"/>
                    <a:pt x="0" y="278985"/>
                    <a:pt x="0" y="273057"/>
                  </a:cubicBezTo>
                  <a:lnTo>
                    <a:pt x="0" y="10733"/>
                  </a:lnTo>
                  <a:cubicBezTo>
                    <a:pt x="0" y="4805"/>
                    <a:pt x="4805" y="0"/>
                    <a:pt x="10733" y="0"/>
                  </a:cubicBezTo>
                  <a:close/>
                </a:path>
              </a:pathLst>
            </a:custGeom>
            <a:solidFill>
              <a:srgbClr val="005B3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229534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Ausbildung zur Jugendwanderführung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52475" y="2520022"/>
            <a:ext cx="609600" cy="1219200"/>
            <a:chOff x="0" y="0"/>
            <a:chExt cx="812800" cy="1625600"/>
          </a:xfrm>
        </p:grpSpPr>
        <p:sp>
          <p:nvSpPr>
            <p:cNvPr id="13" name="Freeform 13" descr="Tageskalender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 descr="Kartenkompass"/>
            <p:cNvSpPr/>
            <p:nvPr/>
          </p:nvSpPr>
          <p:spPr>
            <a:xfrm>
              <a:off x="0" y="81280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12290519" y="649020"/>
            <a:ext cx="5544979" cy="1167537"/>
          </a:xfrm>
          <a:custGeom>
            <a:avLst/>
            <a:gdLst/>
            <a:ahLst/>
            <a:cxnLst/>
            <a:rect l="l" t="t" r="r" b="b"/>
            <a:pathLst>
              <a:path w="5544979" h="1167537">
                <a:moveTo>
                  <a:pt x="0" y="0"/>
                </a:moveTo>
                <a:lnTo>
                  <a:pt x="5544979" y="0"/>
                </a:lnTo>
                <a:lnTo>
                  <a:pt x="5544979" y="1167538"/>
                </a:lnTo>
                <a:lnTo>
                  <a:pt x="0" y="116753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77400" y="1792209"/>
            <a:ext cx="6761244" cy="6780291"/>
            <a:chOff x="0" y="0"/>
            <a:chExt cx="9014992" cy="90403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014968" cy="9040368"/>
            </a:xfrm>
            <a:custGeom>
              <a:avLst/>
              <a:gdLst/>
              <a:ahLst/>
              <a:cxnLst/>
              <a:rect l="l" t="t" r="r" b="b"/>
              <a:pathLst>
                <a:path w="9014968" h="9040368">
                  <a:moveTo>
                    <a:pt x="0" y="0"/>
                  </a:moveTo>
                  <a:lnTo>
                    <a:pt x="9014968" y="0"/>
                  </a:lnTo>
                  <a:lnTo>
                    <a:pt x="9014968" y="9040368"/>
                  </a:lnTo>
                  <a:lnTo>
                    <a:pt x="0" y="9040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1187839" y="2002280"/>
            <a:ext cx="8503920" cy="8289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endParaRPr dirty="0"/>
          </a:p>
          <a:p>
            <a:pPr marL="217170" lvl="1"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07. November </a:t>
            </a:r>
            <a:endParaRPr lang="en-US" sz="3600" b="1" dirty="0">
              <a:solidFill>
                <a:srgbClr val="000000"/>
              </a:solidFill>
              <a:latin typeface="Calibri (MS)"/>
              <a:ea typeface="Calibri (MS) Bold"/>
              <a:cs typeface="Calibri (MS)"/>
              <a:sym typeface="Calibri (MS)"/>
            </a:endParaRPr>
          </a:p>
          <a:p>
            <a:pPr marL="217170" lvl="1" algn="l">
              <a:lnSpc>
                <a:spcPts val="4320"/>
              </a:lnSpc>
            </a:pP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Lüneburger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Heide</a:t>
            </a:r>
          </a:p>
          <a:p>
            <a:pPr marL="217170" lvl="1"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sz="3600" b="1" dirty="0">
                <a:latin typeface="Calibri (MS)" panose="020B0604020202020204" charset="0"/>
              </a:rPr>
              <a:t> </a:t>
            </a:r>
            <a:r>
              <a:rPr lang="de-DE" altLang="de-DE" sz="3600" dirty="0">
                <a:latin typeface="Calibri (MS)" panose="020B0604020202020204" charset="0"/>
              </a:rPr>
              <a:t>Für Jugendleitungen, Eltern, Interessierte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sz="3600" b="1" dirty="0">
                <a:latin typeface="Calibri (MS)" panose="020B0604020202020204" charset="0"/>
              </a:rPr>
              <a:t> Naturpädagogik:</a:t>
            </a:r>
            <a:r>
              <a:rPr lang="de-DE" altLang="de-DE" sz="3600" dirty="0">
                <a:latin typeface="Calibri (MS)" panose="020B0604020202020204" charset="0"/>
              </a:rPr>
              <a:t> Spielerische Methoden und Aktivitäten, umwelt- und naturbezogen zu arbeiten.</a:t>
            </a:r>
            <a:endParaRPr lang="de-DE" altLang="de-DE" sz="3600" dirty="0"/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sz="3600" b="1" dirty="0">
                <a:latin typeface="Calibri (MS)" panose="020B0604020202020204" charset="0"/>
              </a:rPr>
              <a:t> Praxiswissen:</a:t>
            </a:r>
            <a:r>
              <a:rPr lang="de-DE" altLang="de-DE" sz="3600" dirty="0">
                <a:latin typeface="Calibri (MS)" panose="020B0604020202020204" charset="0"/>
              </a:rPr>
              <a:t> Ideen für Spiele, Bastelaktionen und Entdeckungsreisen unter freiem Himmel.</a:t>
            </a:r>
            <a:endParaRPr lang="de-DE" altLang="de-DE" sz="3600" dirty="0">
              <a:latin typeface="Arial" panose="020B0604020202020204" pitchFamily="34" charset="0"/>
            </a:endParaRPr>
          </a:p>
          <a:p>
            <a:pPr marL="217170" lvl="1"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434340" lvl="1" indent="-217170"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434340" lvl="1" indent="-217170"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ctr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-322033" y="697309"/>
            <a:ext cx="12262135" cy="1077516"/>
            <a:chOff x="0" y="0"/>
            <a:chExt cx="3229534" cy="2837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29533" cy="283790"/>
            </a:xfrm>
            <a:custGeom>
              <a:avLst/>
              <a:gdLst/>
              <a:ahLst/>
              <a:cxnLst/>
              <a:rect l="l" t="t" r="r" b="b"/>
              <a:pathLst>
                <a:path w="3229533" h="283790">
                  <a:moveTo>
                    <a:pt x="10733" y="0"/>
                  </a:moveTo>
                  <a:lnTo>
                    <a:pt x="3218800" y="0"/>
                  </a:lnTo>
                  <a:cubicBezTo>
                    <a:pt x="3224728" y="0"/>
                    <a:pt x="3229533" y="4805"/>
                    <a:pt x="3229533" y="10733"/>
                  </a:cubicBezTo>
                  <a:lnTo>
                    <a:pt x="3229533" y="273057"/>
                  </a:lnTo>
                  <a:cubicBezTo>
                    <a:pt x="3229533" y="278985"/>
                    <a:pt x="3224728" y="283790"/>
                    <a:pt x="3218800" y="283790"/>
                  </a:cubicBezTo>
                  <a:lnTo>
                    <a:pt x="10733" y="283790"/>
                  </a:lnTo>
                  <a:cubicBezTo>
                    <a:pt x="4805" y="283790"/>
                    <a:pt x="0" y="278985"/>
                    <a:pt x="0" y="273057"/>
                  </a:cubicBezTo>
                  <a:lnTo>
                    <a:pt x="0" y="10733"/>
                  </a:lnTo>
                  <a:cubicBezTo>
                    <a:pt x="0" y="4805"/>
                    <a:pt x="4805" y="0"/>
                    <a:pt x="10733" y="0"/>
                  </a:cubicBezTo>
                  <a:close/>
                </a:path>
              </a:pathLst>
            </a:custGeom>
            <a:solidFill>
              <a:srgbClr val="005B3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229534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Outdoor-Kids-Lehrgänge</a:t>
            </a:r>
          </a:p>
        </p:txBody>
      </p:sp>
      <p:sp>
        <p:nvSpPr>
          <p:cNvPr id="12" name="Freeform 12"/>
          <p:cNvSpPr/>
          <p:nvPr/>
        </p:nvSpPr>
        <p:spPr>
          <a:xfrm>
            <a:off x="12290519" y="649020"/>
            <a:ext cx="5544979" cy="1167537"/>
          </a:xfrm>
          <a:custGeom>
            <a:avLst/>
            <a:gdLst/>
            <a:ahLst/>
            <a:cxnLst/>
            <a:rect l="l" t="t" r="r" b="b"/>
            <a:pathLst>
              <a:path w="5544979" h="1167537">
                <a:moveTo>
                  <a:pt x="0" y="0"/>
                </a:moveTo>
                <a:lnTo>
                  <a:pt x="5544979" y="0"/>
                </a:lnTo>
                <a:lnTo>
                  <a:pt x="5544979" y="1167538"/>
                </a:lnTo>
                <a:lnTo>
                  <a:pt x="0" y="116753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2">
            <a:extLst>
              <a:ext uri="{FF2B5EF4-FFF2-40B4-BE49-F238E27FC236}">
                <a16:creationId xmlns:a16="http://schemas.microsoft.com/office/drawing/2014/main" id="{B05E157C-4CF2-4893-A9A2-EF78D6969146}"/>
              </a:ext>
            </a:extLst>
          </p:cNvPr>
          <p:cNvGrpSpPr/>
          <p:nvPr/>
        </p:nvGrpSpPr>
        <p:grpSpPr>
          <a:xfrm>
            <a:off x="752475" y="2520022"/>
            <a:ext cx="609600" cy="1219200"/>
            <a:chOff x="0" y="0"/>
            <a:chExt cx="812800" cy="1625600"/>
          </a:xfrm>
        </p:grpSpPr>
        <p:sp>
          <p:nvSpPr>
            <p:cNvPr id="15" name="Freeform 13" descr="Tageskalender">
              <a:extLst>
                <a:ext uri="{FF2B5EF4-FFF2-40B4-BE49-F238E27FC236}">
                  <a16:creationId xmlns:a16="http://schemas.microsoft.com/office/drawing/2014/main" id="{8B74CC5A-B14F-4935-991D-7F1453B4B28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4" descr="Kartenkompass">
              <a:extLst>
                <a:ext uri="{FF2B5EF4-FFF2-40B4-BE49-F238E27FC236}">
                  <a16:creationId xmlns:a16="http://schemas.microsoft.com/office/drawing/2014/main" id="{E719B412-07B1-4B45-866A-53680801A76A}"/>
                </a:ext>
              </a:extLst>
            </p:cNvPr>
            <p:cNvSpPr/>
            <p:nvPr/>
          </p:nvSpPr>
          <p:spPr>
            <a:xfrm>
              <a:off x="0" y="81280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322033" y="697309"/>
            <a:ext cx="12262135" cy="1077516"/>
            <a:chOff x="0" y="0"/>
            <a:chExt cx="3229534" cy="2837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29533" cy="283790"/>
            </a:xfrm>
            <a:custGeom>
              <a:avLst/>
              <a:gdLst/>
              <a:ahLst/>
              <a:cxnLst/>
              <a:rect l="l" t="t" r="r" b="b"/>
              <a:pathLst>
                <a:path w="3229533" h="283790">
                  <a:moveTo>
                    <a:pt x="10733" y="0"/>
                  </a:moveTo>
                  <a:lnTo>
                    <a:pt x="3218800" y="0"/>
                  </a:lnTo>
                  <a:cubicBezTo>
                    <a:pt x="3224728" y="0"/>
                    <a:pt x="3229533" y="4805"/>
                    <a:pt x="3229533" y="10733"/>
                  </a:cubicBezTo>
                  <a:lnTo>
                    <a:pt x="3229533" y="273057"/>
                  </a:lnTo>
                  <a:cubicBezTo>
                    <a:pt x="3229533" y="278985"/>
                    <a:pt x="3224728" y="283790"/>
                    <a:pt x="3218800" y="283790"/>
                  </a:cubicBezTo>
                  <a:lnTo>
                    <a:pt x="10733" y="283790"/>
                  </a:lnTo>
                  <a:cubicBezTo>
                    <a:pt x="4805" y="283790"/>
                    <a:pt x="0" y="278985"/>
                    <a:pt x="0" y="273057"/>
                  </a:cubicBezTo>
                  <a:lnTo>
                    <a:pt x="0" y="10733"/>
                  </a:lnTo>
                  <a:cubicBezTo>
                    <a:pt x="0" y="4805"/>
                    <a:pt x="4805" y="0"/>
                    <a:pt x="10733" y="0"/>
                  </a:cubicBezTo>
                  <a:close/>
                </a:path>
              </a:pathLst>
            </a:custGeom>
            <a:solidFill>
              <a:srgbClr val="005B3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229534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37323" y="2568357"/>
            <a:ext cx="8351520" cy="6038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27. bis 29. November 2026</a:t>
            </a:r>
          </a:p>
          <a:p>
            <a:pPr algn="l">
              <a:lnSpc>
                <a:spcPts val="4320"/>
              </a:lnSpc>
            </a:pP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Forsthaus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Michelbuch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bei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Neckarsteinach</a:t>
            </a: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Brettspiele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als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kreatives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Werkzeug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um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Naturthemen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spielerisch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zu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vermitteln</a:t>
            </a: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Spiele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rund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um die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Themen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Natur</a:t>
            </a:r>
            <a:r>
              <a:rPr lang="en-US" sz="36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Tiere</a:t>
            </a:r>
            <a:r>
              <a:rPr lang="en-US" sz="36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Ökosystem</a:t>
            </a:r>
            <a:r>
              <a:rPr lang="en-US" sz="36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und </a:t>
            </a: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Wandern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Parallel „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Freundeskreis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DWJ“, das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Wiedersehenstreffen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für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Ehemalige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und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Aktive</a:t>
            </a: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ctr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9906000" y="2142543"/>
            <a:ext cx="8028874" cy="6506157"/>
            <a:chOff x="0" y="0"/>
            <a:chExt cx="10705165" cy="86748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705211" cy="8674862"/>
            </a:xfrm>
            <a:custGeom>
              <a:avLst/>
              <a:gdLst/>
              <a:ahLst/>
              <a:cxnLst/>
              <a:rect l="l" t="t" r="r" b="b"/>
              <a:pathLst>
                <a:path w="10705211" h="8674862">
                  <a:moveTo>
                    <a:pt x="0" y="0"/>
                  </a:moveTo>
                  <a:lnTo>
                    <a:pt x="10705211" y="0"/>
                  </a:lnTo>
                  <a:lnTo>
                    <a:pt x="10705211" y="8674862"/>
                  </a:lnTo>
                  <a:lnTo>
                    <a:pt x="0" y="8674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Brettspielwochenende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52475" y="2520022"/>
            <a:ext cx="609600" cy="1219200"/>
            <a:chOff x="0" y="0"/>
            <a:chExt cx="812800" cy="1625600"/>
          </a:xfrm>
        </p:grpSpPr>
        <p:sp>
          <p:nvSpPr>
            <p:cNvPr id="13" name="Freeform 13" descr="Tageskalender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 descr="Kartenkompass"/>
            <p:cNvSpPr/>
            <p:nvPr/>
          </p:nvSpPr>
          <p:spPr>
            <a:xfrm>
              <a:off x="0" y="81280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12290519" y="649020"/>
            <a:ext cx="5544979" cy="1167537"/>
          </a:xfrm>
          <a:custGeom>
            <a:avLst/>
            <a:gdLst/>
            <a:ahLst/>
            <a:cxnLst/>
            <a:rect l="l" t="t" r="r" b="b"/>
            <a:pathLst>
              <a:path w="5544979" h="1167537">
                <a:moveTo>
                  <a:pt x="0" y="0"/>
                </a:moveTo>
                <a:lnTo>
                  <a:pt x="5544979" y="0"/>
                </a:lnTo>
                <a:lnTo>
                  <a:pt x="5544979" y="1167538"/>
                </a:lnTo>
                <a:lnTo>
                  <a:pt x="0" y="116753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424940" y="2558832"/>
            <a:ext cx="8351520" cy="495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27. bis 29. November 2026</a:t>
            </a:r>
          </a:p>
          <a:p>
            <a:pPr algn="l">
              <a:lnSpc>
                <a:spcPts val="4320"/>
              </a:lnSpc>
            </a:pP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Forsthaus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Michelbuch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bei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Neckarsteinach</a:t>
            </a: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Adventstreffen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für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Aktive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und </a:t>
            </a: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Ehemalige</a:t>
            </a:r>
            <a:endParaRPr lang="en-US" sz="3600" b="1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Ausflugsziele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Heidelberg und 4-Burgenweihnachtsmarkt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Neckarsteinach</a:t>
            </a: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Teilnahme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mit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(Klein-)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Kindern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möglich</a:t>
            </a: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Frei </a:t>
            </a:r>
            <a:r>
              <a:rPr lang="en-US" sz="36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gestaltetes</a:t>
            </a:r>
            <a:r>
              <a:rPr lang="en-US" sz="36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Programm</a:t>
            </a: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ctr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0049992" y="2350416"/>
            <a:ext cx="8003716" cy="5586167"/>
          </a:xfrm>
          <a:custGeom>
            <a:avLst/>
            <a:gdLst/>
            <a:ahLst/>
            <a:cxnLst/>
            <a:rect l="l" t="t" r="r" b="b"/>
            <a:pathLst>
              <a:path w="8003716" h="5586167">
                <a:moveTo>
                  <a:pt x="0" y="0"/>
                </a:moveTo>
                <a:lnTo>
                  <a:pt x="8003716" y="0"/>
                </a:lnTo>
                <a:lnTo>
                  <a:pt x="8003716" y="5586168"/>
                </a:lnTo>
                <a:lnTo>
                  <a:pt x="0" y="558616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322033" y="697309"/>
            <a:ext cx="12262135" cy="1077516"/>
            <a:chOff x="0" y="0"/>
            <a:chExt cx="3229534" cy="2837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229533" cy="283790"/>
            </a:xfrm>
            <a:custGeom>
              <a:avLst/>
              <a:gdLst/>
              <a:ahLst/>
              <a:cxnLst/>
              <a:rect l="l" t="t" r="r" b="b"/>
              <a:pathLst>
                <a:path w="3229533" h="283790">
                  <a:moveTo>
                    <a:pt x="10733" y="0"/>
                  </a:moveTo>
                  <a:lnTo>
                    <a:pt x="3218800" y="0"/>
                  </a:lnTo>
                  <a:cubicBezTo>
                    <a:pt x="3224728" y="0"/>
                    <a:pt x="3229533" y="4805"/>
                    <a:pt x="3229533" y="10733"/>
                  </a:cubicBezTo>
                  <a:lnTo>
                    <a:pt x="3229533" y="273057"/>
                  </a:lnTo>
                  <a:cubicBezTo>
                    <a:pt x="3229533" y="278985"/>
                    <a:pt x="3224728" y="283790"/>
                    <a:pt x="3218800" y="283790"/>
                  </a:cubicBezTo>
                  <a:lnTo>
                    <a:pt x="10733" y="283790"/>
                  </a:lnTo>
                  <a:cubicBezTo>
                    <a:pt x="4805" y="283790"/>
                    <a:pt x="0" y="278985"/>
                    <a:pt x="0" y="273057"/>
                  </a:cubicBezTo>
                  <a:lnTo>
                    <a:pt x="0" y="10733"/>
                  </a:lnTo>
                  <a:cubicBezTo>
                    <a:pt x="0" y="4805"/>
                    <a:pt x="4805" y="0"/>
                    <a:pt x="10733" y="0"/>
                  </a:cubicBezTo>
                  <a:close/>
                </a:path>
              </a:pathLst>
            </a:custGeom>
            <a:solidFill>
              <a:srgbClr val="005B3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229534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09443" y="1119862"/>
            <a:ext cx="11130659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Freundeskreis DWJ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752475" y="2520022"/>
            <a:ext cx="609600" cy="1219200"/>
            <a:chOff x="0" y="0"/>
            <a:chExt cx="812800" cy="1625600"/>
          </a:xfrm>
        </p:grpSpPr>
        <p:sp>
          <p:nvSpPr>
            <p:cNvPr id="12" name="Freeform 12" descr="Tageskalender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 descr="Kartenkompass"/>
            <p:cNvSpPr/>
            <p:nvPr/>
          </p:nvSpPr>
          <p:spPr>
            <a:xfrm>
              <a:off x="0" y="81280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12290519" y="649020"/>
            <a:ext cx="5544979" cy="1167537"/>
          </a:xfrm>
          <a:custGeom>
            <a:avLst/>
            <a:gdLst/>
            <a:ahLst/>
            <a:cxnLst/>
            <a:rect l="l" t="t" r="r" b="b"/>
            <a:pathLst>
              <a:path w="5544979" h="1167537">
                <a:moveTo>
                  <a:pt x="0" y="0"/>
                </a:moveTo>
                <a:lnTo>
                  <a:pt x="5544979" y="0"/>
                </a:lnTo>
                <a:lnTo>
                  <a:pt x="5544979" y="1167538"/>
                </a:lnTo>
                <a:lnTo>
                  <a:pt x="0" y="116753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322033" y="697309"/>
            <a:ext cx="12262135" cy="1077516"/>
            <a:chOff x="0" y="0"/>
            <a:chExt cx="3229534" cy="2837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29533" cy="283790"/>
            </a:xfrm>
            <a:custGeom>
              <a:avLst/>
              <a:gdLst/>
              <a:ahLst/>
              <a:cxnLst/>
              <a:rect l="l" t="t" r="r" b="b"/>
              <a:pathLst>
                <a:path w="3229533" h="283790">
                  <a:moveTo>
                    <a:pt x="10733" y="0"/>
                  </a:moveTo>
                  <a:lnTo>
                    <a:pt x="3218800" y="0"/>
                  </a:lnTo>
                  <a:cubicBezTo>
                    <a:pt x="3224728" y="0"/>
                    <a:pt x="3229533" y="4805"/>
                    <a:pt x="3229533" y="10733"/>
                  </a:cubicBezTo>
                  <a:lnTo>
                    <a:pt x="3229533" y="273057"/>
                  </a:lnTo>
                  <a:cubicBezTo>
                    <a:pt x="3229533" y="278985"/>
                    <a:pt x="3224728" y="283790"/>
                    <a:pt x="3218800" y="283790"/>
                  </a:cubicBezTo>
                  <a:lnTo>
                    <a:pt x="10733" y="283790"/>
                  </a:lnTo>
                  <a:cubicBezTo>
                    <a:pt x="4805" y="283790"/>
                    <a:pt x="0" y="278985"/>
                    <a:pt x="0" y="273057"/>
                  </a:cubicBezTo>
                  <a:lnTo>
                    <a:pt x="0" y="10733"/>
                  </a:lnTo>
                  <a:cubicBezTo>
                    <a:pt x="0" y="4805"/>
                    <a:pt x="4805" y="0"/>
                    <a:pt x="10733" y="0"/>
                  </a:cubicBezTo>
                  <a:close/>
                </a:path>
              </a:pathLst>
            </a:custGeom>
            <a:solidFill>
              <a:srgbClr val="005B3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229534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37323" y="2568357"/>
            <a:ext cx="8468678" cy="7743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 panose="020B0604020202020204" charset="0"/>
                <a:ea typeface="Calibri (MS)"/>
                <a:cs typeface="Calibri (MS) Bold" panose="020B0604020202020204" charset="0"/>
                <a:sym typeface="Calibri (MS)"/>
              </a:rPr>
              <a:t>02. bis 09. </a:t>
            </a:r>
            <a:r>
              <a:rPr lang="en-US" sz="3600" b="1" dirty="0" err="1">
                <a:solidFill>
                  <a:srgbClr val="000000"/>
                </a:solidFill>
                <a:latin typeface="Calibri (MS) Bold" panose="020B0604020202020204" charset="0"/>
                <a:ea typeface="Calibri (MS)"/>
                <a:cs typeface="Calibri (MS) Bold" panose="020B0604020202020204" charset="0"/>
                <a:sym typeface="Calibri (MS)"/>
              </a:rPr>
              <a:t>Januar</a:t>
            </a:r>
            <a:r>
              <a:rPr lang="en-US" sz="3600" b="1" dirty="0">
                <a:solidFill>
                  <a:srgbClr val="000000"/>
                </a:solidFill>
                <a:latin typeface="Calibri (MS) Bold" panose="020B0604020202020204" charset="0"/>
                <a:ea typeface="Calibri (MS)"/>
                <a:cs typeface="Calibri (MS) Bold" panose="020B0604020202020204" charset="0"/>
                <a:sym typeface="Calibri (MS)"/>
              </a:rPr>
              <a:t> 2027</a:t>
            </a:r>
          </a:p>
          <a:p>
            <a:pPr algn="l">
              <a:lnSpc>
                <a:spcPts val="4320"/>
              </a:lnSpc>
            </a:pPr>
            <a:r>
              <a:rPr lang="en-US" sz="3600" b="1" dirty="0" err="1">
                <a:solidFill>
                  <a:srgbClr val="000000"/>
                </a:solidFill>
                <a:latin typeface="Calibri (MS) Bold" panose="020B0604020202020204" charset="0"/>
                <a:ea typeface="Calibri (MS)"/>
                <a:cs typeface="Calibri (MS) Bold" panose="020B0604020202020204" charset="0"/>
                <a:sym typeface="Calibri (MS)"/>
              </a:rPr>
              <a:t>Savognin</a:t>
            </a:r>
            <a:endParaRPr lang="en-US" sz="3600" b="1" dirty="0">
              <a:solidFill>
                <a:srgbClr val="000000"/>
              </a:solidFill>
              <a:latin typeface="Calibri (MS)" panose="020B0604020202020204" charset="0"/>
              <a:ea typeface="Calibri (MS)"/>
              <a:cs typeface="Calibri (MS)" panose="020B0604020202020204" charset="0"/>
              <a:sym typeface="Calibri (MS)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sz="3600" b="1" dirty="0">
                <a:latin typeface="Calibri (MS)" panose="020B0604020202020204" charset="0"/>
                <a:cs typeface="Calibri (MS)" panose="020B0604020202020204" charset="0"/>
              </a:rPr>
              <a:t>Winterwandern und Schneeschuhtouren:</a:t>
            </a:r>
            <a:r>
              <a:rPr lang="de-DE" altLang="de-DE" sz="3600" dirty="0">
                <a:latin typeface="Calibri (MS)" panose="020B0604020202020204" charset="0"/>
                <a:cs typeface="Calibri (MS)" panose="020B0604020202020204" charset="0"/>
              </a:rPr>
              <a:t> Unterwegs sein in verschneiten Landschaften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sz="3600" b="1" dirty="0">
                <a:latin typeface="Calibri (MS)" panose="020B0604020202020204" charset="0"/>
                <a:cs typeface="Calibri (MS)" panose="020B0604020202020204" charset="0"/>
              </a:rPr>
              <a:t>Lagerleben und Hütte:</a:t>
            </a:r>
            <a:r>
              <a:rPr lang="de-DE" altLang="de-DE" sz="3600" dirty="0">
                <a:latin typeface="Calibri (MS)" panose="020B0604020202020204" charset="0"/>
                <a:cs typeface="Calibri (MS)" panose="020B0604020202020204" charset="0"/>
              </a:rPr>
              <a:t> Gemeinsames Kochen, Übernachten in Selbstversorgerhütte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sz="3600" b="1" dirty="0">
                <a:latin typeface="Calibri (MS)" panose="020B0604020202020204" charset="0"/>
                <a:cs typeface="Calibri (MS)" panose="020B0604020202020204" charset="0"/>
              </a:rPr>
              <a:t>Praxiswissen:</a:t>
            </a:r>
            <a:r>
              <a:rPr lang="de-DE" altLang="de-DE" sz="3600" dirty="0">
                <a:latin typeface="Calibri (MS)" panose="020B0604020202020204" charset="0"/>
                <a:cs typeface="Calibri (MS)" panose="020B0604020202020204" charset="0"/>
              </a:rPr>
              <a:t> Orientierung im Winter und das Erleben der Natur bei Kälte und Schnee.</a:t>
            </a:r>
            <a:endParaRPr lang="de-DE" altLang="de-DE" sz="4000" dirty="0">
              <a:latin typeface="Calibri (MS)" panose="020B0604020202020204" charset="0"/>
              <a:cs typeface="Calibri (MS)" panose="020B060402020202020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sz="3600" b="1" dirty="0">
                <a:latin typeface="Calibri (MS)" panose="020B0604020202020204" charset="0"/>
                <a:cs typeface="Calibri (MS)" panose="020B0604020202020204" charset="0"/>
              </a:rPr>
              <a:t>Spiele und Spaß:</a:t>
            </a:r>
            <a:r>
              <a:rPr lang="de-DE" altLang="de-DE" sz="3600" dirty="0">
                <a:latin typeface="Calibri (MS)" panose="020B0604020202020204" charset="0"/>
                <a:cs typeface="Calibri (MS)" panose="020B0604020202020204" charset="0"/>
              </a:rPr>
              <a:t> Teambuilding-Aktionen, Schneeskulpturen bauen oder Nachtwanderungen im Schnee.</a:t>
            </a:r>
            <a:endParaRPr lang="de-DE" altLang="de-DE" sz="4800" dirty="0">
              <a:latin typeface="Calibri (MS)" panose="020B0604020202020204" charset="0"/>
              <a:cs typeface="Calibri (MS)" panose="020B0604020202020204" charset="0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 panose="020B0604020202020204" charset="0"/>
              <a:ea typeface="Calibri (MS)"/>
              <a:cs typeface="Calibri (MS) Bold" panose="020B0604020202020204" charset="0"/>
              <a:sym typeface="Calibri (MS)"/>
            </a:endParaRPr>
          </a:p>
          <a:p>
            <a:pPr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ctr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0515600" y="2636529"/>
            <a:ext cx="7419274" cy="6012171"/>
            <a:chOff x="0" y="0"/>
            <a:chExt cx="10705165" cy="86748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705211" cy="8674862"/>
            </a:xfrm>
            <a:custGeom>
              <a:avLst/>
              <a:gdLst/>
              <a:ahLst/>
              <a:cxnLst/>
              <a:rect l="l" t="t" r="r" b="b"/>
              <a:pathLst>
                <a:path w="10705211" h="8674862">
                  <a:moveTo>
                    <a:pt x="0" y="0"/>
                  </a:moveTo>
                  <a:lnTo>
                    <a:pt x="10705211" y="0"/>
                  </a:lnTo>
                  <a:lnTo>
                    <a:pt x="10705211" y="8674862"/>
                  </a:lnTo>
                  <a:lnTo>
                    <a:pt x="0" y="8674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Aktionen im Schnee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52475" y="2520022"/>
            <a:ext cx="609600" cy="1219200"/>
            <a:chOff x="0" y="0"/>
            <a:chExt cx="812800" cy="1625600"/>
          </a:xfrm>
        </p:grpSpPr>
        <p:sp>
          <p:nvSpPr>
            <p:cNvPr id="13" name="Freeform 13" descr="Tageskalender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 descr="Kartenkompass"/>
            <p:cNvSpPr/>
            <p:nvPr/>
          </p:nvSpPr>
          <p:spPr>
            <a:xfrm>
              <a:off x="0" y="81280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12290519" y="649020"/>
            <a:ext cx="5544979" cy="1167537"/>
          </a:xfrm>
          <a:custGeom>
            <a:avLst/>
            <a:gdLst/>
            <a:ahLst/>
            <a:cxnLst/>
            <a:rect l="l" t="t" r="r" b="b"/>
            <a:pathLst>
              <a:path w="5544979" h="1167537">
                <a:moveTo>
                  <a:pt x="0" y="0"/>
                </a:moveTo>
                <a:lnTo>
                  <a:pt x="5544979" y="0"/>
                </a:lnTo>
                <a:lnTo>
                  <a:pt x="5544979" y="1167538"/>
                </a:lnTo>
                <a:lnTo>
                  <a:pt x="0" y="116753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6514180" y="2103120"/>
            <a:ext cx="5836920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ED9A0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anmeldung.wanderjugend.de</a:t>
            </a:r>
          </a:p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Direktlink zur Anmeldung </a:t>
            </a:r>
          </a:p>
          <a:p>
            <a:pPr algn="l">
              <a:lnSpc>
                <a:spcPts val="4320"/>
              </a:lnSpc>
            </a:pPr>
            <a:endParaRPr lang="en-US" sz="3600" b="1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381000" y="3798570"/>
            <a:ext cx="5683405" cy="4577819"/>
            <a:chOff x="0" y="0"/>
            <a:chExt cx="7577873" cy="61037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77836" cy="6103747"/>
            </a:xfrm>
            <a:custGeom>
              <a:avLst/>
              <a:gdLst/>
              <a:ahLst/>
              <a:cxnLst/>
              <a:rect l="l" t="t" r="r" b="b"/>
              <a:pathLst>
                <a:path w="7577836" h="6103747">
                  <a:moveTo>
                    <a:pt x="0" y="0"/>
                  </a:moveTo>
                  <a:lnTo>
                    <a:pt x="7577836" y="0"/>
                  </a:lnTo>
                  <a:lnTo>
                    <a:pt x="7577836" y="6103747"/>
                  </a:lnTo>
                  <a:lnTo>
                    <a:pt x="0" y="61037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6705600" y="3798570"/>
            <a:ext cx="5902146" cy="4386263"/>
            <a:chOff x="0" y="0"/>
            <a:chExt cx="7869528" cy="58483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869555" cy="5848350"/>
            </a:xfrm>
            <a:custGeom>
              <a:avLst/>
              <a:gdLst/>
              <a:ahLst/>
              <a:cxnLst/>
              <a:rect l="l" t="t" r="r" b="b"/>
              <a:pathLst>
                <a:path w="7869555" h="5848350">
                  <a:moveTo>
                    <a:pt x="0" y="0"/>
                  </a:moveTo>
                  <a:lnTo>
                    <a:pt x="7869555" y="0"/>
                  </a:lnTo>
                  <a:lnTo>
                    <a:pt x="7869555" y="5848350"/>
                  </a:lnTo>
                  <a:lnTo>
                    <a:pt x="0" y="5848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3182600" y="3852423"/>
            <a:ext cx="4752278" cy="4334388"/>
            <a:chOff x="0" y="0"/>
            <a:chExt cx="6336371" cy="577918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36411" cy="5779135"/>
            </a:xfrm>
            <a:custGeom>
              <a:avLst/>
              <a:gdLst/>
              <a:ahLst/>
              <a:cxnLst/>
              <a:rect l="l" t="t" r="r" b="b"/>
              <a:pathLst>
                <a:path w="6336411" h="5779135">
                  <a:moveTo>
                    <a:pt x="0" y="0"/>
                  </a:moveTo>
                  <a:lnTo>
                    <a:pt x="6336411" y="0"/>
                  </a:lnTo>
                  <a:lnTo>
                    <a:pt x="6336411" y="5779135"/>
                  </a:lnTo>
                  <a:lnTo>
                    <a:pt x="0" y="57791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solidFill>
              <a:srgbClr val="005B38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60721" y="2077149"/>
            <a:ext cx="5043325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ED9A0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www.wanderjugend.de </a:t>
            </a:r>
          </a:p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→ Reiter Mitmachen</a:t>
            </a:r>
          </a:p>
        </p:txBody>
      </p:sp>
      <p:sp>
        <p:nvSpPr>
          <p:cNvPr id="16" name="Freeform 16"/>
          <p:cNvSpPr/>
          <p:nvPr/>
        </p:nvSpPr>
        <p:spPr>
          <a:xfrm>
            <a:off x="4645504" y="2641728"/>
            <a:ext cx="1122688" cy="1132988"/>
          </a:xfrm>
          <a:custGeom>
            <a:avLst/>
            <a:gdLst/>
            <a:ahLst/>
            <a:cxnLst/>
            <a:rect l="l" t="t" r="r" b="b"/>
            <a:pathLst>
              <a:path w="1122688" h="1132988">
                <a:moveTo>
                  <a:pt x="0" y="0"/>
                </a:moveTo>
                <a:lnTo>
                  <a:pt x="1122688" y="0"/>
                </a:lnTo>
                <a:lnTo>
                  <a:pt x="1122688" y="1132988"/>
                </a:lnTo>
                <a:lnTo>
                  <a:pt x="0" y="113298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4696658">
            <a:off x="11516386" y="2670893"/>
            <a:ext cx="936438" cy="1077492"/>
          </a:xfrm>
          <a:custGeom>
            <a:avLst/>
            <a:gdLst/>
            <a:ahLst/>
            <a:cxnLst/>
            <a:rect l="l" t="t" r="r" b="b"/>
            <a:pathLst>
              <a:path w="936438" h="1077492">
                <a:moveTo>
                  <a:pt x="0" y="0"/>
                </a:moveTo>
                <a:lnTo>
                  <a:pt x="936438" y="0"/>
                </a:lnTo>
                <a:lnTo>
                  <a:pt x="936438" y="1077491"/>
                </a:lnTo>
                <a:lnTo>
                  <a:pt x="0" y="1077491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1413680">
            <a:off x="16887009" y="2209348"/>
            <a:ext cx="1025477" cy="1745493"/>
          </a:xfrm>
          <a:custGeom>
            <a:avLst/>
            <a:gdLst/>
            <a:ahLst/>
            <a:cxnLst/>
            <a:rect l="l" t="t" r="r" b="b"/>
            <a:pathLst>
              <a:path w="1025477" h="1745493">
                <a:moveTo>
                  <a:pt x="0" y="0"/>
                </a:moveTo>
                <a:lnTo>
                  <a:pt x="1025477" y="0"/>
                </a:lnTo>
                <a:lnTo>
                  <a:pt x="1025477" y="1745493"/>
                </a:lnTo>
                <a:lnTo>
                  <a:pt x="0" y="1745493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3164758" y="2103120"/>
            <a:ext cx="3771817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Regionalsuche mit </a:t>
            </a:r>
          </a:p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Veranstaltungslandkarte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Informationen und Anmeldung</a:t>
            </a:r>
          </a:p>
        </p:txBody>
      </p:sp>
      <p:sp>
        <p:nvSpPr>
          <p:cNvPr id="21" name="Freeform 21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445982" y="2727325"/>
            <a:ext cx="13396036" cy="241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Mitmach- und Unterstützungsangebote</a:t>
            </a:r>
          </a:p>
        </p:txBody>
      </p:sp>
      <p:sp>
        <p:nvSpPr>
          <p:cNvPr id="4" name="Freeform 4"/>
          <p:cNvSpPr/>
          <p:nvPr/>
        </p:nvSpPr>
        <p:spPr>
          <a:xfrm>
            <a:off x="994071" y="9119832"/>
            <a:ext cx="4254717" cy="910822"/>
          </a:xfrm>
          <a:custGeom>
            <a:avLst/>
            <a:gdLst/>
            <a:ahLst/>
            <a:cxnLst/>
            <a:rect l="l" t="t" r="r" b="b"/>
            <a:pathLst>
              <a:path w="4254717" h="910822">
                <a:moveTo>
                  <a:pt x="0" y="0"/>
                </a:moveTo>
                <a:lnTo>
                  <a:pt x="4254718" y="0"/>
                </a:lnTo>
                <a:lnTo>
                  <a:pt x="4254718" y="910822"/>
                </a:lnTo>
                <a:lnTo>
                  <a:pt x="0" y="9108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958453" y="5581238"/>
            <a:ext cx="12371092" cy="1970508"/>
            <a:chOff x="0" y="0"/>
            <a:chExt cx="16494789" cy="2627344"/>
          </a:xfrm>
        </p:grpSpPr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0" y="0"/>
              <a:ext cx="3703745" cy="2627344"/>
              <a:chOff x="0" y="0"/>
              <a:chExt cx="3703745" cy="262734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4265953" y="0"/>
              <a:ext cx="3703745" cy="2627344"/>
              <a:chOff x="0" y="0"/>
              <a:chExt cx="3703745" cy="262734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8528499" y="0"/>
              <a:ext cx="3703745" cy="2627344"/>
              <a:chOff x="0" y="0"/>
              <a:chExt cx="3703745" cy="262734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12791044" y="0"/>
              <a:ext cx="3703745" cy="2627344"/>
              <a:chOff x="0" y="0"/>
              <a:chExt cx="3703745" cy="262734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solidFill>
              <a:srgbClr val="8E194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0178380">
            <a:off x="6181139" y="6601347"/>
            <a:ext cx="540671" cy="1777550"/>
          </a:xfrm>
          <a:custGeom>
            <a:avLst/>
            <a:gdLst/>
            <a:ahLst/>
            <a:cxnLst/>
            <a:rect l="l" t="t" r="r" b="b"/>
            <a:pathLst>
              <a:path w="540671" h="1777550">
                <a:moveTo>
                  <a:pt x="0" y="0"/>
                </a:moveTo>
                <a:lnTo>
                  <a:pt x="540671" y="0"/>
                </a:lnTo>
                <a:lnTo>
                  <a:pt x="540671" y="1777550"/>
                </a:lnTo>
                <a:lnTo>
                  <a:pt x="0" y="1777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708398" y="2024558"/>
            <a:ext cx="4550902" cy="6467071"/>
          </a:xfrm>
          <a:custGeom>
            <a:avLst/>
            <a:gdLst/>
            <a:ahLst/>
            <a:cxnLst/>
            <a:rect l="l" t="t" r="r" b="b"/>
            <a:pathLst>
              <a:path w="4550902" h="6467071">
                <a:moveTo>
                  <a:pt x="0" y="0"/>
                </a:moveTo>
                <a:lnTo>
                  <a:pt x="4550902" y="0"/>
                </a:lnTo>
                <a:lnTo>
                  <a:pt x="4550902" y="6467071"/>
                </a:lnTo>
                <a:lnTo>
                  <a:pt x="0" y="64670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47625" cap="sq">
            <a:solidFill>
              <a:srgbClr val="8E1943"/>
            </a:solidFill>
            <a:prstDash val="solid"/>
            <a:miter/>
          </a:ln>
        </p:spPr>
      </p:sp>
      <p:sp>
        <p:nvSpPr>
          <p:cNvPr id="11" name="TextBox 11"/>
          <p:cNvSpPr txBox="1"/>
          <p:nvPr/>
        </p:nvSpPr>
        <p:spPr>
          <a:xfrm>
            <a:off x="1028700" y="2821544"/>
            <a:ext cx="12054949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  <a:spcBef>
                <a:spcPct val="0"/>
              </a:spcBef>
            </a:pPr>
            <a:r>
              <a:rPr lang="en-US" sz="3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Die </a:t>
            </a:r>
            <a:r>
              <a:rPr lang="en-US" sz="3799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aktuelle</a:t>
            </a:r>
            <a:r>
              <a:rPr lang="en-US" sz="3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Herbstausgabe</a:t>
            </a:r>
            <a:r>
              <a:rPr lang="en-US" sz="3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unserer</a:t>
            </a:r>
            <a:r>
              <a:rPr lang="en-US" sz="3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Verbandszeitschrift</a:t>
            </a:r>
            <a:r>
              <a:rPr lang="en-US" sz="3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799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WALK &amp; more</a:t>
            </a:r>
            <a:r>
              <a:rPr lang="en-US" sz="3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dreht</a:t>
            </a:r>
            <a:r>
              <a:rPr lang="en-US" sz="3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sich</a:t>
            </a:r>
            <a:r>
              <a:rPr lang="en-US" sz="3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um das </a:t>
            </a:r>
            <a:r>
              <a:rPr lang="en-US" sz="3799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Thema</a:t>
            </a:r>
            <a:r>
              <a:rPr lang="en-US" sz="379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WALK &amp; more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32733" y="3173969"/>
            <a:ext cx="1670844" cy="842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 dirty="0" err="1">
                <a:solidFill>
                  <a:srgbClr val="99374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Lesen</a:t>
            </a:r>
            <a:endParaRPr lang="en-US" sz="5000" b="1" dirty="0">
              <a:solidFill>
                <a:srgbClr val="99374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151429" y="7942760"/>
            <a:ext cx="4125857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0"/>
              </a:lnSpc>
            </a:pPr>
            <a:r>
              <a:rPr lang="en-US" sz="38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Jetzt</a:t>
            </a:r>
            <a:r>
              <a:rPr lang="en-US" sz="38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online </a:t>
            </a:r>
            <a:r>
              <a:rPr lang="en-US" sz="38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lesen</a:t>
            </a:r>
            <a:r>
              <a:rPr lang="en-US" sz="38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!</a:t>
            </a:r>
          </a:p>
        </p:txBody>
      </p:sp>
      <p:sp>
        <p:nvSpPr>
          <p:cNvPr id="15" name="Freeform 15" descr="Abbildung des QR-Codes"/>
          <p:cNvSpPr/>
          <p:nvPr/>
        </p:nvSpPr>
        <p:spPr>
          <a:xfrm>
            <a:off x="2271748" y="4272417"/>
            <a:ext cx="3696092" cy="3696092"/>
          </a:xfrm>
          <a:custGeom>
            <a:avLst/>
            <a:gdLst/>
            <a:ahLst/>
            <a:cxnLst/>
            <a:rect l="l" t="t" r="r" b="b"/>
            <a:pathLst>
              <a:path w="3696092" h="3696092">
                <a:moveTo>
                  <a:pt x="0" y="0"/>
                </a:moveTo>
                <a:lnTo>
                  <a:pt x="3696092" y="0"/>
                </a:lnTo>
                <a:lnTo>
                  <a:pt x="3696092" y="3696092"/>
                </a:lnTo>
                <a:lnTo>
                  <a:pt x="0" y="36960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-303181"/>
            <a:ext cx="18288000" cy="9156334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  <a:solidFill>
            <a:srgbClr val="254A7F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grpFill/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5493371">
            <a:off x="9535268" y="1331160"/>
            <a:ext cx="891967" cy="3393799"/>
          </a:xfrm>
          <a:custGeom>
            <a:avLst/>
            <a:gdLst/>
            <a:ahLst/>
            <a:cxnLst/>
            <a:rect l="l" t="t" r="r" b="b"/>
            <a:pathLst>
              <a:path w="540671" h="1777550">
                <a:moveTo>
                  <a:pt x="0" y="0"/>
                </a:moveTo>
                <a:lnTo>
                  <a:pt x="540671" y="0"/>
                </a:lnTo>
                <a:lnTo>
                  <a:pt x="540671" y="1777550"/>
                </a:lnTo>
                <a:lnTo>
                  <a:pt x="0" y="1777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09443" y="1119862"/>
            <a:ext cx="12067166" cy="442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Lagerfeuerdiplom</a:t>
            </a:r>
            <a:endParaRPr lang="en-US" sz="54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5BBACAA3-BD77-4FA9-81C4-CCD4D8190E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443" y="1984908"/>
            <a:ext cx="7315633" cy="6868245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0293F76-9529-4268-81DB-D21DDBC5597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72850">
            <a:off x="6635709" y="4000322"/>
            <a:ext cx="4040211" cy="405321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F1D4844-4988-4348-BEF5-532E1BD89EC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26041">
            <a:off x="7851693" y="5928267"/>
            <a:ext cx="3259205" cy="3241739"/>
          </a:xfrm>
          <a:prstGeom prst="rect">
            <a:avLst/>
          </a:prstGeom>
        </p:spPr>
      </p:pic>
      <p:sp>
        <p:nvSpPr>
          <p:cNvPr id="24" name="Rechteck 23">
            <a:extLst>
              <a:ext uri="{FF2B5EF4-FFF2-40B4-BE49-F238E27FC236}">
                <a16:creationId xmlns:a16="http://schemas.microsoft.com/office/drawing/2014/main" id="{196198F2-CAED-4888-8140-48D4F1B00B4D}"/>
              </a:ext>
            </a:extLst>
          </p:cNvPr>
          <p:cNvSpPr/>
          <p:nvPr/>
        </p:nvSpPr>
        <p:spPr>
          <a:xfrm>
            <a:off x="11878209" y="2994508"/>
            <a:ext cx="5692318" cy="422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59"/>
              </a:lnSpc>
              <a:spcBef>
                <a:spcPct val="0"/>
              </a:spcBef>
            </a:pPr>
            <a:r>
              <a:rPr lang="de-DE" sz="4400" dirty="0"/>
              <a:t>Hier gibt es Wissen, Aufgaben und ganz</a:t>
            </a:r>
          </a:p>
          <a:p>
            <a:pPr>
              <a:lnSpc>
                <a:spcPts val="4559"/>
              </a:lnSpc>
              <a:spcBef>
                <a:spcPct val="0"/>
              </a:spcBef>
            </a:pPr>
            <a:r>
              <a:rPr lang="de-DE" sz="4400" dirty="0"/>
              <a:t>viel Spaß rund ums Lagerfeuer.</a:t>
            </a:r>
          </a:p>
          <a:p>
            <a:pPr>
              <a:lnSpc>
                <a:spcPts val="4559"/>
              </a:lnSpc>
              <a:spcBef>
                <a:spcPct val="0"/>
              </a:spcBef>
            </a:pPr>
            <a:endParaRPr lang="de-DE" sz="4400" dirty="0"/>
          </a:p>
          <a:p>
            <a:pPr>
              <a:lnSpc>
                <a:spcPts val="4559"/>
              </a:lnSpc>
              <a:spcBef>
                <a:spcPct val="0"/>
              </a:spcBef>
            </a:pPr>
            <a:r>
              <a:rPr lang="de-DE" sz="4400" dirty="0"/>
              <a:t>Jetzt bestellen unter</a:t>
            </a:r>
            <a:r>
              <a:rPr lang="de-DE" sz="4400" b="1" dirty="0"/>
              <a:t> </a:t>
            </a:r>
            <a:r>
              <a:rPr lang="de-DE" sz="4400" b="1" dirty="0">
                <a:solidFill>
                  <a:srgbClr val="254A7F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info@wanderjugend.de</a:t>
            </a:r>
            <a:endParaRPr lang="en-US" sz="4400" dirty="0">
              <a:solidFill>
                <a:srgbClr val="254A7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571F0DCC-36A4-45C6-8D17-11F0D1B0EE3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7600" y="106962"/>
            <a:ext cx="2588139" cy="258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43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958453" y="5581238"/>
            <a:ext cx="12371092" cy="1970508"/>
            <a:chOff x="0" y="0"/>
            <a:chExt cx="16494789" cy="2627344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>
              <a:off x="0" y="0"/>
              <a:ext cx="3703745" cy="2627344"/>
              <a:chOff x="0" y="0"/>
              <a:chExt cx="3703745" cy="262734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4265953" y="0"/>
              <a:ext cx="3703745" cy="2627344"/>
              <a:chOff x="0" y="0"/>
              <a:chExt cx="3703745" cy="262734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8528499" y="0"/>
              <a:ext cx="3703745" cy="2627344"/>
              <a:chOff x="0" y="0"/>
              <a:chExt cx="3703745" cy="262734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2791044" y="0"/>
              <a:ext cx="3703745" cy="2627344"/>
              <a:chOff x="0" y="0"/>
              <a:chExt cx="3703745" cy="262734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</p:grpSp>
      <p:sp>
        <p:nvSpPr>
          <p:cNvPr id="12" name="TextBox 12"/>
          <p:cNvSpPr txBox="1"/>
          <p:nvPr/>
        </p:nvSpPr>
        <p:spPr>
          <a:xfrm>
            <a:off x="-1447800" y="1247775"/>
            <a:ext cx="21183599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endParaRPr dirty="0"/>
          </a:p>
          <a:p>
            <a:pPr algn="ctr">
              <a:lnSpc>
                <a:spcPts val="9600"/>
              </a:lnSpc>
            </a:pP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#</a:t>
            </a: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gemeinsamunterwegs</a:t>
            </a: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durch</a:t>
            </a: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unser</a:t>
            </a: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  <a:p>
            <a:pPr algn="ctr">
              <a:lnSpc>
                <a:spcPts val="9600"/>
              </a:lnSpc>
            </a:pP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Jubiläumsjahr</a:t>
            </a: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2027 …</a:t>
            </a:r>
          </a:p>
          <a:p>
            <a:pPr algn="ctr">
              <a:lnSpc>
                <a:spcPts val="9600"/>
              </a:lnSpc>
            </a:pPr>
            <a:endParaRPr lang="en-US" sz="80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94071" y="9119832"/>
            <a:ext cx="4254717" cy="910822"/>
          </a:xfrm>
          <a:custGeom>
            <a:avLst/>
            <a:gdLst/>
            <a:ahLst/>
            <a:cxnLst/>
            <a:rect l="l" t="t" r="r" b="b"/>
            <a:pathLst>
              <a:path w="4254717" h="910822">
                <a:moveTo>
                  <a:pt x="0" y="0"/>
                </a:moveTo>
                <a:lnTo>
                  <a:pt x="4254718" y="0"/>
                </a:lnTo>
                <a:lnTo>
                  <a:pt x="4254718" y="910822"/>
                </a:lnTo>
                <a:lnTo>
                  <a:pt x="0" y="91082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853440" y="1849219"/>
            <a:ext cx="11551920" cy="658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endParaRPr dirty="0"/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Wir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sind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Träger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für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Jugendwerke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(z. B. Deutsch-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Französisches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-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Jugendwerk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)</a:t>
            </a: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Für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Internationale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Begegnungen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gibt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es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spezielle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Fördermittel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die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Ihr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beim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Bundesverband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abrufen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könnt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Antragsfrist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 31.12. </a:t>
            </a:r>
          </a:p>
          <a:p>
            <a:pPr marL="434340" lvl="1" indent="-217170"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434340" lvl="1" indent="-217170" algn="l">
              <a:lnSpc>
                <a:spcPts val="432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Bei Interesse und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für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weitere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Informationen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kann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gerne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die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Bundesgeschäftsstelle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der DWJ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kontaktiert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werden</a:t>
            </a: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34340" lvl="1" indent="-217170" algn="ctr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solidFill>
              <a:srgbClr val="AFCA0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3324055" y="2748172"/>
            <a:ext cx="3935245" cy="4114800"/>
          </a:xfrm>
          <a:custGeom>
            <a:avLst/>
            <a:gdLst/>
            <a:ahLst/>
            <a:cxnLst/>
            <a:rect l="l" t="t" r="r" b="b"/>
            <a:pathLst>
              <a:path w="3935245" h="4114800">
                <a:moveTo>
                  <a:pt x="0" y="0"/>
                </a:moveTo>
                <a:lnTo>
                  <a:pt x="3935245" y="0"/>
                </a:lnTo>
                <a:lnTo>
                  <a:pt x="39352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15600">
            <a:off x="12795775" y="4604657"/>
            <a:ext cx="2737258" cy="2326670"/>
          </a:xfrm>
          <a:custGeom>
            <a:avLst/>
            <a:gdLst/>
            <a:ahLst/>
            <a:cxnLst/>
            <a:rect l="l" t="t" r="r" b="b"/>
            <a:pathLst>
              <a:path w="2737258" h="2326670">
                <a:moveTo>
                  <a:pt x="0" y="0"/>
                </a:moveTo>
                <a:lnTo>
                  <a:pt x="2737258" y="0"/>
                </a:lnTo>
                <a:lnTo>
                  <a:pt x="2737258" y="2326669"/>
                </a:lnTo>
                <a:lnTo>
                  <a:pt x="0" y="23266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Fördermittel: Internationale Begegnungen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2192000" y="1943100"/>
            <a:ext cx="6096000" cy="6096000"/>
            <a:chOff x="0" y="0"/>
            <a:chExt cx="8128000" cy="8128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0" cy="8128000"/>
            </a:xfrm>
            <a:custGeom>
              <a:avLst/>
              <a:gdLst/>
              <a:ahLst/>
              <a:cxnLst/>
              <a:rect l="l" t="t" r="r" b="b"/>
              <a:pathLst>
                <a:path w="8128000" h="8128000">
                  <a:moveTo>
                    <a:pt x="0" y="0"/>
                  </a:moveTo>
                  <a:lnTo>
                    <a:pt x="8128000" y="0"/>
                  </a:lnTo>
                  <a:lnTo>
                    <a:pt x="8128000" y="8128000"/>
                  </a:lnTo>
                  <a:lnTo>
                    <a:pt x="0" y="812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solidFill>
              <a:srgbClr val="02A6A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53440" y="1849219"/>
            <a:ext cx="11551920" cy="718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endParaRPr/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Von Haltung für Vielfalt und Demokratie bis zu unserem Beschluss zum freiwilligen Tempolimit: </a:t>
            </a: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Alle unsere Positionen und Beschlüsse findet Ihr gesammelt auf unserer Webseite zum Teilen in Euren Gruppen: </a:t>
            </a:r>
          </a:p>
          <a:p>
            <a:pPr algn="l">
              <a:lnSpc>
                <a:spcPts val="4320"/>
              </a:lnSpc>
            </a:pPr>
            <a:endParaRPr lang="en-US" sz="360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4320"/>
              </a:lnSpc>
            </a:pPr>
            <a:r>
              <a:rPr lang="en-US" sz="3600" u="sng">
                <a:solidFill>
                  <a:srgbClr val="02A6A3"/>
                </a:solidFill>
                <a:latin typeface="Calibri (MS)"/>
                <a:ea typeface="Calibri (MS)"/>
                <a:cs typeface="Calibri (MS)"/>
                <a:sym typeface="Calibri (MS)"/>
                <a:hlinkClick r:id="rId5" tooltip="https://wanderjugend.de/positionen"/>
              </a:rPr>
              <a:t>https</a:t>
            </a:r>
            <a:r>
              <a:rPr lang="en-US" sz="3600" u="sng">
                <a:solidFill>
                  <a:srgbClr val="009C97"/>
                </a:solidFill>
                <a:latin typeface="Calibri (MS)"/>
                <a:ea typeface="Calibri (MS)"/>
                <a:cs typeface="Calibri (MS)"/>
                <a:sym typeface="Calibri (MS)"/>
                <a:hlinkClick r:id="rId5" tooltip="https://wanderjugend.de/positionen"/>
              </a:rPr>
              <a:t>://wanderjugend.de/positionen</a:t>
            </a:r>
          </a:p>
          <a:p>
            <a:pPr algn="l">
              <a:lnSpc>
                <a:spcPts val="4320"/>
              </a:lnSpc>
            </a:pPr>
            <a:endParaRPr lang="en-US" sz="3600" u="sng">
              <a:solidFill>
                <a:srgbClr val="009C97"/>
              </a:solidFill>
              <a:latin typeface="Calibri (MS)"/>
              <a:ea typeface="Calibri (MS)"/>
              <a:cs typeface="Calibri (MS)"/>
              <a:sym typeface="Calibri (MS)"/>
              <a:hlinkClick r:id="rId5" tooltip="https://wanderjugend.de/positionen"/>
            </a:endParaRPr>
          </a:p>
          <a:p>
            <a:pPr algn="l">
              <a:lnSpc>
                <a:spcPts val="4320"/>
              </a:lnSpc>
            </a:pPr>
            <a:endParaRPr lang="en-US" sz="3600" u="sng">
              <a:solidFill>
                <a:srgbClr val="009C97"/>
              </a:solidFill>
              <a:latin typeface="Calibri (MS)"/>
              <a:ea typeface="Calibri (MS)"/>
              <a:cs typeface="Calibri (MS)"/>
              <a:sym typeface="Calibri (MS)"/>
              <a:hlinkClick r:id="rId5" tooltip="https://wanderjugend.de/positionen"/>
            </a:endParaRPr>
          </a:p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</a:t>
            </a:r>
          </a:p>
          <a:p>
            <a:pPr algn="l">
              <a:lnSpc>
                <a:spcPts val="4320"/>
              </a:lnSpc>
            </a:pPr>
            <a:endParaRPr lang="en-US" sz="3999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ctr">
              <a:lnSpc>
                <a:spcPts val="4320"/>
              </a:lnSpc>
            </a:pPr>
            <a:endParaRPr lang="en-US" sz="3999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Positionen und Beschlüsse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029585" y="1877695"/>
            <a:ext cx="10561320" cy="782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u="sng">
                <a:solidFill>
                  <a:srgbClr val="B70479"/>
                </a:solidFill>
                <a:latin typeface="Calibri (MS)"/>
                <a:ea typeface="Calibri (MS)"/>
                <a:cs typeface="Calibri (MS)"/>
                <a:sym typeface="Calibri (MS)"/>
                <a:hlinkClick r:id="rId4" tooltip="https://wanderjugend.de/verteilmaterial"/>
              </a:rPr>
              <a:t>https://wanderjugend.de/verteilmaterial</a:t>
            </a:r>
          </a:p>
          <a:p>
            <a:pPr algn="l">
              <a:lnSpc>
                <a:spcPts val="3840"/>
              </a:lnSpc>
            </a:pPr>
            <a:endParaRPr lang="en-US" sz="3200" u="sng">
              <a:solidFill>
                <a:srgbClr val="B70479"/>
              </a:solidFill>
              <a:latin typeface="Calibri (MS)"/>
              <a:ea typeface="Calibri (MS)"/>
              <a:cs typeface="Calibri (MS)"/>
              <a:sym typeface="Calibri (MS)"/>
              <a:hlinkClick r:id="rId4" tooltip="https://wanderjugend.de/verteilmaterial"/>
            </a:endParaRPr>
          </a:p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In der Bundesgeschäftsstelle bekommt Ihr kostenlos: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Selbstdarstellungspostkarten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Wandkalender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F.S.M.-Materialien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Geocachingbroschüren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Jahresprogramm auf|tour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Diverse Ausgaben WALK &amp; more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Aufkleber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Markierungsmaterial Jugendwanderwege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Outdoor-Kids Urkunden und Abzeichen</a:t>
            </a:r>
          </a:p>
          <a:p>
            <a:pPr marL="386080" lvl="1" indent="-193040" algn="l">
              <a:lnSpc>
                <a:spcPts val="384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Werbematerial zum Bundeswettbewerb “Jugend wandert”</a:t>
            </a:r>
          </a:p>
          <a:p>
            <a:pPr marL="386080" lvl="1" indent="-193040" algn="l">
              <a:lnSpc>
                <a:spcPts val="3840"/>
              </a:lnSpc>
            </a:pPr>
            <a:endParaRPr lang="en-US" sz="320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386080" lvl="1" indent="-193040" algn="l">
              <a:lnSpc>
                <a:spcPts val="3840"/>
              </a:lnSpc>
            </a:pPr>
            <a:endParaRPr lang="en-US" sz="320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386080" lvl="1" indent="-193040" algn="l">
              <a:lnSpc>
                <a:spcPts val="3840"/>
              </a:lnSpc>
            </a:pPr>
            <a:endParaRPr lang="en-US" sz="320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6" name="Freeform 6"/>
          <p:cNvSpPr/>
          <p:nvPr/>
        </p:nvSpPr>
        <p:spPr>
          <a:xfrm rot="700543">
            <a:off x="13617062" y="2120669"/>
            <a:ext cx="3995274" cy="5647030"/>
          </a:xfrm>
          <a:custGeom>
            <a:avLst/>
            <a:gdLst/>
            <a:ahLst/>
            <a:cxnLst/>
            <a:rect l="l" t="t" r="r" b="b"/>
            <a:pathLst>
              <a:path w="3995274" h="5647030">
                <a:moveTo>
                  <a:pt x="0" y="0"/>
                </a:moveTo>
                <a:lnTo>
                  <a:pt x="3995274" y="0"/>
                </a:lnTo>
                <a:lnTo>
                  <a:pt x="3995274" y="5647030"/>
                </a:lnTo>
                <a:lnTo>
                  <a:pt x="0" y="56470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228366">
            <a:off x="12860825" y="3726922"/>
            <a:ext cx="2387197" cy="4970891"/>
          </a:xfrm>
          <a:custGeom>
            <a:avLst/>
            <a:gdLst/>
            <a:ahLst/>
            <a:cxnLst/>
            <a:rect l="l" t="t" r="r" b="b"/>
            <a:pathLst>
              <a:path w="2387197" h="4970891">
                <a:moveTo>
                  <a:pt x="0" y="0"/>
                </a:moveTo>
                <a:lnTo>
                  <a:pt x="2387197" y="0"/>
                </a:lnTo>
                <a:lnTo>
                  <a:pt x="2387197" y="4970891"/>
                </a:lnTo>
                <a:lnTo>
                  <a:pt x="0" y="4970891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819" r="-697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solidFill>
              <a:srgbClr val="B7047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224816" y="263759"/>
            <a:ext cx="2094390" cy="2453165"/>
          </a:xfrm>
          <a:custGeom>
            <a:avLst/>
            <a:gdLst/>
            <a:ahLst/>
            <a:cxnLst/>
            <a:rect l="l" t="t" r="r" b="b"/>
            <a:pathLst>
              <a:path w="2094390" h="2453165">
                <a:moveTo>
                  <a:pt x="0" y="0"/>
                </a:moveTo>
                <a:lnTo>
                  <a:pt x="2094390" y="0"/>
                </a:lnTo>
                <a:lnTo>
                  <a:pt x="2094390" y="2453165"/>
                </a:lnTo>
                <a:lnTo>
                  <a:pt x="0" y="2453165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Druckmaterialien zum Verteilen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solidFill>
              <a:srgbClr val="AFCA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09443" y="2324071"/>
            <a:ext cx="9358187" cy="6035814"/>
          </a:xfrm>
          <a:custGeom>
            <a:avLst/>
            <a:gdLst/>
            <a:ahLst/>
            <a:cxnLst/>
            <a:rect l="l" t="t" r="r" b="b"/>
            <a:pathLst>
              <a:path w="9358187" h="6035814">
                <a:moveTo>
                  <a:pt x="0" y="0"/>
                </a:moveTo>
                <a:lnTo>
                  <a:pt x="9358187" y="0"/>
                </a:lnTo>
                <a:lnTo>
                  <a:pt x="9358187" y="6035814"/>
                </a:lnTo>
                <a:lnTo>
                  <a:pt x="0" y="603581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22646" y="1679479"/>
            <a:ext cx="4897860" cy="4897860"/>
          </a:xfrm>
          <a:prstGeom prst="rect">
            <a:avLst/>
          </a:prstGeom>
        </p:spPr>
      </p:pic>
      <p:sp>
        <p:nvSpPr>
          <p:cNvPr id="11" name="Freeform 11"/>
          <p:cNvSpPr/>
          <p:nvPr/>
        </p:nvSpPr>
        <p:spPr>
          <a:xfrm rot="5193806" flipH="1">
            <a:off x="10073550" y="901332"/>
            <a:ext cx="993735" cy="3267075"/>
          </a:xfrm>
          <a:custGeom>
            <a:avLst/>
            <a:gdLst/>
            <a:ahLst/>
            <a:cxnLst/>
            <a:rect l="l" t="t" r="r" b="b"/>
            <a:pathLst>
              <a:path w="993735" h="3267075">
                <a:moveTo>
                  <a:pt x="993735" y="0"/>
                </a:moveTo>
                <a:lnTo>
                  <a:pt x="0" y="0"/>
                </a:lnTo>
                <a:lnTo>
                  <a:pt x="0" y="3267075"/>
                </a:lnTo>
                <a:lnTo>
                  <a:pt x="993735" y="3267075"/>
                </a:lnTo>
                <a:lnTo>
                  <a:pt x="99373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000686" y="6169184"/>
            <a:ext cx="6541782" cy="3715584"/>
          </a:xfrm>
          <a:custGeom>
            <a:avLst/>
            <a:gdLst/>
            <a:ahLst/>
            <a:cxnLst/>
            <a:rect l="l" t="t" r="r" b="b"/>
            <a:pathLst>
              <a:path w="6541782" h="3715584">
                <a:moveTo>
                  <a:pt x="0" y="0"/>
                </a:moveTo>
                <a:lnTo>
                  <a:pt x="6541782" y="0"/>
                </a:lnTo>
                <a:lnTo>
                  <a:pt x="6541782" y="3715585"/>
                </a:lnTo>
                <a:lnTo>
                  <a:pt x="0" y="371558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-134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Ausleihmaterial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643294"/>
              </p:ext>
            </p:extLst>
          </p:nvPr>
        </p:nvGraphicFramePr>
        <p:xfrm>
          <a:off x="809443" y="3258676"/>
          <a:ext cx="14846300" cy="5099052"/>
        </p:xfrm>
        <a:graphic>
          <a:graphicData uri="http://schemas.openxmlformats.org/drawingml/2006/table">
            <a:tbl>
              <a:tblPr/>
              <a:tblGrid>
                <a:gridCol w="3762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04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9842"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14. – 15.11.2026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D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Jugendbeiratssitzung 3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D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Frankfurt a. M.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842"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13.02.2027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Jugendbeiratssitzung 1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Online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9842"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09. – 11.04.2027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Bundesdelegiertenversammlung 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Bayreuth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9842"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07.07.2027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Jugendbeiratssitzung 2 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Online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9842">
                <a:tc>
                  <a:txBody>
                    <a:bodyPr/>
                    <a:lstStyle/>
                    <a:p>
                      <a:pPr marL="0" lvl="0" indent="-111759" algn="l">
                        <a:lnSpc>
                          <a:spcPts val="3840"/>
                        </a:lnSpc>
                        <a:buNone/>
                        <a:defRPr/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13. – 14.11.2027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 dirty="0" err="1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Jugendbeiratssitzung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3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Würzburg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9842"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31.03. </a:t>
                      </a:r>
                      <a:r>
                        <a:rPr lang="de-DE" sz="3200" b="0" i="0" dirty="0">
                          <a:effectLst/>
                        </a:rPr>
                        <a:t>– 02.04.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2028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D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Bundesdelegiertenversammlung </a:t>
                      </a:r>
                      <a:endParaRPr lang="en-US" sz="110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D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40"/>
                        </a:lnSpc>
                        <a:defRPr/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Arnsberg</a:t>
                      </a:r>
                      <a:endParaRPr lang="en-US" sz="1100" dirty="0"/>
                    </a:p>
                  </a:txBody>
                  <a:tcPr marT="91440" marB="9144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" name="Group 6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solidFill>
              <a:srgbClr val="005B3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407248">
            <a:off x="14294547" y="951227"/>
            <a:ext cx="2277947" cy="2527689"/>
          </a:xfrm>
          <a:custGeom>
            <a:avLst/>
            <a:gdLst/>
            <a:ahLst/>
            <a:cxnLst/>
            <a:rect l="l" t="t" r="r" b="b"/>
            <a:pathLst>
              <a:path w="2277947" h="2527689">
                <a:moveTo>
                  <a:pt x="0" y="0"/>
                </a:moveTo>
                <a:lnTo>
                  <a:pt x="2277947" y="0"/>
                </a:lnTo>
                <a:lnTo>
                  <a:pt x="2277947" y="2527689"/>
                </a:lnTo>
                <a:lnTo>
                  <a:pt x="0" y="25276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Sitzungstermine 2026/27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solidFill>
              <a:srgbClr val="005B3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809443" y="2549062"/>
          <a:ext cx="15887700" cy="5261304"/>
        </p:xfrm>
        <a:graphic>
          <a:graphicData uri="http://schemas.openxmlformats.org/drawingml/2006/table">
            <a:tbl>
              <a:tblPr/>
              <a:tblGrid>
                <a:gridCol w="2148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6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2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80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0054"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Beiratsmitglied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Funktion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Themen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FFFFFF"/>
                          </a:solidFill>
                          <a:latin typeface="Calibri (MS) Bold"/>
                          <a:ea typeface="Calibri (MS) Bold"/>
                          <a:cs typeface="Calibri (MS) Bold"/>
                          <a:sym typeface="Calibri (MS) Bold"/>
                        </a:rPr>
                        <a:t>E-Mail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054"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Kevin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Bundesvorsitzender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Außenvertretung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  <a:hlinkClick r:id="rId5" tooltip="mailto:kevin.mendl@wanderjugend.de"/>
                        </a:rPr>
                        <a:t>kevin.mendl@wanderjugend.de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640"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Sophie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Stellvertretende Bundesvorsitzende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Großveranstaltungen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  <a:hlinkClick r:id="rId6" tooltip="mailto:sophie.neckel@wanderjugend.de"/>
                        </a:rPr>
                        <a:t>sophie.neckel@wanderjugend.de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054"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Robert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Finanzverwalter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Finanzen und Werbemittel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  <a:hlinkClick r:id="rId7" tooltip="mailto:robert.becker@wanderjugend.de"/>
                        </a:rPr>
                        <a:t>robert.becker@wanderjugend.de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931"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Amélie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Beisitzerin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Social-Media und geschlechtliche Vielfalt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  <a:hlinkClick r:id="rId8" tooltip="mailto:amelie.wuest@wanderjugend.de"/>
                        </a:rPr>
                        <a:t>amelie.wuest@wanderjugend.de</a:t>
                      </a: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931"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Tobi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Beisitzer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Nachhaltigkeit und Naturschutz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  <a:hlinkClick r:id="rId9" tooltip="mailto:tobias.dettinger@wanderjugend.de"/>
                        </a:rPr>
                        <a:t>tobias.dettinger@wanderjugend.de</a:t>
                      </a: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4640"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Jana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BC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Beisitzerin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Außenvertretung, Social-Media, Nachhaltigkeit und Naturschutz</a:t>
                      </a: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39"/>
                        </a:lnSpc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  <a:hlinkClick r:id="rId10" tooltip="mailto:jana.lessenich@wanderjugend.de"/>
                        </a:rPr>
                        <a:t>jana.lessenich@wanderjugend.de</a:t>
                      </a:r>
                      <a:r>
                        <a:rPr lang="en-US" sz="2199">
                          <a:solidFill>
                            <a:srgbClr val="000000"/>
                          </a:solidFill>
                          <a:latin typeface="Calibri (MS)"/>
                          <a:ea typeface="Calibri (MS)"/>
                          <a:cs typeface="Calibri (MS)"/>
                          <a:sym typeface="Calibri (MS)"/>
                        </a:rPr>
                        <a:t> </a:t>
                      </a:r>
                      <a:endParaRPr lang="en-US" sz="1100"/>
                    </a:p>
                    <a:p>
                      <a:pPr algn="l">
                        <a:lnSpc>
                          <a:spcPts val="2639"/>
                        </a:lnSpc>
                      </a:pPr>
                      <a:endParaRPr lang="en-US" sz="1100"/>
                    </a:p>
                  </a:txBody>
                  <a:tcPr marT="91440" marB="9144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Freeform 10"/>
          <p:cNvSpPr/>
          <p:nvPr/>
        </p:nvSpPr>
        <p:spPr>
          <a:xfrm rot="514001">
            <a:off x="14609004" y="630798"/>
            <a:ext cx="2493792" cy="2288055"/>
          </a:xfrm>
          <a:custGeom>
            <a:avLst/>
            <a:gdLst/>
            <a:ahLst/>
            <a:cxnLst/>
            <a:rect l="l" t="t" r="r" b="b"/>
            <a:pathLst>
              <a:path w="2493792" h="2288055">
                <a:moveTo>
                  <a:pt x="0" y="0"/>
                </a:moveTo>
                <a:lnTo>
                  <a:pt x="2493793" y="0"/>
                </a:lnTo>
                <a:lnTo>
                  <a:pt x="2493793" y="2288054"/>
                </a:lnTo>
                <a:lnTo>
                  <a:pt x="0" y="2288054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09443" y="1119862"/>
            <a:ext cx="12067166" cy="584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Kontakt Bundesjugendbeirat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572500"/>
            <a:chOff x="0" y="0"/>
            <a:chExt cx="24384000" cy="1143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1430000"/>
            </a:xfrm>
            <a:custGeom>
              <a:avLst/>
              <a:gdLst/>
              <a:ahLst/>
              <a:cxnLst/>
              <a:rect l="l" t="t" r="r" b="b"/>
              <a:pathLst>
                <a:path w="24384000" h="11430000">
                  <a:moveTo>
                    <a:pt x="0" y="0"/>
                  </a:moveTo>
                  <a:lnTo>
                    <a:pt x="24384000" y="0"/>
                  </a:lnTo>
                  <a:lnTo>
                    <a:pt x="24384000" y="11430000"/>
                  </a:lnTo>
                  <a:lnTo>
                    <a:pt x="0" y="11430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-1525572" y="416542"/>
            <a:ext cx="15584458" cy="9453916"/>
          </a:xfrm>
          <a:custGeom>
            <a:avLst/>
            <a:gdLst/>
            <a:ahLst/>
            <a:cxnLst/>
            <a:rect l="l" t="t" r="r" b="b"/>
            <a:pathLst>
              <a:path w="15584458" h="9453916">
                <a:moveTo>
                  <a:pt x="0" y="0"/>
                </a:moveTo>
                <a:lnTo>
                  <a:pt x="15584459" y="0"/>
                </a:lnTo>
                <a:lnTo>
                  <a:pt x="15584459" y="9453916"/>
                </a:lnTo>
                <a:lnTo>
                  <a:pt x="0" y="945391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-16798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12947" y="220837"/>
            <a:ext cx="3205237" cy="1915882"/>
          </a:xfrm>
          <a:custGeom>
            <a:avLst/>
            <a:gdLst/>
            <a:ahLst/>
            <a:cxnLst/>
            <a:rect l="l" t="t" r="r" b="b"/>
            <a:pathLst>
              <a:path w="3205237" h="1915882">
                <a:moveTo>
                  <a:pt x="0" y="0"/>
                </a:moveTo>
                <a:lnTo>
                  <a:pt x="3205238" y="0"/>
                </a:lnTo>
                <a:lnTo>
                  <a:pt x="3205238" y="1915882"/>
                </a:lnTo>
                <a:lnTo>
                  <a:pt x="0" y="191588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 descr="Abbildung des QR-Codes"/>
          <p:cNvSpPr/>
          <p:nvPr/>
        </p:nvSpPr>
        <p:spPr>
          <a:xfrm>
            <a:off x="11746789" y="2365907"/>
            <a:ext cx="5816078" cy="5816078"/>
          </a:xfrm>
          <a:custGeom>
            <a:avLst/>
            <a:gdLst/>
            <a:ahLst/>
            <a:cxnLst/>
            <a:rect l="l" t="t" r="r" b="b"/>
            <a:pathLst>
              <a:path w="5816078" h="5816078">
                <a:moveTo>
                  <a:pt x="0" y="0"/>
                </a:moveTo>
                <a:lnTo>
                  <a:pt x="5816078" y="0"/>
                </a:lnTo>
                <a:lnTo>
                  <a:pt x="5816078" y="5816078"/>
                </a:lnTo>
                <a:lnTo>
                  <a:pt x="0" y="5816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-34587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823210" y="2131256"/>
            <a:ext cx="6979920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2027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feiern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wir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MS) Bold"/>
                <a:ea typeface="Calibri (MS) Bold"/>
                <a:cs typeface="Calibri (MS) Bold"/>
                <a:sym typeface="Calibri (MS) Bold"/>
              </a:rPr>
              <a:t>75 Jahre 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DWJ: </a:t>
            </a: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434340" lvl="1" indent="-217170"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-322033" y="697309"/>
            <a:ext cx="12352184" cy="1077516"/>
            <a:chOff x="0" y="0"/>
            <a:chExt cx="3253250" cy="283790"/>
          </a:xfrm>
          <a:solidFill>
            <a:srgbClr val="32A43F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3253250" cy="283790"/>
            </a:xfrm>
            <a:custGeom>
              <a:avLst/>
              <a:gdLst/>
              <a:ahLst/>
              <a:cxnLst/>
              <a:rect l="l" t="t" r="r" b="b"/>
              <a:pathLst>
                <a:path w="3253250" h="283790">
                  <a:moveTo>
                    <a:pt x="10655" y="0"/>
                  </a:moveTo>
                  <a:lnTo>
                    <a:pt x="3242595" y="0"/>
                  </a:lnTo>
                  <a:cubicBezTo>
                    <a:pt x="3248480" y="0"/>
                    <a:pt x="3253250" y="4770"/>
                    <a:pt x="3253250" y="10655"/>
                  </a:cubicBezTo>
                  <a:lnTo>
                    <a:pt x="3253250" y="273135"/>
                  </a:lnTo>
                  <a:cubicBezTo>
                    <a:pt x="3253250" y="279020"/>
                    <a:pt x="3248480" y="283790"/>
                    <a:pt x="3242595" y="283790"/>
                  </a:cubicBezTo>
                  <a:lnTo>
                    <a:pt x="10655" y="283790"/>
                  </a:lnTo>
                  <a:cubicBezTo>
                    <a:pt x="4770" y="283790"/>
                    <a:pt x="0" y="279020"/>
                    <a:pt x="0" y="273135"/>
                  </a:cubicBezTo>
                  <a:lnTo>
                    <a:pt x="0" y="10655"/>
                  </a:lnTo>
                  <a:cubicBezTo>
                    <a:pt x="0" y="4770"/>
                    <a:pt x="4770" y="0"/>
                    <a:pt x="10655" y="0"/>
                  </a:cubicBez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253250" cy="32189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9443" y="1133197"/>
            <a:ext cx="12067166" cy="42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50"/>
              </a:lnSpc>
            </a:pP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Überblick</a:t>
            </a:r>
            <a:r>
              <a:rPr lang="en-US" sz="51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über</a:t>
            </a:r>
            <a:r>
              <a:rPr lang="en-US" sz="51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unser</a:t>
            </a:r>
            <a:r>
              <a:rPr lang="en-US" sz="51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Jubiläumsjahr</a:t>
            </a:r>
            <a:endParaRPr lang="en-US" sz="51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A999544C-D15F-4D84-A4BC-B963CF2608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5241" y="3122779"/>
            <a:ext cx="10100647" cy="384008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4F3C7E8-DB95-41C4-9576-7BEDEB2EC8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76" y="6412287"/>
            <a:ext cx="1934515" cy="170757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1598FE5-CC6D-498F-9600-950D8FF71A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154" y="2876860"/>
            <a:ext cx="1680676" cy="1547939"/>
          </a:xfrm>
          <a:prstGeom prst="rect">
            <a:avLst/>
          </a:prstGeom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B934B490-2DDA-4188-AE2E-8B7B278C2A8F}"/>
              </a:ext>
            </a:extLst>
          </p:cNvPr>
          <p:cNvSpPr/>
          <p:nvPr/>
        </p:nvSpPr>
        <p:spPr>
          <a:xfrm>
            <a:off x="2350668" y="3112220"/>
            <a:ext cx="57113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23. bis 25.04.2027</a:t>
            </a:r>
          </a:p>
          <a:p>
            <a:r>
              <a:rPr lang="en-US" sz="32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Jubiläumsfeier</a:t>
            </a:r>
            <a:r>
              <a:rPr lang="en-US" sz="3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75 Jahre DWJ</a:t>
            </a:r>
          </a:p>
          <a:p>
            <a:r>
              <a:rPr lang="en-US" sz="2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(Burg </a:t>
            </a:r>
            <a:r>
              <a:rPr lang="en-US" sz="24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Ludwigstein</a:t>
            </a:r>
            <a:r>
              <a:rPr lang="en-US" sz="2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)</a:t>
            </a:r>
            <a:endParaRPr lang="de-DE" sz="2400" dirty="0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6D8BF7B3-3570-408A-8955-706B2F83C0C3}"/>
              </a:ext>
            </a:extLst>
          </p:cNvPr>
          <p:cNvSpPr/>
          <p:nvPr/>
        </p:nvSpPr>
        <p:spPr>
          <a:xfrm>
            <a:off x="2300206" y="4777798"/>
            <a:ext cx="587107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09. bis 11.09.2027 </a:t>
            </a:r>
            <a:r>
              <a:rPr lang="en-US" sz="32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FAIR.STARK.MITEINANDER.-</a:t>
            </a:r>
            <a:r>
              <a:rPr lang="en-US" sz="32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Kongress</a:t>
            </a:r>
            <a:r>
              <a:rPr lang="en-US" sz="32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(Mannheim)</a:t>
            </a:r>
            <a:endParaRPr lang="de-DE" sz="2400" dirty="0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2106D9AF-285B-4B03-A7C8-6C301C5D9D2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992" y="4638244"/>
            <a:ext cx="1680676" cy="1826598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BEEDA445-AACA-420E-A6DC-1BDC26210401}"/>
              </a:ext>
            </a:extLst>
          </p:cNvPr>
          <p:cNvSpPr/>
          <p:nvPr/>
        </p:nvSpPr>
        <p:spPr>
          <a:xfrm>
            <a:off x="2382513" y="6819900"/>
            <a:ext cx="58710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22. bis 24.10.2027</a:t>
            </a:r>
          </a:p>
          <a:p>
            <a:r>
              <a:rPr lang="en-US" sz="32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DWJ </a:t>
            </a:r>
            <a:r>
              <a:rPr lang="en-US" sz="32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Freundeskreis</a:t>
            </a:r>
            <a:r>
              <a:rPr lang="en-US" sz="32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endParaRPr lang="de-DE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9853" y="70519"/>
            <a:ext cx="18288000" cy="9043099"/>
            <a:chOff x="0" y="0"/>
            <a:chExt cx="24384000" cy="120574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-149853" y="-243436"/>
            <a:ext cx="18437853" cy="10949536"/>
          </a:xfrm>
          <a:custGeom>
            <a:avLst/>
            <a:gdLst/>
            <a:ahLst/>
            <a:cxnLst/>
            <a:rect l="l" t="t" r="r" b="b"/>
            <a:pathLst>
              <a:path w="18288000" h="10949536">
                <a:moveTo>
                  <a:pt x="0" y="0"/>
                </a:moveTo>
                <a:lnTo>
                  <a:pt x="18288000" y="0"/>
                </a:lnTo>
                <a:lnTo>
                  <a:pt x="18288000" y="10949536"/>
                </a:lnTo>
                <a:lnTo>
                  <a:pt x="0" y="109495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-34587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322033" y="697309"/>
            <a:ext cx="12352184" cy="1077516"/>
            <a:chOff x="0" y="0"/>
            <a:chExt cx="3253250" cy="283790"/>
          </a:xfrm>
          <a:solidFill>
            <a:srgbClr val="3C8EB4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3253250" cy="283790"/>
            </a:xfrm>
            <a:custGeom>
              <a:avLst/>
              <a:gdLst/>
              <a:ahLst/>
              <a:cxnLst/>
              <a:rect l="l" t="t" r="r" b="b"/>
              <a:pathLst>
                <a:path w="3253250" h="283790">
                  <a:moveTo>
                    <a:pt x="10655" y="0"/>
                  </a:moveTo>
                  <a:lnTo>
                    <a:pt x="3242595" y="0"/>
                  </a:lnTo>
                  <a:cubicBezTo>
                    <a:pt x="3248480" y="0"/>
                    <a:pt x="3253250" y="4770"/>
                    <a:pt x="3253250" y="10655"/>
                  </a:cubicBezTo>
                  <a:lnTo>
                    <a:pt x="3253250" y="273135"/>
                  </a:lnTo>
                  <a:cubicBezTo>
                    <a:pt x="3253250" y="279020"/>
                    <a:pt x="3248480" y="283790"/>
                    <a:pt x="3242595" y="283790"/>
                  </a:cubicBezTo>
                  <a:lnTo>
                    <a:pt x="10655" y="283790"/>
                  </a:lnTo>
                  <a:cubicBezTo>
                    <a:pt x="4770" y="283790"/>
                    <a:pt x="0" y="279020"/>
                    <a:pt x="0" y="273135"/>
                  </a:cubicBezTo>
                  <a:lnTo>
                    <a:pt x="0" y="10655"/>
                  </a:lnTo>
                  <a:cubicBezTo>
                    <a:pt x="0" y="4770"/>
                    <a:pt x="4770" y="0"/>
                    <a:pt x="10655" y="0"/>
                  </a:cubicBez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253250" cy="32189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9443" y="1133197"/>
            <a:ext cx="12067166" cy="42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50"/>
              </a:lnSpc>
            </a:pPr>
            <a:r>
              <a:rPr lang="en-US" sz="51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FAIR.STARK.MITEINANDER.-</a:t>
            </a: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Fachkongress</a:t>
            </a:r>
            <a:endParaRPr lang="en-US" sz="51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934B490-2DDA-4188-AE2E-8B7B278C2A8F}"/>
              </a:ext>
            </a:extLst>
          </p:cNvPr>
          <p:cNvSpPr/>
          <p:nvPr/>
        </p:nvSpPr>
        <p:spPr>
          <a:xfrm>
            <a:off x="1352534" y="2442241"/>
            <a:ext cx="82296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09. </a:t>
            </a:r>
            <a:r>
              <a:rPr lang="de-DE" sz="3600" dirty="0"/>
              <a:t>bis</a:t>
            </a:r>
            <a:r>
              <a:rPr lang="de-DE" sz="3600" b="1" dirty="0"/>
              <a:t> 11. September 2027  Jugendherberge Mannheim</a:t>
            </a:r>
          </a:p>
          <a:p>
            <a:endParaRPr lang="de-DE" sz="2400" dirty="0"/>
          </a:p>
          <a:p>
            <a:r>
              <a:rPr lang="de-DE" sz="3600" b="1" dirty="0"/>
              <a:t>Fachkongress</a:t>
            </a:r>
            <a:r>
              <a:rPr lang="de-DE" sz="3600" dirty="0"/>
              <a:t> zu </a:t>
            </a:r>
            <a:r>
              <a:rPr lang="de-DE" sz="3600" b="1" dirty="0"/>
              <a:t>Kinder- und Jugendschutz </a:t>
            </a:r>
            <a:r>
              <a:rPr lang="de-DE" sz="3600" dirty="0"/>
              <a:t>im Jugendverband – </a:t>
            </a:r>
            <a:r>
              <a:rPr lang="de-DE" sz="3600" b="1" dirty="0"/>
              <a:t>mit Impulsen, Workshops</a:t>
            </a:r>
            <a:r>
              <a:rPr lang="de-DE" sz="3600" dirty="0"/>
              <a:t> und </a:t>
            </a:r>
            <a:r>
              <a:rPr lang="de-DE" sz="3600" b="1" dirty="0"/>
              <a:t>Austausch</a:t>
            </a:r>
            <a:r>
              <a:rPr lang="de-DE" sz="3600" dirty="0"/>
              <a:t> für eine sichere, starke und wertschätzende Jugendverbandsarbeit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E258080E-5FBC-4FB8-AEF4-74630A8C5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9750" y="1485900"/>
            <a:ext cx="8814454" cy="875295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79269862-0C20-4463-A002-0EDA9969040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03620" y="370896"/>
            <a:ext cx="4010194" cy="1524602"/>
          </a:xfrm>
          <a:prstGeom prst="rect">
            <a:avLst/>
          </a:prstGeom>
        </p:spPr>
      </p:pic>
      <p:pic>
        <p:nvPicPr>
          <p:cNvPr id="6" name="Grafik 5" descr="Tageskalender">
            <a:extLst>
              <a:ext uri="{FF2B5EF4-FFF2-40B4-BE49-F238E27FC236}">
                <a16:creationId xmlns:a16="http://schemas.microsoft.com/office/drawing/2014/main" id="{E3F18355-EBD8-41F0-B6B0-B6639563BE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7680" y="2366041"/>
            <a:ext cx="685800" cy="685800"/>
          </a:xfrm>
          <a:prstGeom prst="rect">
            <a:avLst/>
          </a:prstGeom>
        </p:spPr>
      </p:pic>
      <p:pic>
        <p:nvPicPr>
          <p:cNvPr id="13" name="Grafik 12" descr="Kartenkompass">
            <a:extLst>
              <a:ext uri="{FF2B5EF4-FFF2-40B4-BE49-F238E27FC236}">
                <a16:creationId xmlns:a16="http://schemas.microsoft.com/office/drawing/2014/main" id="{644D7DF7-9EF0-453C-AA0B-06EC5C25D7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7680" y="2975641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28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-34587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322033" y="697309"/>
            <a:ext cx="12352184" cy="1077516"/>
            <a:chOff x="0" y="0"/>
            <a:chExt cx="3253250" cy="283790"/>
          </a:xfrm>
          <a:solidFill>
            <a:srgbClr val="3C8EB4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3253250" cy="283790"/>
            </a:xfrm>
            <a:custGeom>
              <a:avLst/>
              <a:gdLst/>
              <a:ahLst/>
              <a:cxnLst/>
              <a:rect l="l" t="t" r="r" b="b"/>
              <a:pathLst>
                <a:path w="3253250" h="283790">
                  <a:moveTo>
                    <a:pt x="10655" y="0"/>
                  </a:moveTo>
                  <a:lnTo>
                    <a:pt x="3242595" y="0"/>
                  </a:lnTo>
                  <a:cubicBezTo>
                    <a:pt x="3248480" y="0"/>
                    <a:pt x="3253250" y="4770"/>
                    <a:pt x="3253250" y="10655"/>
                  </a:cubicBezTo>
                  <a:lnTo>
                    <a:pt x="3253250" y="273135"/>
                  </a:lnTo>
                  <a:cubicBezTo>
                    <a:pt x="3253250" y="279020"/>
                    <a:pt x="3248480" y="283790"/>
                    <a:pt x="3242595" y="283790"/>
                  </a:cubicBezTo>
                  <a:lnTo>
                    <a:pt x="10655" y="283790"/>
                  </a:lnTo>
                  <a:cubicBezTo>
                    <a:pt x="4770" y="283790"/>
                    <a:pt x="0" y="279020"/>
                    <a:pt x="0" y="273135"/>
                  </a:cubicBezTo>
                  <a:lnTo>
                    <a:pt x="0" y="10655"/>
                  </a:lnTo>
                  <a:cubicBezTo>
                    <a:pt x="0" y="4770"/>
                    <a:pt x="4770" y="0"/>
                    <a:pt x="10655" y="0"/>
                  </a:cubicBez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253250" cy="32189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9443" y="1133197"/>
            <a:ext cx="12067166" cy="42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50"/>
              </a:lnSpc>
            </a:pPr>
            <a:r>
              <a:rPr lang="en-US" sz="51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DWJ-</a:t>
            </a: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Freundeskreis</a:t>
            </a:r>
            <a:r>
              <a:rPr lang="en-US" sz="51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2027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E5018E8-7F33-4372-807B-1F20DDB9A2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0200" y="364487"/>
            <a:ext cx="4585070" cy="1743159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04F185A2-1449-49B7-A9BF-46FEEEF93535}"/>
              </a:ext>
            </a:extLst>
          </p:cNvPr>
          <p:cNvSpPr/>
          <p:nvPr/>
        </p:nvSpPr>
        <p:spPr>
          <a:xfrm>
            <a:off x="1581134" y="2571571"/>
            <a:ext cx="68770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22. </a:t>
            </a:r>
            <a:r>
              <a:rPr lang="de-DE" sz="3600" dirty="0"/>
              <a:t>bis</a:t>
            </a:r>
            <a:r>
              <a:rPr lang="de-DE" sz="3600" b="1" dirty="0"/>
              <a:t> 24.10.2027  </a:t>
            </a:r>
          </a:p>
          <a:p>
            <a:endParaRPr lang="de-DE" sz="3600" b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131E713-169D-4E1F-9BD3-D77D0FF0C5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825" y="2962523"/>
            <a:ext cx="8229600" cy="54864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7CA5206-1DED-4D1E-9601-B0C2CA189A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860" y="3549446"/>
            <a:ext cx="3025928" cy="2562524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6D8D5D7A-D658-44A5-8C3E-AD38090C8EA9}"/>
              </a:ext>
            </a:extLst>
          </p:cNvPr>
          <p:cNvSpPr/>
          <p:nvPr/>
        </p:nvSpPr>
        <p:spPr>
          <a:xfrm>
            <a:off x="3749716" y="3446109"/>
            <a:ext cx="53749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dirty="0"/>
              <a:t>Ein Wochenende zum </a:t>
            </a:r>
            <a:r>
              <a:rPr lang="de-DE" sz="3600" b="1" dirty="0"/>
              <a:t>Kennenlernen</a:t>
            </a:r>
            <a:r>
              <a:rPr lang="de-DE" sz="3600" dirty="0"/>
              <a:t>, </a:t>
            </a:r>
            <a:r>
              <a:rPr lang="de-DE" sz="3600" b="1" dirty="0"/>
              <a:t>Vernetzen</a:t>
            </a:r>
            <a:r>
              <a:rPr lang="de-DE" sz="3600" dirty="0"/>
              <a:t> und </a:t>
            </a:r>
            <a:r>
              <a:rPr lang="de-DE" sz="3600" b="1" dirty="0"/>
              <a:t>Feiern</a:t>
            </a:r>
            <a:r>
              <a:rPr lang="de-DE" sz="3600" dirty="0"/>
              <a:t> – für neue und langjährige Freund*innen der DWJ.</a:t>
            </a:r>
          </a:p>
        </p:txBody>
      </p:sp>
      <p:pic>
        <p:nvPicPr>
          <p:cNvPr id="15" name="Grafik 14" descr="Tageskalender">
            <a:extLst>
              <a:ext uri="{FF2B5EF4-FFF2-40B4-BE49-F238E27FC236}">
                <a16:creationId xmlns:a16="http://schemas.microsoft.com/office/drawing/2014/main" id="{BC4CA0AB-177E-40B9-A16E-A915BA136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0080" y="2518441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66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322033" y="697309"/>
            <a:ext cx="13198642" cy="1077516"/>
            <a:chOff x="0" y="0"/>
            <a:chExt cx="3476186" cy="2837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76185" cy="283790"/>
            </a:xfrm>
            <a:custGeom>
              <a:avLst/>
              <a:gdLst/>
              <a:ahLst/>
              <a:cxnLst/>
              <a:rect l="l" t="t" r="r" b="b"/>
              <a:pathLst>
                <a:path w="3476185" h="283790">
                  <a:moveTo>
                    <a:pt x="9972" y="0"/>
                  </a:moveTo>
                  <a:lnTo>
                    <a:pt x="3466214" y="0"/>
                  </a:lnTo>
                  <a:cubicBezTo>
                    <a:pt x="3468858" y="0"/>
                    <a:pt x="3471395" y="1051"/>
                    <a:pt x="3473265" y="2921"/>
                  </a:cubicBezTo>
                  <a:cubicBezTo>
                    <a:pt x="3475135" y="4791"/>
                    <a:pt x="3476185" y="7327"/>
                    <a:pt x="3476185" y="9972"/>
                  </a:cubicBezTo>
                  <a:lnTo>
                    <a:pt x="3476185" y="273819"/>
                  </a:lnTo>
                  <a:cubicBezTo>
                    <a:pt x="3476185" y="276463"/>
                    <a:pt x="3475135" y="279000"/>
                    <a:pt x="3473265" y="280870"/>
                  </a:cubicBezTo>
                  <a:cubicBezTo>
                    <a:pt x="3471395" y="282740"/>
                    <a:pt x="3468858" y="283790"/>
                    <a:pt x="3466214" y="283790"/>
                  </a:cubicBezTo>
                  <a:lnTo>
                    <a:pt x="9972" y="283790"/>
                  </a:lnTo>
                  <a:cubicBezTo>
                    <a:pt x="7327" y="283790"/>
                    <a:pt x="4791" y="282740"/>
                    <a:pt x="2921" y="280870"/>
                  </a:cubicBezTo>
                  <a:cubicBezTo>
                    <a:pt x="1051" y="279000"/>
                    <a:pt x="0" y="276463"/>
                    <a:pt x="0" y="273819"/>
                  </a:cubicBezTo>
                  <a:lnTo>
                    <a:pt x="0" y="9972"/>
                  </a:lnTo>
                  <a:cubicBezTo>
                    <a:pt x="0" y="7327"/>
                    <a:pt x="1051" y="4791"/>
                    <a:pt x="2921" y="2921"/>
                  </a:cubicBezTo>
                  <a:cubicBezTo>
                    <a:pt x="4791" y="1051"/>
                    <a:pt x="7327" y="0"/>
                    <a:pt x="9972" y="0"/>
                  </a:cubicBezTo>
                  <a:close/>
                </a:path>
              </a:pathLst>
            </a:custGeom>
            <a:solidFill>
              <a:srgbClr val="8E194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476186" cy="32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09468" y="2831069"/>
            <a:ext cx="11988501" cy="4962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Die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nächste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Ausgabe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unserer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Verbandszeitschrift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WALK &amp; more </a:t>
            </a:r>
          </a:p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ist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unsere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                                           und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erscheint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im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Winter 2026. </a:t>
            </a:r>
          </a:p>
          <a:p>
            <a:pPr algn="l">
              <a:lnSpc>
                <a:spcPts val="4320"/>
              </a:lnSpc>
              <a:spcBef>
                <a:spcPct val="0"/>
              </a:spcBef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Redaktionsschluss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: 15. </a:t>
            </a:r>
            <a:r>
              <a:rPr lang="en-US" sz="3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Oktober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2026</a:t>
            </a:r>
          </a:p>
          <a:p>
            <a:pPr algn="l">
              <a:lnSpc>
                <a:spcPts val="4320"/>
              </a:lnSpc>
              <a:spcBef>
                <a:spcPct val="0"/>
              </a:spcBef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>
              <a:lnSpc>
                <a:spcPts val="4320"/>
              </a:lnSpc>
              <a:spcBef>
                <a:spcPct val="0"/>
              </a:spcBef>
            </a:pPr>
            <a:r>
              <a:rPr lang="de-DE" sz="3600" b="1" i="1" dirty="0"/>
              <a:t>Teile Deine DWJ-Geschichte(n) mit uns!</a:t>
            </a:r>
            <a:br>
              <a:rPr lang="de-DE" sz="3600" dirty="0"/>
            </a:br>
            <a:r>
              <a:rPr lang="de-DE" sz="3600" dirty="0"/>
              <a:t>Schick uns dein schönstes DWJ-Erlebnis, ein Foto, einen kurzen Gruß oder deine persönliche Erinnerung für unsere Jubiläumsausgabe</a:t>
            </a:r>
            <a:r>
              <a:rPr lang="en-US" sz="3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→  </a:t>
            </a:r>
            <a:r>
              <a:rPr lang="en-US" sz="3600" b="1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E-Mail: redaktion@wanderjugend.de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09443" y="1119862"/>
            <a:ext cx="12067166" cy="442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5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Jubiläumsausgabe</a:t>
            </a:r>
            <a:r>
              <a:rPr lang="en-US" sz="5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unserer</a:t>
            </a:r>
            <a:r>
              <a:rPr lang="en-US" sz="54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WALK &amp; more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2810593" y="1638022"/>
            <a:ext cx="4803984" cy="6343856"/>
            <a:chOff x="0" y="0"/>
            <a:chExt cx="6405312" cy="8458474"/>
          </a:xfrm>
        </p:grpSpPr>
        <p:sp>
          <p:nvSpPr>
            <p:cNvPr id="11" name="Freeform 11"/>
            <p:cNvSpPr/>
            <p:nvPr/>
          </p:nvSpPr>
          <p:spPr>
            <a:xfrm rot="337543">
              <a:off x="421366" y="255375"/>
              <a:ext cx="5598982" cy="7913755"/>
            </a:xfrm>
            <a:custGeom>
              <a:avLst/>
              <a:gdLst/>
              <a:ahLst/>
              <a:cxnLst/>
              <a:rect l="l" t="t" r="r" b="b"/>
              <a:pathLst>
                <a:path w="5598982" h="7913755">
                  <a:moveTo>
                    <a:pt x="0" y="0"/>
                  </a:moveTo>
                  <a:lnTo>
                    <a:pt x="5598982" y="0"/>
                  </a:lnTo>
                  <a:lnTo>
                    <a:pt x="5598982" y="7913755"/>
                  </a:lnTo>
                  <a:lnTo>
                    <a:pt x="0" y="79137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340729">
              <a:off x="332313" y="2122105"/>
              <a:ext cx="5609898" cy="6045783"/>
            </a:xfrm>
            <a:custGeom>
              <a:avLst/>
              <a:gdLst/>
              <a:ahLst/>
              <a:cxnLst/>
              <a:rect l="l" t="t" r="r" b="b"/>
              <a:pathLst>
                <a:path w="5609898" h="6045783">
                  <a:moveTo>
                    <a:pt x="0" y="0"/>
                  </a:moveTo>
                  <a:lnTo>
                    <a:pt x="5609899" y="0"/>
                  </a:lnTo>
                  <a:lnTo>
                    <a:pt x="5609899" y="6045783"/>
                  </a:lnTo>
                  <a:lnTo>
                    <a:pt x="0" y="6045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3" name="Group 13"/>
            <p:cNvGrpSpPr/>
            <p:nvPr/>
          </p:nvGrpSpPr>
          <p:grpSpPr>
            <a:xfrm rot="363380">
              <a:off x="401729" y="273437"/>
              <a:ext cx="5601853" cy="7911601"/>
              <a:chOff x="0" y="0"/>
              <a:chExt cx="1197064" cy="1690636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197064" cy="1690636"/>
              </a:xfrm>
              <a:custGeom>
                <a:avLst/>
                <a:gdLst/>
                <a:ahLst/>
                <a:cxnLst/>
                <a:rect l="l" t="t" r="r" b="b"/>
                <a:pathLst>
                  <a:path w="1197064" h="1690636">
                    <a:moveTo>
                      <a:pt x="0" y="0"/>
                    </a:moveTo>
                    <a:lnTo>
                      <a:pt x="1197064" y="0"/>
                    </a:lnTo>
                    <a:lnTo>
                      <a:pt x="1197064" y="1690636"/>
                    </a:lnTo>
                    <a:lnTo>
                      <a:pt x="0" y="1690636"/>
                    </a:lnTo>
                    <a:close/>
                  </a:path>
                </a:pathLst>
              </a:custGeom>
              <a:ln w="19050" cap="sq">
                <a:solidFill>
                  <a:srgbClr val="A6A6A6"/>
                </a:solidFill>
                <a:prstDash val="solid"/>
                <a:miter/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1197064" cy="172873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 rot="5043766">
            <a:off x="15457748" y="6450713"/>
            <a:ext cx="3160195" cy="1850151"/>
          </a:xfrm>
          <a:custGeom>
            <a:avLst/>
            <a:gdLst/>
            <a:ahLst/>
            <a:cxnLst/>
            <a:rect l="l" t="t" r="r" b="b"/>
            <a:pathLst>
              <a:path w="3160195" h="1850151">
                <a:moveTo>
                  <a:pt x="0" y="0"/>
                </a:moveTo>
                <a:lnTo>
                  <a:pt x="3160195" y="0"/>
                </a:lnTo>
                <a:lnTo>
                  <a:pt x="3160195" y="1850151"/>
                </a:lnTo>
                <a:lnTo>
                  <a:pt x="0" y="18501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09468" y="9258300"/>
            <a:ext cx="3607893" cy="772354"/>
          </a:xfrm>
          <a:custGeom>
            <a:avLst/>
            <a:gdLst/>
            <a:ahLst/>
            <a:cxnLst/>
            <a:rect l="l" t="t" r="r" b="b"/>
            <a:pathLst>
              <a:path w="3607893" h="772354">
                <a:moveTo>
                  <a:pt x="0" y="0"/>
                </a:moveTo>
                <a:lnTo>
                  <a:pt x="3607894" y="0"/>
                </a:lnTo>
                <a:lnTo>
                  <a:pt x="3607894" y="772354"/>
                </a:lnTo>
                <a:lnTo>
                  <a:pt x="0" y="77235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438768">
            <a:off x="13205322" y="4182730"/>
            <a:ext cx="3972017" cy="1541640"/>
          </a:xfrm>
          <a:custGeom>
            <a:avLst/>
            <a:gdLst/>
            <a:ahLst/>
            <a:cxnLst/>
            <a:rect l="l" t="t" r="r" b="b"/>
            <a:pathLst>
              <a:path w="3972017" h="1541640">
                <a:moveTo>
                  <a:pt x="0" y="0"/>
                </a:moveTo>
                <a:lnTo>
                  <a:pt x="3972017" y="0"/>
                </a:lnTo>
                <a:lnTo>
                  <a:pt x="3972017" y="1541641"/>
                </a:lnTo>
                <a:lnTo>
                  <a:pt x="0" y="1541641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2895600" y="3176749"/>
            <a:ext cx="4414203" cy="873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  <a:spcBef>
                <a:spcPct val="0"/>
              </a:spcBef>
            </a:pPr>
            <a:r>
              <a:rPr lang="en-US" sz="4600" b="1" dirty="0" err="1">
                <a:solidFill>
                  <a:srgbClr val="99374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Jubiläumsausgabe</a:t>
            </a:r>
            <a:endParaRPr lang="en-US" sz="4600" b="1" dirty="0">
              <a:solidFill>
                <a:srgbClr val="99374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9043099"/>
            <a:chOff x="0" y="0"/>
            <a:chExt cx="24384000" cy="1205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2057465"/>
            </a:xfrm>
            <a:custGeom>
              <a:avLst/>
              <a:gdLst/>
              <a:ahLst/>
              <a:cxnLst/>
              <a:rect l="l" t="t" r="r" b="b"/>
              <a:pathLst>
                <a:path w="24384000" h="12057465">
                  <a:moveTo>
                    <a:pt x="0" y="0"/>
                  </a:moveTo>
                  <a:lnTo>
                    <a:pt x="24384000" y="0"/>
                  </a:lnTo>
                  <a:lnTo>
                    <a:pt x="24384000" y="12057465"/>
                  </a:lnTo>
                  <a:lnTo>
                    <a:pt x="0" y="1205746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990600" y="2210713"/>
            <a:ext cx="6979920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2027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feiern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wir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75 Jahre DWJ </a:t>
            </a:r>
            <a:r>
              <a:rPr lang="en-US" sz="36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mit</a:t>
            </a:r>
            <a:r>
              <a:rPr lang="en-US" sz="3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 </a:t>
            </a: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434340" lvl="1" indent="-217170" algn="l">
              <a:lnSpc>
                <a:spcPts val="4320"/>
              </a:lnSpc>
            </a:pPr>
            <a:endParaRPr lang="en-US" sz="3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-322033" y="697309"/>
            <a:ext cx="12352184" cy="1077516"/>
            <a:chOff x="0" y="0"/>
            <a:chExt cx="3253250" cy="283790"/>
          </a:xfrm>
          <a:solidFill>
            <a:srgbClr val="32A43F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3253250" cy="283790"/>
            </a:xfrm>
            <a:custGeom>
              <a:avLst/>
              <a:gdLst/>
              <a:ahLst/>
              <a:cxnLst/>
              <a:rect l="l" t="t" r="r" b="b"/>
              <a:pathLst>
                <a:path w="3253250" h="283790">
                  <a:moveTo>
                    <a:pt x="10655" y="0"/>
                  </a:moveTo>
                  <a:lnTo>
                    <a:pt x="3242595" y="0"/>
                  </a:lnTo>
                  <a:cubicBezTo>
                    <a:pt x="3248480" y="0"/>
                    <a:pt x="3253250" y="4770"/>
                    <a:pt x="3253250" y="10655"/>
                  </a:cubicBezTo>
                  <a:lnTo>
                    <a:pt x="3253250" y="273135"/>
                  </a:lnTo>
                  <a:cubicBezTo>
                    <a:pt x="3253250" y="279020"/>
                    <a:pt x="3248480" y="283790"/>
                    <a:pt x="3242595" y="283790"/>
                  </a:cubicBezTo>
                  <a:lnTo>
                    <a:pt x="10655" y="283790"/>
                  </a:lnTo>
                  <a:cubicBezTo>
                    <a:pt x="4770" y="283790"/>
                    <a:pt x="0" y="279020"/>
                    <a:pt x="0" y="273135"/>
                  </a:cubicBezTo>
                  <a:lnTo>
                    <a:pt x="0" y="10655"/>
                  </a:lnTo>
                  <a:cubicBezTo>
                    <a:pt x="0" y="4770"/>
                    <a:pt x="4770" y="0"/>
                    <a:pt x="10655" y="0"/>
                  </a:cubicBez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253250" cy="32189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9443" y="1133197"/>
            <a:ext cx="12067166" cy="42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50"/>
              </a:lnSpc>
            </a:pP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Überblick</a:t>
            </a:r>
            <a:r>
              <a:rPr lang="en-US" sz="51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über</a:t>
            </a:r>
            <a:r>
              <a:rPr lang="en-US" sz="51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unser</a:t>
            </a:r>
            <a:r>
              <a:rPr lang="en-US" sz="51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5100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Jubiläumsjahr</a:t>
            </a:r>
            <a:endParaRPr lang="en-US" sz="51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2290519" y="649020"/>
            <a:ext cx="5544979" cy="1167537"/>
          </a:xfrm>
          <a:custGeom>
            <a:avLst/>
            <a:gdLst/>
            <a:ahLst/>
            <a:cxnLst/>
            <a:rect l="l" t="t" r="r" b="b"/>
            <a:pathLst>
              <a:path w="5544979" h="1167537">
                <a:moveTo>
                  <a:pt x="0" y="0"/>
                </a:moveTo>
                <a:lnTo>
                  <a:pt x="5544979" y="0"/>
                </a:lnTo>
                <a:lnTo>
                  <a:pt x="5544979" y="1167538"/>
                </a:lnTo>
                <a:lnTo>
                  <a:pt x="0" y="116753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A999544C-D15F-4D84-A4BC-B963CF2608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2881" y="2908022"/>
            <a:ext cx="10731703" cy="407999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9560ED34-A7DD-42EB-BD58-4F12041A67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90" y="5113361"/>
            <a:ext cx="1551466" cy="139097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4F3C7E8-DB95-41C4-9576-7BEDEB2EC8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259" y="6800426"/>
            <a:ext cx="1934515" cy="170757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1598FE5-CC6D-498F-9600-950D8FF71AD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274" y="3302353"/>
            <a:ext cx="1528613" cy="1407886"/>
          </a:xfrm>
          <a:prstGeom prst="rect">
            <a:avLst/>
          </a:prstGeom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B934B490-2DDA-4188-AE2E-8B7B278C2A8F}"/>
              </a:ext>
            </a:extLst>
          </p:cNvPr>
          <p:cNvSpPr/>
          <p:nvPr/>
        </p:nvSpPr>
        <p:spPr>
          <a:xfrm>
            <a:off x="2091774" y="3409745"/>
            <a:ext cx="57113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23. – 25.04.2027: </a:t>
            </a:r>
            <a:r>
              <a:rPr lang="en-US" sz="32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Jubiläumsfeier</a:t>
            </a:r>
            <a:r>
              <a:rPr lang="en-US" sz="3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(Burg </a:t>
            </a:r>
            <a:r>
              <a:rPr lang="en-US" sz="32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Ludwigstein</a:t>
            </a:r>
            <a:r>
              <a:rPr lang="en-US" sz="3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)</a:t>
            </a:r>
            <a:endParaRPr lang="de-DE" sz="3200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F80E7D2-4251-43F8-8231-149DC137FE90}"/>
              </a:ext>
            </a:extLst>
          </p:cNvPr>
          <p:cNvSpPr/>
          <p:nvPr/>
        </p:nvSpPr>
        <p:spPr>
          <a:xfrm>
            <a:off x="12725400" y="6928707"/>
            <a:ext cx="53186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Unser </a:t>
            </a:r>
            <a:r>
              <a:rPr lang="en-US" sz="3200" b="1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Jubiläumslogo</a:t>
            </a:r>
            <a:r>
              <a:rPr lang="en-US" sz="3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r"/>
            <a:r>
              <a:rPr lang="en-US" sz="20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unter</a:t>
            </a:r>
            <a:r>
              <a:rPr lang="en-US" sz="20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dirty="0">
                <a:solidFill>
                  <a:srgbClr val="F4A14A"/>
                </a:solidFill>
                <a:latin typeface="Calibri (MS)"/>
                <a:ea typeface="Calibri (MS)"/>
                <a:cs typeface="Calibri (MS)"/>
                <a:sym typeface="Calibri (MS)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www.wanderjugend.de</a:t>
            </a:r>
            <a:r>
              <a:rPr lang="en-US" sz="2000" dirty="0">
                <a:solidFill>
                  <a:srgbClr val="F4A14A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zur</a:t>
            </a:r>
            <a:r>
              <a:rPr lang="en-US" sz="20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freien</a:t>
            </a:r>
            <a:r>
              <a:rPr lang="en-US" sz="20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Verfügung</a:t>
            </a:r>
            <a:r>
              <a:rPr lang="en-US" sz="20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für</a:t>
            </a:r>
            <a:r>
              <a:rPr lang="en-US" sz="20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Euch</a:t>
            </a:r>
            <a:r>
              <a:rPr lang="en-US" sz="20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)</a:t>
            </a:r>
            <a:endParaRPr lang="de-DE" sz="2000" dirty="0"/>
          </a:p>
        </p:txBody>
      </p:sp>
      <p:pic>
        <p:nvPicPr>
          <p:cNvPr id="26" name="Grafik 25" descr="Linienpfeil: Kurve im Uhrzeigersinn">
            <a:extLst>
              <a:ext uri="{FF2B5EF4-FFF2-40B4-BE49-F238E27FC236}">
                <a16:creationId xmlns:a16="http://schemas.microsoft.com/office/drawing/2014/main" id="{77CDC87E-F3F7-4E68-AE29-3FB0F3D66D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9518511">
            <a:off x="13527636" y="6727680"/>
            <a:ext cx="984384" cy="98438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EE165DF-70C1-4940-B9E5-56CF88366FC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9" name="Freeform 9">
            <a:extLst>
              <a:ext uri="{FF2B5EF4-FFF2-40B4-BE49-F238E27FC236}">
                <a16:creationId xmlns:a16="http://schemas.microsoft.com/office/drawing/2014/main" id="{C39E96CB-7949-417A-A4A9-36D82F404A40}"/>
              </a:ext>
            </a:extLst>
          </p:cNvPr>
          <p:cNvSpPr/>
          <p:nvPr/>
        </p:nvSpPr>
        <p:spPr>
          <a:xfrm rot="19054468">
            <a:off x="13133696" y="4012850"/>
            <a:ext cx="540671" cy="1777550"/>
          </a:xfrm>
          <a:custGeom>
            <a:avLst/>
            <a:gdLst/>
            <a:ahLst/>
            <a:cxnLst/>
            <a:rect l="l" t="t" r="r" b="b"/>
            <a:pathLst>
              <a:path w="540671" h="1777550">
                <a:moveTo>
                  <a:pt x="0" y="0"/>
                </a:moveTo>
                <a:lnTo>
                  <a:pt x="540671" y="0"/>
                </a:lnTo>
                <a:lnTo>
                  <a:pt x="540671" y="1777550"/>
                </a:lnTo>
                <a:lnTo>
                  <a:pt x="0" y="17775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4BD5DA8-1D62-459B-A366-893C65014EB3}"/>
              </a:ext>
            </a:extLst>
          </p:cNvPr>
          <p:cNvSpPr txBox="1"/>
          <p:nvPr/>
        </p:nvSpPr>
        <p:spPr>
          <a:xfrm>
            <a:off x="13134485" y="5670589"/>
            <a:ext cx="45005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Vorlagen zur </a:t>
            </a:r>
          </a:p>
          <a:p>
            <a:r>
              <a:rPr lang="de-DE" sz="3200" b="1" dirty="0"/>
              <a:t>freien Gestaltung</a:t>
            </a:r>
            <a:r>
              <a:rPr lang="de-DE" sz="3200" dirty="0"/>
              <a:t> </a:t>
            </a:r>
          </a:p>
          <a:p>
            <a:r>
              <a:rPr lang="de-DE" sz="3200" dirty="0"/>
              <a:t>findest Du unter </a:t>
            </a:r>
            <a:r>
              <a:rPr lang="de-DE" sz="3200" dirty="0">
                <a:solidFill>
                  <a:srgbClr val="1994C7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www.wanderjugend.de</a:t>
            </a:r>
            <a:endParaRPr lang="de-DE" sz="3200" dirty="0">
              <a:solidFill>
                <a:srgbClr val="1994C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745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grpSp>
        <p:nvGrpSpPr>
          <p:cNvPr id="3" name="Group 3"/>
          <p:cNvGrpSpPr/>
          <p:nvPr/>
        </p:nvGrpSpPr>
        <p:grpSpPr>
          <a:xfrm>
            <a:off x="2958453" y="5581238"/>
            <a:ext cx="12371092" cy="1970508"/>
            <a:chOff x="0" y="0"/>
            <a:chExt cx="16494789" cy="2627344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>
              <a:off x="0" y="0"/>
              <a:ext cx="3703745" cy="2627344"/>
              <a:chOff x="0" y="0"/>
              <a:chExt cx="3703745" cy="262734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4265953" y="0"/>
              <a:ext cx="3703745" cy="2627344"/>
              <a:chOff x="0" y="0"/>
              <a:chExt cx="3703745" cy="262734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8528499" y="0"/>
              <a:ext cx="3703745" cy="2627344"/>
              <a:chOff x="0" y="0"/>
              <a:chExt cx="3703745" cy="262734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2791044" y="0"/>
              <a:ext cx="3703745" cy="2627344"/>
              <a:chOff x="0" y="0"/>
              <a:chExt cx="3703745" cy="262734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703701" cy="2627376"/>
              </a:xfrm>
              <a:custGeom>
                <a:avLst/>
                <a:gdLst/>
                <a:ahLst/>
                <a:cxnLst/>
                <a:rect l="l" t="t" r="r" b="b"/>
                <a:pathLst>
                  <a:path w="3703701" h="2627376">
                    <a:moveTo>
                      <a:pt x="0" y="0"/>
                    </a:moveTo>
                    <a:lnTo>
                      <a:pt x="3703701" y="0"/>
                    </a:lnTo>
                    <a:lnTo>
                      <a:pt x="3703701" y="2627376"/>
                    </a:lnTo>
                    <a:lnTo>
                      <a:pt x="0" y="262737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 b="1"/>
                </a:stretch>
              </a:blipFill>
            </p:spPr>
          </p:sp>
        </p:grpSp>
      </p:grpSp>
      <p:sp>
        <p:nvSpPr>
          <p:cNvPr id="12" name="TextBox 12"/>
          <p:cNvSpPr txBox="1"/>
          <p:nvPr/>
        </p:nvSpPr>
        <p:spPr>
          <a:xfrm>
            <a:off x="-1447800" y="1247775"/>
            <a:ext cx="21183599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endParaRPr dirty="0"/>
          </a:p>
          <a:p>
            <a:pPr algn="ctr">
              <a:lnSpc>
                <a:spcPts val="9600"/>
              </a:lnSpc>
            </a:pP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Unsere</a:t>
            </a: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nächsten</a:t>
            </a:r>
            <a:r>
              <a:rPr lang="en-US" sz="80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  <a:p>
            <a:pPr algn="ctr">
              <a:lnSpc>
                <a:spcPts val="9600"/>
              </a:lnSpc>
            </a:pPr>
            <a:r>
              <a:rPr lang="en-US" sz="8000" b="1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Veranstaltungen</a:t>
            </a:r>
            <a:endParaRPr lang="en-US" sz="80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ctr">
              <a:lnSpc>
                <a:spcPts val="9600"/>
              </a:lnSpc>
            </a:pPr>
            <a:endParaRPr lang="en-US" sz="80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94071" y="9119832"/>
            <a:ext cx="4254717" cy="910822"/>
          </a:xfrm>
          <a:custGeom>
            <a:avLst/>
            <a:gdLst/>
            <a:ahLst/>
            <a:cxnLst/>
            <a:rect l="l" t="t" r="r" b="b"/>
            <a:pathLst>
              <a:path w="4254717" h="910822">
                <a:moveTo>
                  <a:pt x="0" y="0"/>
                </a:moveTo>
                <a:lnTo>
                  <a:pt x="4254718" y="0"/>
                </a:lnTo>
                <a:lnTo>
                  <a:pt x="4254718" y="910822"/>
                </a:lnTo>
                <a:lnTo>
                  <a:pt x="0" y="91082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11098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857</Words>
  <Application>Microsoft Office PowerPoint</Application>
  <PresentationFormat>Benutzerdefiniert</PresentationFormat>
  <Paragraphs>258</Paragraphs>
  <Slides>26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2" baseType="lpstr">
      <vt:lpstr>Calibri (MS) Bold</vt:lpstr>
      <vt:lpstr>Arimo</vt:lpstr>
      <vt:lpstr>Calibri (MS)</vt:lpstr>
      <vt:lpstr>Calibri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Herbstpräsentation 2026</dc:title>
  <dc:creator>Svenja Misamer</dc:creator>
  <cp:lastModifiedBy>Svenja Misamer</cp:lastModifiedBy>
  <cp:revision>28</cp:revision>
  <dcterms:created xsi:type="dcterms:W3CDTF">2006-08-16T00:00:00Z</dcterms:created>
  <dcterms:modified xsi:type="dcterms:W3CDTF">2026-09-04T11:07:00Z</dcterms:modified>
  <dc:identifier>DAHUI4Vp7nI</dc:identifier>
</cp:coreProperties>
</file>