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8" r:id="rId2"/>
    <p:sldId id="404" r:id="rId3"/>
    <p:sldId id="422" r:id="rId4"/>
    <p:sldId id="421" r:id="rId5"/>
    <p:sldId id="430" r:id="rId6"/>
    <p:sldId id="427" r:id="rId7"/>
    <p:sldId id="405" r:id="rId8"/>
    <p:sldId id="426" r:id="rId9"/>
    <p:sldId id="428" r:id="rId10"/>
    <p:sldId id="406" r:id="rId11"/>
    <p:sldId id="407" r:id="rId12"/>
    <p:sldId id="408" r:id="rId13"/>
    <p:sldId id="423" r:id="rId14"/>
    <p:sldId id="424" r:id="rId15"/>
    <p:sldId id="425" r:id="rId16"/>
    <p:sldId id="431" r:id="rId17"/>
    <p:sldId id="389" r:id="rId18"/>
    <p:sldId id="429" r:id="rId19"/>
    <p:sldId id="438" r:id="rId20"/>
    <p:sldId id="433" r:id="rId21"/>
    <p:sldId id="443" r:id="rId22"/>
    <p:sldId id="444" r:id="rId23"/>
    <p:sldId id="445" r:id="rId24"/>
    <p:sldId id="446" r:id="rId25"/>
    <p:sldId id="447" r:id="rId26"/>
    <p:sldId id="457" r:id="rId27"/>
    <p:sldId id="458" r:id="rId28"/>
    <p:sldId id="459" r:id="rId29"/>
    <p:sldId id="441" r:id="rId30"/>
    <p:sldId id="380" r:id="rId31"/>
    <p:sldId id="460" r:id="rId32"/>
    <p:sldId id="461" r:id="rId33"/>
    <p:sldId id="384" r:id="rId34"/>
    <p:sldId id="385" r:id="rId35"/>
    <p:sldId id="386" r:id="rId36"/>
    <p:sldId id="382" r:id="rId37"/>
    <p:sldId id="381" r:id="rId38"/>
  </p:sldIdLst>
  <p:sldSz cx="18288000" cy="10287000"/>
  <p:notesSz cx="6797675" cy="9926638"/>
  <p:embeddedFontLst>
    <p:embeddedFont>
      <p:font typeface="Calibri" panose="020F0502020204030204" pitchFamily="34" charset="0"/>
      <p:regular r:id="rId40"/>
      <p:bold r:id="rId41"/>
      <p:italic r:id="rId42"/>
      <p:boldItalic r:id="rId43"/>
    </p:embeddedFont>
    <p:embeddedFont>
      <p:font typeface="URWGroteskT" panose="020B0602030703020804" pitchFamily="34" charset="0"/>
      <p:regular r:id="rId44"/>
      <p:bold r:id="rId45"/>
      <p:italic r:id="rId46"/>
      <p:boldItalic r:id="rId47"/>
    </p:embeddedFont>
    <p:embeddedFont>
      <p:font typeface="URWGroteskTExtLig" pitchFamily="2" charset="0"/>
      <p:regular r:id="rId48"/>
      <p:italic r:id="rId49"/>
    </p:embeddedFont>
    <p:embeddedFont>
      <p:font typeface="URWGroteskTExtLigExtNar" pitchFamily="2" charset="0"/>
      <p:regular r:id="rId50"/>
      <p:italic r:id="rId51"/>
    </p:embeddedFont>
    <p:embeddedFont>
      <p:font typeface="URWGroteskTExtLigNar" pitchFamily="2" charset="0"/>
      <p:regular r:id="rId52"/>
      <p:italic r:id="rId53"/>
    </p:embeddedFont>
    <p:embeddedFont>
      <p:font typeface="URWGroteskTLigExtNar" pitchFamily="2" charset="0"/>
      <p:regular r:id="rId54"/>
      <p:italic r:id="rId55"/>
    </p:embeddedFont>
    <p:embeddedFont>
      <p:font typeface="URWGroteskTMed" panose="020B0803030703020204" pitchFamily="34" charset="0"/>
      <p:regular r:id="rId56"/>
      <p: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C3F"/>
    <a:srgbClr val="029D96"/>
    <a:srgbClr val="942643"/>
    <a:srgbClr val="005B38"/>
    <a:srgbClr val="9CDF80"/>
    <a:srgbClr val="47BC8A"/>
    <a:srgbClr val="F2F5F4"/>
    <a:srgbClr val="AFCA0B"/>
    <a:srgbClr val="78BC8B"/>
    <a:srgbClr val="3D8EB4"/>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1" autoAdjust="0"/>
    <p:restoredTop sz="94667" autoAdjust="0"/>
  </p:normalViewPr>
  <p:slideViewPr>
    <p:cSldViewPr>
      <p:cViewPr varScale="1">
        <p:scale>
          <a:sx n="43" d="100"/>
          <a:sy n="43" d="100"/>
        </p:scale>
        <p:origin x="1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7E3054E-B943-42CA-8E85-2BCDA9831A12}" type="datetimeFigureOut">
              <a:rPr lang="de-DE" smtClean="0"/>
              <a:t>17.05.2024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4F092D2-DD69-4F6D-ACC6-AEE8773E9F4B}" type="slidenum">
              <a:rPr lang="de-DE" smtClean="0"/>
              <a:t>‹Nr.›</a:t>
            </a:fld>
            <a:endParaRPr lang="de-DE"/>
          </a:p>
        </p:txBody>
      </p:sp>
    </p:spTree>
    <p:extLst>
      <p:ext uri="{BB962C8B-B14F-4D97-AF65-F5344CB8AC3E}">
        <p14:creationId xmlns:p14="http://schemas.microsoft.com/office/powerpoint/2010/main" val="49151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53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17</a:t>
            </a:fld>
            <a:endParaRPr lang="de-DE"/>
          </a:p>
        </p:txBody>
      </p:sp>
    </p:spTree>
    <p:extLst>
      <p:ext uri="{BB962C8B-B14F-4D97-AF65-F5344CB8AC3E}">
        <p14:creationId xmlns:p14="http://schemas.microsoft.com/office/powerpoint/2010/main" val="2577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302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3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98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0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04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28</a:t>
            </a:fld>
            <a:endParaRPr lang="de-DE"/>
          </a:p>
        </p:txBody>
      </p:sp>
    </p:spTree>
    <p:extLst>
      <p:ext uri="{BB962C8B-B14F-4D97-AF65-F5344CB8AC3E}">
        <p14:creationId xmlns:p14="http://schemas.microsoft.com/office/powerpoint/2010/main" val="3723951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29</a:t>
            </a:fld>
            <a:endParaRPr lang="de-DE"/>
          </a:p>
        </p:txBody>
      </p:sp>
    </p:spTree>
    <p:extLst>
      <p:ext uri="{BB962C8B-B14F-4D97-AF65-F5344CB8AC3E}">
        <p14:creationId xmlns:p14="http://schemas.microsoft.com/office/powerpoint/2010/main" val="202451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30</a:t>
            </a:fld>
            <a:endParaRPr lang="de-DE"/>
          </a:p>
        </p:txBody>
      </p:sp>
    </p:spTree>
    <p:extLst>
      <p:ext uri="{BB962C8B-B14F-4D97-AF65-F5344CB8AC3E}">
        <p14:creationId xmlns:p14="http://schemas.microsoft.com/office/powerpoint/2010/main" val="3076783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31</a:t>
            </a:fld>
            <a:endParaRPr lang="de-DE"/>
          </a:p>
        </p:txBody>
      </p:sp>
    </p:spTree>
    <p:extLst>
      <p:ext uri="{BB962C8B-B14F-4D97-AF65-F5344CB8AC3E}">
        <p14:creationId xmlns:p14="http://schemas.microsoft.com/office/powerpoint/2010/main" val="178071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32</a:t>
            </a:fld>
            <a:endParaRPr lang="de-DE"/>
          </a:p>
        </p:txBody>
      </p:sp>
    </p:spTree>
    <p:extLst>
      <p:ext uri="{BB962C8B-B14F-4D97-AF65-F5344CB8AC3E}">
        <p14:creationId xmlns:p14="http://schemas.microsoft.com/office/powerpoint/2010/main" val="906793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33</a:t>
            </a:fld>
            <a:endParaRPr lang="de-DE"/>
          </a:p>
        </p:txBody>
      </p:sp>
    </p:spTree>
    <p:extLst>
      <p:ext uri="{BB962C8B-B14F-4D97-AF65-F5344CB8AC3E}">
        <p14:creationId xmlns:p14="http://schemas.microsoft.com/office/powerpoint/2010/main" val="276833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34</a:t>
            </a:fld>
            <a:endParaRPr lang="de-DE"/>
          </a:p>
        </p:txBody>
      </p:sp>
    </p:spTree>
    <p:extLst>
      <p:ext uri="{BB962C8B-B14F-4D97-AF65-F5344CB8AC3E}">
        <p14:creationId xmlns:p14="http://schemas.microsoft.com/office/powerpoint/2010/main" val="2551393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35</a:t>
            </a:fld>
            <a:endParaRPr lang="de-DE"/>
          </a:p>
        </p:txBody>
      </p:sp>
    </p:spTree>
    <p:extLst>
      <p:ext uri="{BB962C8B-B14F-4D97-AF65-F5344CB8AC3E}">
        <p14:creationId xmlns:p14="http://schemas.microsoft.com/office/powerpoint/2010/main" val="1508643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36</a:t>
            </a:fld>
            <a:endParaRPr lang="de-DE"/>
          </a:p>
        </p:txBody>
      </p:sp>
    </p:spTree>
    <p:extLst>
      <p:ext uri="{BB962C8B-B14F-4D97-AF65-F5344CB8AC3E}">
        <p14:creationId xmlns:p14="http://schemas.microsoft.com/office/powerpoint/2010/main" val="985709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37</a:t>
            </a:fld>
            <a:endParaRPr lang="de-DE"/>
          </a:p>
        </p:txBody>
      </p:sp>
    </p:spTree>
    <p:extLst>
      <p:ext uri="{BB962C8B-B14F-4D97-AF65-F5344CB8AC3E}">
        <p14:creationId xmlns:p14="http://schemas.microsoft.com/office/powerpoint/2010/main" val="1269058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8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092D2-DD69-4F6D-ACC6-AEE8773E9F4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36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
        <p:nvSpPr>
          <p:cNvPr id="8" name="Rechteck 7">
            <a:extLst>
              <a:ext uri="{FF2B5EF4-FFF2-40B4-BE49-F238E27FC236}">
                <a16:creationId xmlns:a16="http://schemas.microsoft.com/office/drawing/2014/main" id="{FAC4BB7C-4358-4A98-B0D9-85069D42E762}"/>
              </a:ext>
            </a:extLst>
          </p:cNvPr>
          <p:cNvSpPr/>
          <p:nvPr userDrawn="1"/>
        </p:nvSpPr>
        <p:spPr>
          <a:xfrm>
            <a:off x="0" y="0"/>
            <a:ext cx="18288000" cy="872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5">
            <a:extLst>
              <a:ext uri="{FF2B5EF4-FFF2-40B4-BE49-F238E27FC236}">
                <a16:creationId xmlns:a16="http://schemas.microsoft.com/office/drawing/2014/main" id="{9CCFEF96-0578-4230-A06B-D8FE0A32957C}"/>
              </a:ext>
            </a:extLst>
          </p:cNvPr>
          <p:cNvSpPr/>
          <p:nvPr userDrawn="1"/>
        </p:nvSpPr>
        <p:spPr>
          <a:xfrm>
            <a:off x="-379809" y="673893"/>
            <a:ext cx="15999618" cy="1313657"/>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r>
              <a:rPr lang="de-DE" sz="4950" dirty="0">
                <a:latin typeface="+mj-lt"/>
              </a:rPr>
              <a:t>FAIR.STARK.MITEINANDER.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A59348C-F5AF-43AA-8697-8BD47FCF68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8288000" cy="10286999"/>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BC2EC4E-01AE-4367-A616-1A3AE4E6237A}"/>
              </a:ext>
            </a:extLst>
          </p:cNvPr>
          <p:cNvSpPr/>
          <p:nvPr userDrawn="1"/>
        </p:nvSpPr>
        <p:spPr>
          <a:xfrm>
            <a:off x="0" y="0"/>
            <a:ext cx="18288000" cy="85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700"/>
          </a:p>
        </p:txBody>
      </p:sp>
    </p:spTree>
    <p:extLst>
      <p:ext uri="{BB962C8B-B14F-4D97-AF65-F5344CB8AC3E}">
        <p14:creationId xmlns:p14="http://schemas.microsoft.com/office/powerpoint/2010/main" val="395077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6">
            <a:extLst>
              <a:ext uri="{FF2B5EF4-FFF2-40B4-BE49-F238E27FC236}">
                <a16:creationId xmlns:a16="http://schemas.microsoft.com/office/drawing/2014/main" id="{7E8BB3FC-3265-4BCD-82F5-51C955681BB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1771"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platzhalter 1">
            <a:extLst>
              <a:ext uri="{FF2B5EF4-FFF2-40B4-BE49-F238E27FC236}">
                <a16:creationId xmlns:a16="http://schemas.microsoft.com/office/drawing/2014/main" id="{C5C0E5E7-BDE5-4BF7-BB43-C0FE02FABC71}"/>
              </a:ext>
            </a:extLst>
          </p:cNvPr>
          <p:cNvSpPr>
            <a:spLocks noGrp="1"/>
          </p:cNvSpPr>
          <p:nvPr>
            <p:ph type="title"/>
          </p:nvPr>
        </p:nvSpPr>
        <p:spPr bwMode="auto">
          <a:xfrm>
            <a:off x="-1447800" y="806824"/>
            <a:ext cx="16459200" cy="152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8" name="Textplatzhalter 2">
            <a:extLst>
              <a:ext uri="{FF2B5EF4-FFF2-40B4-BE49-F238E27FC236}">
                <a16:creationId xmlns:a16="http://schemas.microsoft.com/office/drawing/2014/main" id="{D5FA3634-380F-48BA-A7FF-33A50F7C6EDA}"/>
              </a:ext>
            </a:extLst>
          </p:cNvPr>
          <p:cNvSpPr>
            <a:spLocks noGrp="1"/>
          </p:cNvSpPr>
          <p:nvPr>
            <p:ph type="body" idx="1"/>
          </p:nvPr>
        </p:nvSpPr>
        <p:spPr bwMode="auto">
          <a:xfrm>
            <a:off x="914400" y="2132387"/>
            <a:ext cx="16459200" cy="60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 name="Fußzeilenplatzhalter 4">
            <a:extLst>
              <a:ext uri="{FF2B5EF4-FFF2-40B4-BE49-F238E27FC236}">
                <a16:creationId xmlns:a16="http://schemas.microsoft.com/office/drawing/2014/main" id="{626F5123-0648-4C92-A37D-D32784BE2479}"/>
              </a:ext>
            </a:extLst>
          </p:cNvPr>
          <p:cNvSpPr>
            <a:spLocks noGrp="1"/>
          </p:cNvSpPr>
          <p:nvPr>
            <p:ph type="ftr" sz="quarter" idx="3"/>
          </p:nvPr>
        </p:nvSpPr>
        <p:spPr>
          <a:xfrm>
            <a:off x="2029279" y="2732767"/>
            <a:ext cx="8499476" cy="48583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endParaRPr lang="de-DE"/>
          </a:p>
        </p:txBody>
      </p:sp>
      <p:sp>
        <p:nvSpPr>
          <p:cNvPr id="11" name="Foliennummernplatzhalter 5">
            <a:extLst>
              <a:ext uri="{FF2B5EF4-FFF2-40B4-BE49-F238E27FC236}">
                <a16:creationId xmlns:a16="http://schemas.microsoft.com/office/drawing/2014/main" id="{FD00D67C-0E2B-448D-9845-412684BBC371}"/>
              </a:ext>
            </a:extLst>
          </p:cNvPr>
          <p:cNvSpPr>
            <a:spLocks noGrp="1"/>
          </p:cNvSpPr>
          <p:nvPr>
            <p:ph type="sldNum" sz="quarter" idx="4"/>
          </p:nvPr>
        </p:nvSpPr>
        <p:spPr>
          <a:xfrm>
            <a:off x="6531429" y="2732767"/>
            <a:ext cx="4267200" cy="48583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95959"/>
                </a:solidFill>
              </a:defRPr>
            </a:lvl1pPr>
          </a:lstStyle>
          <a:p>
            <a:pPr>
              <a:defRPr/>
            </a:pPr>
            <a:fld id="{FCF2E945-FCC7-42CC-A5E5-27C167C5EAE6}" type="slidenum">
              <a:rPr lang="de-DE" altLang="de-DE"/>
              <a:pPr>
                <a:defRPr/>
              </a:pPr>
              <a:t>‹Nr.›</a:t>
            </a:fld>
            <a:endParaRPr lang="de-DE" altLang="de-DE"/>
          </a:p>
        </p:txBody>
      </p:sp>
      <p:pic>
        <p:nvPicPr>
          <p:cNvPr id="12" name="Picture 2" descr="Deutsche Wanderjugend">
            <a:extLst>
              <a:ext uri="{FF2B5EF4-FFF2-40B4-BE49-F238E27FC236}">
                <a16:creationId xmlns:a16="http://schemas.microsoft.com/office/drawing/2014/main" id="{A46F8869-7344-426D-9BE4-7DA9A7A342B0}"/>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62000" y="9048375"/>
            <a:ext cx="3448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jpg"/><Relationship Id="rId4" Type="http://schemas.openxmlformats.org/officeDocument/2006/relationships/hyperlink" Target="https://wanderjugend.de/e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eg"/><Relationship Id="rId7" Type="http://schemas.openxmlformats.org/officeDocument/2006/relationships/image" Target="../media/image52.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8.jpeg"/><Relationship Id="rId4" Type="http://schemas.openxmlformats.org/officeDocument/2006/relationships/image" Target="../media/image57.sv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sv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hyperlink" Target="https://wanderjugend.de/verteilmateria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hyperlink" Target="https://wanderjugend.de/deutsche-wanderjugend/service/ausleihmateria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hyperlink" Target="https://wanderjugend.de/fileadmin/user_upload/Bundesverband/Downloads/DWJ_Gestaltungsrichtlinien_04-2023.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69.jpeg"/><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mailto:tobias.dettinger@wanderjugend.de" TargetMode="External"/><Relationship Id="rId3" Type="http://schemas.openxmlformats.org/officeDocument/2006/relationships/hyperlink" Target="mailto:kevin.mendl@wanderjugend.de" TargetMode="External"/><Relationship Id="rId7" Type="http://schemas.openxmlformats.org/officeDocument/2006/relationships/hyperlink" Target="mailto:amelie.wuest@wanderjugend.d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ludwig.lang@wanderjugend.de" TargetMode="External"/><Relationship Id="rId5" Type="http://schemas.openxmlformats.org/officeDocument/2006/relationships/hyperlink" Target="mailto:robert.becker@wanderjugend.de" TargetMode="External"/><Relationship Id="rId4" Type="http://schemas.openxmlformats.org/officeDocument/2006/relationships/hyperlink" Target="mailto:jana.lessenich@wanderjugend.de" TargetMode="External"/><Relationship Id="rId9" Type="http://schemas.openxmlformats.org/officeDocument/2006/relationships/hyperlink" Target="mailto:sophie.neckel@wanderjugend.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7A46174-4D38-418D-9DBF-9A538E7601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971800" y="5762625"/>
            <a:ext cx="2777809" cy="1970508"/>
          </a:xfrm>
          <a:prstGeom prst="rect">
            <a:avLst/>
          </a:prstGeom>
        </p:spPr>
      </p:pic>
      <p:pic>
        <p:nvPicPr>
          <p:cNvPr id="10" name="Picture 4">
            <a:extLst>
              <a:ext uri="{FF2B5EF4-FFF2-40B4-BE49-F238E27FC236}">
                <a16:creationId xmlns:a16="http://schemas.microsoft.com/office/drawing/2014/main" id="{C709BD2D-5B2E-4314-8D22-8DB2B64EB2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1265" y="5762625"/>
            <a:ext cx="2777809" cy="1970508"/>
          </a:xfrm>
          <a:prstGeom prst="rect">
            <a:avLst/>
          </a:prstGeom>
        </p:spPr>
      </p:pic>
      <p:pic>
        <p:nvPicPr>
          <p:cNvPr id="11" name="Picture 5">
            <a:extLst>
              <a:ext uri="{FF2B5EF4-FFF2-40B4-BE49-F238E27FC236}">
                <a16:creationId xmlns:a16="http://schemas.microsoft.com/office/drawing/2014/main" id="{995B142D-2E3A-4C70-982B-9BFF2507CEC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368174" y="5762625"/>
            <a:ext cx="2777809" cy="1970508"/>
          </a:xfrm>
          <a:prstGeom prst="rect">
            <a:avLst/>
          </a:prstGeom>
        </p:spPr>
      </p:pic>
      <p:pic>
        <p:nvPicPr>
          <p:cNvPr id="12" name="Picture 6">
            <a:extLst>
              <a:ext uri="{FF2B5EF4-FFF2-40B4-BE49-F238E27FC236}">
                <a16:creationId xmlns:a16="http://schemas.microsoft.com/office/drawing/2014/main" id="{17686C66-36DA-4934-8F1F-4E1A1FB58D2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718620" y="5753100"/>
            <a:ext cx="2777809" cy="1970508"/>
          </a:xfrm>
          <a:prstGeom prst="rect">
            <a:avLst/>
          </a:prstGeom>
        </p:spPr>
      </p:pic>
      <p:sp>
        <p:nvSpPr>
          <p:cNvPr id="13" name="TextBox 7">
            <a:extLst>
              <a:ext uri="{FF2B5EF4-FFF2-40B4-BE49-F238E27FC236}">
                <a16:creationId xmlns:a16="http://schemas.microsoft.com/office/drawing/2014/main" id="{975C0400-3865-4F68-816D-4B14C0670F14}"/>
              </a:ext>
            </a:extLst>
          </p:cNvPr>
          <p:cNvSpPr txBox="1"/>
          <p:nvPr/>
        </p:nvSpPr>
        <p:spPr>
          <a:xfrm>
            <a:off x="-1447800" y="1866900"/>
            <a:ext cx="21183599" cy="3693319"/>
          </a:xfrm>
          <a:prstGeom prst="rect">
            <a:avLst/>
          </a:prstGeom>
        </p:spPr>
        <p:txBody>
          <a:bodyPr wrap="square" lIns="0" tIns="0" rIns="0" bIns="0" rtlCol="0" anchor="t">
            <a:spAutoFit/>
          </a:bodyPr>
          <a:lstStyle/>
          <a:p>
            <a:pPr algn="ctr"/>
            <a:r>
              <a:rPr lang="de-DE" sz="7200" dirty="0">
                <a:solidFill>
                  <a:schemeClr val="bg1">
                    <a:lumMod val="50000"/>
                  </a:schemeClr>
                </a:solidFill>
                <a:latin typeface="URWGroteskTExtLig" pitchFamily="2" charset="0"/>
              </a:rPr>
              <a:t>Präsentation</a:t>
            </a:r>
            <a:br>
              <a:rPr lang="de-DE" sz="9600" dirty="0"/>
            </a:br>
            <a:r>
              <a:rPr lang="de-DE" sz="8000" dirty="0">
                <a:latin typeface="URWGroteskT" panose="020B0602030703020804" pitchFamily="34" charset="0"/>
              </a:rPr>
              <a:t>Aktuelle Infos zum </a:t>
            </a:r>
          </a:p>
          <a:p>
            <a:pPr algn="ctr"/>
            <a:r>
              <a:rPr lang="de-DE" sz="8000" dirty="0">
                <a:latin typeface="URWGroteskT" panose="020B0602030703020804" pitchFamily="34" charset="0"/>
              </a:rPr>
              <a:t>DWJ Bundesverband 2024</a:t>
            </a:r>
            <a:endParaRPr lang="en-US" sz="9000" dirty="0">
              <a:solidFill>
                <a:srgbClr val="000000"/>
              </a:solidFill>
              <a:latin typeface="URWGroteskT" panose="020B06020307030208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Jugendcamp beim Deutschen Wandertag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2476500"/>
            <a:ext cx="9890273" cy="5562599"/>
          </a:xfrm>
          <a:prstGeom prst="rect">
            <a:avLst/>
          </a:prstGeom>
        </p:spPr>
      </p:pic>
      <p:sp>
        <p:nvSpPr>
          <p:cNvPr id="3" name="Textfeld 2"/>
          <p:cNvSpPr txBox="1"/>
          <p:nvPr/>
        </p:nvSpPr>
        <p:spPr>
          <a:xfrm>
            <a:off x="381000" y="2503587"/>
            <a:ext cx="7162800" cy="5078313"/>
          </a:xfrm>
          <a:prstGeom prst="rect">
            <a:avLst/>
          </a:prstGeom>
          <a:noFill/>
        </p:spPr>
        <p:txBody>
          <a:bodyPr wrap="square" rtlCol="0">
            <a:spAutoFit/>
          </a:bodyPr>
          <a:lstStyle/>
          <a:p>
            <a:pPr algn="ctr"/>
            <a:r>
              <a:rPr lang="de-DE" sz="3600" b="1" dirty="0">
                <a:latin typeface="URWGroteskTExtLigExtNar" pitchFamily="2" charset="0"/>
              </a:rPr>
              <a:t>20. bis 22. September 2024</a:t>
            </a:r>
          </a:p>
          <a:p>
            <a:pPr algn="ctr"/>
            <a:r>
              <a:rPr lang="de-DE" sz="3600" b="1" dirty="0">
                <a:latin typeface="URWGroteskTExtLigExtNar" pitchFamily="2" charset="0"/>
              </a:rPr>
              <a:t>Heiligenstadt / Thüringen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100 Zeltplätze</a:t>
            </a:r>
          </a:p>
          <a:p>
            <a:pPr marL="571500" indent="-571500" algn="ctr">
              <a:buFont typeface="Arial" panose="020B0604020202020204" pitchFamily="34" charset="0"/>
              <a:buChar char="•"/>
            </a:pPr>
            <a:r>
              <a:rPr lang="de-DE" sz="3600" b="1" dirty="0">
                <a:latin typeface="URWGroteskTExtLigExtNar" pitchFamily="2" charset="0"/>
              </a:rPr>
              <a:t>40 Plätze im Haus</a:t>
            </a:r>
          </a:p>
          <a:p>
            <a:pPr marL="571500" indent="-571500" algn="ctr">
              <a:buFont typeface="Arial" panose="020B0604020202020204" pitchFamily="34" charset="0"/>
              <a:buChar char="•"/>
            </a:pPr>
            <a:r>
              <a:rPr lang="de-DE" sz="3600" b="1" dirty="0">
                <a:latin typeface="URWGroteskTExtLigExtNar" pitchFamily="2" charset="0"/>
              </a:rPr>
              <a:t>Teilnahme als Gruppe</a:t>
            </a:r>
          </a:p>
          <a:p>
            <a:pPr marL="571500" indent="-571500" algn="ctr">
              <a:buFont typeface="Arial" panose="020B0604020202020204" pitchFamily="34" charset="0"/>
              <a:buChar char="•"/>
            </a:pPr>
            <a:r>
              <a:rPr lang="de-DE" sz="3600" b="1" dirty="0">
                <a:latin typeface="URWGroteskTExtLigExtNar" pitchFamily="2" charset="0"/>
              </a:rPr>
              <a:t>Mitglieder für Lagerteam gesucht</a:t>
            </a:r>
          </a:p>
          <a:p>
            <a:pPr marL="571500" indent="-571500" algn="ctr">
              <a:buFont typeface="Arial" panose="020B0604020202020204" pitchFamily="34" charset="0"/>
              <a:buChar char="•"/>
            </a:pPr>
            <a:r>
              <a:rPr lang="de-DE" sz="3600" b="1" dirty="0">
                <a:latin typeface="URWGroteskTExtLigExtNar" pitchFamily="2" charset="0"/>
              </a:rPr>
              <a:t>Gemeinsam gestaltetes Programm</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222653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Trekkingtour Peaks </a:t>
            </a:r>
            <a:r>
              <a:rPr lang="de-DE" sz="5400" noProof="0" dirty="0" err="1">
                <a:solidFill>
                  <a:srgbClr val="FFFFFF"/>
                </a:solidFill>
                <a:latin typeface="URWGroteskTLigExtNar" pitchFamily="2" charset="0"/>
              </a:rPr>
              <a:t>of</a:t>
            </a:r>
            <a:r>
              <a:rPr lang="de-DE" sz="5400" noProof="0" dirty="0">
                <a:solidFill>
                  <a:srgbClr val="FFFFFF"/>
                </a:solidFill>
                <a:latin typeface="URWGroteskTLigExtNar" pitchFamily="2" charset="0"/>
              </a:rPr>
              <a:t> </a:t>
            </a:r>
            <a:r>
              <a:rPr lang="de-DE" sz="5400" noProof="0" dirty="0" err="1">
                <a:solidFill>
                  <a:srgbClr val="FFFFFF"/>
                </a:solidFill>
                <a:latin typeface="URWGroteskTLigExtNar" pitchFamily="2" charset="0"/>
              </a:rPr>
              <a:t>the</a:t>
            </a:r>
            <a:r>
              <a:rPr lang="de-DE" sz="5400" noProof="0" dirty="0">
                <a:solidFill>
                  <a:srgbClr val="FFFFFF"/>
                </a:solidFill>
                <a:latin typeface="URWGroteskTLigExtNar" pitchFamily="2" charset="0"/>
              </a:rPr>
              <a:t> Balkans #2</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6587" y="2476500"/>
            <a:ext cx="8343898" cy="5562599"/>
          </a:xfrm>
          <a:prstGeom prst="rect">
            <a:avLst/>
          </a:prstGeom>
        </p:spPr>
      </p:pic>
      <p:sp>
        <p:nvSpPr>
          <p:cNvPr id="3" name="Textfeld 2"/>
          <p:cNvSpPr txBox="1"/>
          <p:nvPr/>
        </p:nvSpPr>
        <p:spPr>
          <a:xfrm>
            <a:off x="381000" y="2503587"/>
            <a:ext cx="7162800" cy="6186309"/>
          </a:xfrm>
          <a:prstGeom prst="rect">
            <a:avLst/>
          </a:prstGeom>
          <a:noFill/>
        </p:spPr>
        <p:txBody>
          <a:bodyPr wrap="square" rtlCol="0">
            <a:spAutoFit/>
          </a:bodyPr>
          <a:lstStyle/>
          <a:p>
            <a:pPr algn="ctr"/>
            <a:r>
              <a:rPr lang="de-DE" sz="3600" b="1" dirty="0">
                <a:latin typeface="URWGroteskTExtLigExtNar" pitchFamily="2" charset="0"/>
              </a:rPr>
              <a:t>26. September bis 6. Oktober 2024</a:t>
            </a:r>
          </a:p>
          <a:p>
            <a:pPr algn="ctr"/>
            <a:r>
              <a:rPr lang="de-DE" sz="3600" b="1" dirty="0">
                <a:latin typeface="URWGroteskTExtLigExtNar" pitchFamily="2" charset="0"/>
              </a:rPr>
              <a:t>Albanien, Kosovo, Montenegro</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Nachtzug ab München</a:t>
            </a:r>
          </a:p>
          <a:p>
            <a:pPr marL="571500" indent="-571500" algn="ctr">
              <a:buFont typeface="Arial" panose="020B0604020202020204" pitchFamily="34" charset="0"/>
              <a:buChar char="•"/>
            </a:pPr>
            <a:r>
              <a:rPr lang="de-DE" sz="3600" b="1" dirty="0">
                <a:latin typeface="URWGroteskTExtLigExtNar" pitchFamily="2" charset="0"/>
              </a:rPr>
              <a:t>Alpines und hochalpines Gelände</a:t>
            </a:r>
          </a:p>
          <a:p>
            <a:pPr marL="571500" indent="-571500" algn="ctr">
              <a:buFont typeface="Arial" panose="020B0604020202020204" pitchFamily="34" charset="0"/>
              <a:buChar char="•"/>
            </a:pPr>
            <a:r>
              <a:rPr lang="de-DE" sz="3600" b="1" dirty="0">
                <a:latin typeface="URWGroteskTExtLigExtNar" pitchFamily="2" charset="0"/>
              </a:rPr>
              <a:t>Wandern, Zelten, Lagerfeuer</a:t>
            </a:r>
          </a:p>
          <a:p>
            <a:pPr marL="571500" indent="-571500" algn="ctr">
              <a:buFont typeface="Arial" panose="020B0604020202020204" pitchFamily="34" charset="0"/>
              <a:buChar char="•"/>
            </a:pPr>
            <a:r>
              <a:rPr lang="de-DE" sz="3600" b="1" dirty="0">
                <a:latin typeface="URWGroteskTExtLigExtNar" pitchFamily="2" charset="0"/>
              </a:rPr>
              <a:t>Ausweichroute für Kosovo (falls die </a:t>
            </a:r>
            <a:r>
              <a:rPr lang="de-DE" sz="3600" b="1">
                <a:latin typeface="URWGroteskTExtLigExtNar" pitchFamily="2" charset="0"/>
              </a:rPr>
              <a:t>Sicherheitslage ein </a:t>
            </a:r>
            <a:r>
              <a:rPr lang="de-DE" sz="3600" b="1" dirty="0">
                <a:latin typeface="URWGroteskTExtLigExtNar" pitchFamily="2" charset="0"/>
              </a:rPr>
              <a:t>Ausweichen notwendig macht)</a:t>
            </a:r>
          </a:p>
          <a:p>
            <a:pPr marL="571500" indent="-571500" algn="ctr">
              <a:buFont typeface="Arial" panose="020B0604020202020204" pitchFamily="34" charset="0"/>
              <a:buChar char="•"/>
            </a:pPr>
            <a:r>
              <a:rPr lang="de-DE" sz="3600" b="1" dirty="0">
                <a:latin typeface="URWGroteskTExtLigExtNar" pitchFamily="2" charset="0"/>
              </a:rPr>
              <a:t>Ab 18 Jahren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41865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Inklusive Wanderung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7800" y="1990778"/>
            <a:ext cx="7862532" cy="6276921"/>
          </a:xfrm>
          <a:prstGeom prst="rect">
            <a:avLst/>
          </a:prstGeom>
        </p:spPr>
      </p:pic>
      <p:sp>
        <p:nvSpPr>
          <p:cNvPr id="3" name="Textfeld 2"/>
          <p:cNvSpPr txBox="1"/>
          <p:nvPr/>
        </p:nvSpPr>
        <p:spPr>
          <a:xfrm>
            <a:off x="381000" y="2503587"/>
            <a:ext cx="7162800" cy="6186309"/>
          </a:xfrm>
          <a:prstGeom prst="rect">
            <a:avLst/>
          </a:prstGeom>
          <a:noFill/>
        </p:spPr>
        <p:txBody>
          <a:bodyPr wrap="square" rtlCol="0">
            <a:spAutoFit/>
          </a:bodyPr>
          <a:lstStyle/>
          <a:p>
            <a:pPr algn="ctr"/>
            <a:r>
              <a:rPr lang="de-DE" sz="3600" b="1" dirty="0">
                <a:latin typeface="URWGroteskTExtLigExtNar" pitchFamily="2" charset="0"/>
              </a:rPr>
              <a:t>6. Oktober 2024</a:t>
            </a:r>
          </a:p>
          <a:p>
            <a:pPr algn="ctr"/>
            <a:r>
              <a:rPr lang="de-DE" sz="3600" b="1" dirty="0">
                <a:latin typeface="URWGroteskTExtLigExtNar" pitchFamily="2" charset="0"/>
              </a:rPr>
              <a:t>Paderborn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Theaterwanderung mit inklusiver Gruppe Bühnenadler</a:t>
            </a:r>
          </a:p>
          <a:p>
            <a:pPr marL="571500" indent="-571500" algn="ctr">
              <a:buFont typeface="Arial" panose="020B0604020202020204" pitchFamily="34" charset="0"/>
              <a:buChar char="•"/>
            </a:pPr>
            <a:r>
              <a:rPr lang="de-DE" sz="3600" b="1" dirty="0">
                <a:latin typeface="URWGroteskTExtLigExtNar" pitchFamily="2" charset="0"/>
              </a:rPr>
              <a:t>Geeignet für alle Altersstufen mit und ohne körperlicher oder geistiger Behinderung</a:t>
            </a:r>
          </a:p>
          <a:p>
            <a:pPr marL="571500" indent="-571500" algn="ctr">
              <a:buFont typeface="Arial" panose="020B0604020202020204" pitchFamily="34" charset="0"/>
              <a:buChar char="•"/>
            </a:pPr>
            <a:r>
              <a:rPr lang="de-DE" sz="3600" b="1" dirty="0">
                <a:latin typeface="URWGroteskTExtLigExtNar" pitchFamily="2" charset="0"/>
              </a:rPr>
              <a:t>Abschlusspicknick  </a:t>
            </a:r>
          </a:p>
          <a:p>
            <a:pPr marL="571500" indent="-571500" algn="ctr">
              <a:buFont typeface="Arial" panose="020B0604020202020204" pitchFamily="34" charset="0"/>
              <a:buChar char="•"/>
            </a:pPr>
            <a:r>
              <a:rPr lang="de-DE" sz="3600" b="1" dirty="0">
                <a:latin typeface="URWGroteskTExtLigExtNar" pitchFamily="2" charset="0"/>
              </a:rPr>
              <a:t>Teilnahme kostenlos</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97516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Freundeskreis DWJ</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8800" y="2121608"/>
            <a:ext cx="7152501" cy="6146092"/>
          </a:xfrm>
          <a:prstGeom prst="rect">
            <a:avLst/>
          </a:prstGeom>
        </p:spPr>
      </p:pic>
      <p:sp>
        <p:nvSpPr>
          <p:cNvPr id="3" name="Textfeld 2"/>
          <p:cNvSpPr txBox="1"/>
          <p:nvPr/>
        </p:nvSpPr>
        <p:spPr>
          <a:xfrm>
            <a:off x="381000" y="2503587"/>
            <a:ext cx="7162800" cy="4524315"/>
          </a:xfrm>
          <a:prstGeom prst="rect">
            <a:avLst/>
          </a:prstGeom>
          <a:noFill/>
        </p:spPr>
        <p:txBody>
          <a:bodyPr wrap="square" rtlCol="0">
            <a:spAutoFit/>
          </a:bodyPr>
          <a:lstStyle/>
          <a:p>
            <a:pPr algn="ctr"/>
            <a:r>
              <a:rPr lang="de-DE" sz="3600" b="1" dirty="0">
                <a:latin typeface="URWGroteskTExtLigExtNar" pitchFamily="2" charset="0"/>
              </a:rPr>
              <a:t>18. bis 20. Oktober 2024</a:t>
            </a:r>
          </a:p>
          <a:p>
            <a:pPr algn="ctr"/>
            <a:r>
              <a:rPr lang="de-DE" sz="3600" b="1" dirty="0">
                <a:latin typeface="URWGroteskTExtLigExtNar" pitchFamily="2" charset="0"/>
              </a:rPr>
              <a:t>Eisenach</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Alle Altersgruppen</a:t>
            </a:r>
          </a:p>
          <a:p>
            <a:pPr marL="571500" indent="-571500" algn="ctr">
              <a:buFont typeface="Arial" panose="020B0604020202020204" pitchFamily="34" charset="0"/>
              <a:buChar char="•"/>
            </a:pPr>
            <a:r>
              <a:rPr lang="de-DE" sz="3600" b="1">
                <a:latin typeface="URWGroteskTExtLigExtNar" pitchFamily="2" charset="0"/>
              </a:rPr>
              <a:t>Aktive und Ehemalige</a:t>
            </a:r>
          </a:p>
          <a:p>
            <a:pPr marL="571500" indent="-571500" algn="ctr">
              <a:buFont typeface="Arial" panose="020B0604020202020204" pitchFamily="34" charset="0"/>
              <a:buChar char="•"/>
            </a:pPr>
            <a:r>
              <a:rPr lang="de-DE" sz="3600" b="1">
                <a:latin typeface="URWGroteskTExtLigExtNar" pitchFamily="2" charset="0"/>
              </a:rPr>
              <a:t>Teilnahme </a:t>
            </a:r>
            <a:r>
              <a:rPr lang="de-DE" sz="3600" b="1" dirty="0">
                <a:latin typeface="URWGroteskTExtLigExtNar" pitchFamily="2" charset="0"/>
              </a:rPr>
              <a:t>mit (Klein-)Kindern möglich</a:t>
            </a:r>
          </a:p>
          <a:p>
            <a:pPr marL="571500" indent="-571500" algn="ctr">
              <a:buFont typeface="Arial" panose="020B0604020202020204" pitchFamily="34" charset="0"/>
              <a:buChar char="•"/>
            </a:pPr>
            <a:r>
              <a:rPr lang="de-DE" sz="3600" b="1" dirty="0">
                <a:latin typeface="URWGroteskTExtLigExtNar" pitchFamily="2" charset="0"/>
              </a:rPr>
              <a:t>Frei gestaltetes Programm</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1444489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err="1">
                <a:solidFill>
                  <a:srgbClr val="FFFFFF"/>
                </a:solidFill>
                <a:latin typeface="URWGroteskTLigExtNar" pitchFamily="2" charset="0"/>
              </a:rPr>
              <a:t>FAIRfressen</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4239" y="2019300"/>
            <a:ext cx="9768961" cy="6261700"/>
          </a:xfrm>
          <a:prstGeom prst="rect">
            <a:avLst/>
          </a:prstGeom>
        </p:spPr>
      </p:pic>
      <p:sp>
        <p:nvSpPr>
          <p:cNvPr id="3" name="Textfeld 2"/>
          <p:cNvSpPr txBox="1"/>
          <p:nvPr/>
        </p:nvSpPr>
        <p:spPr>
          <a:xfrm>
            <a:off x="381000" y="2503587"/>
            <a:ext cx="7162800" cy="5632311"/>
          </a:xfrm>
          <a:prstGeom prst="rect">
            <a:avLst/>
          </a:prstGeom>
          <a:noFill/>
        </p:spPr>
        <p:txBody>
          <a:bodyPr wrap="square" rtlCol="0">
            <a:spAutoFit/>
          </a:bodyPr>
          <a:lstStyle/>
          <a:p>
            <a:pPr algn="ctr"/>
            <a:r>
              <a:rPr lang="de-DE" sz="3600" b="1" dirty="0">
                <a:latin typeface="URWGroteskTExtLigExtNar" pitchFamily="2" charset="0"/>
              </a:rPr>
              <a:t>25. bis 27. Oktober 2024</a:t>
            </a:r>
          </a:p>
          <a:p>
            <a:pPr algn="ctr"/>
            <a:r>
              <a:rPr lang="de-DE" sz="3600" b="1" dirty="0">
                <a:latin typeface="URWGroteskTExtLigExtNar" pitchFamily="2" charset="0"/>
              </a:rPr>
              <a:t>Heidelberg-Ziegelhausen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Tipps und Tricks für nachhaltige Verpflegung</a:t>
            </a:r>
          </a:p>
          <a:p>
            <a:pPr marL="571500" indent="-571500" algn="ctr">
              <a:buFont typeface="Arial" panose="020B0604020202020204" pitchFamily="34" charset="0"/>
              <a:buChar char="•"/>
            </a:pPr>
            <a:r>
              <a:rPr lang="de-DE" sz="3600" b="1" dirty="0">
                <a:latin typeface="URWGroteskTExtLigExtNar" pitchFamily="2" charset="0"/>
              </a:rPr>
              <a:t>Nachhaltigkeit und Umweltschutz</a:t>
            </a:r>
          </a:p>
          <a:p>
            <a:pPr marL="571500" indent="-571500" algn="ctr">
              <a:buFont typeface="Arial" panose="020B0604020202020204" pitchFamily="34" charset="0"/>
              <a:buChar char="•"/>
            </a:pPr>
            <a:r>
              <a:rPr lang="de-DE" sz="3600" b="1" dirty="0">
                <a:latin typeface="URWGroteskTExtLigExtNar" pitchFamily="2" charset="0"/>
              </a:rPr>
              <a:t>Workshops</a:t>
            </a:r>
          </a:p>
          <a:p>
            <a:pPr marL="571500" indent="-571500" algn="ctr">
              <a:buFont typeface="Arial" panose="020B0604020202020204" pitchFamily="34" charset="0"/>
              <a:buChar char="•"/>
            </a:pPr>
            <a:r>
              <a:rPr lang="de-DE" sz="3600" b="1" dirty="0" err="1">
                <a:latin typeface="URWGroteskTExtLigExtNar" pitchFamily="2" charset="0"/>
              </a:rPr>
              <a:t>Upcycling</a:t>
            </a:r>
            <a:endParaRPr lang="de-DE" sz="36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p:txBody>
      </p:sp>
    </p:spTree>
    <p:extLst>
      <p:ext uri="{BB962C8B-B14F-4D97-AF65-F5344CB8AC3E}">
        <p14:creationId xmlns:p14="http://schemas.microsoft.com/office/powerpoint/2010/main" val="48181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Aktionen im Schnee über Silvester</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6587" y="2476501"/>
            <a:ext cx="8343898" cy="5562597"/>
          </a:xfrm>
          <a:prstGeom prst="rect">
            <a:avLst/>
          </a:prstGeom>
        </p:spPr>
      </p:pic>
      <p:sp>
        <p:nvSpPr>
          <p:cNvPr id="3" name="Textfeld 2"/>
          <p:cNvSpPr txBox="1"/>
          <p:nvPr/>
        </p:nvSpPr>
        <p:spPr>
          <a:xfrm>
            <a:off x="381000" y="2247900"/>
            <a:ext cx="7162800" cy="6186309"/>
          </a:xfrm>
          <a:prstGeom prst="rect">
            <a:avLst/>
          </a:prstGeom>
          <a:noFill/>
        </p:spPr>
        <p:txBody>
          <a:bodyPr wrap="square" rtlCol="0">
            <a:spAutoFit/>
          </a:bodyPr>
          <a:lstStyle/>
          <a:p>
            <a:pPr algn="ctr"/>
            <a:r>
              <a:rPr lang="de-DE" sz="3600" b="1" dirty="0">
                <a:latin typeface="URWGroteskTExtLigExtNar" pitchFamily="2" charset="0"/>
              </a:rPr>
              <a:t>28. Dezember 2024 bis 4. Januar 2025 im Erzgebirge / Johanngeorgenstadt</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In Kooperation mit tschechischer Partnergruppe „</a:t>
            </a:r>
            <a:r>
              <a:rPr lang="de-DE" sz="3600" b="1" dirty="0" err="1">
                <a:latin typeface="URWGroteskTExtLigExtNar" pitchFamily="2" charset="0"/>
              </a:rPr>
              <a:t>Prostor</a:t>
            </a:r>
            <a:r>
              <a:rPr lang="de-DE" sz="3600" b="1" dirty="0">
                <a:latin typeface="URWGroteskTExtLigExtNar" pitchFamily="2" charset="0"/>
              </a:rPr>
              <a:t> pro </a:t>
            </a:r>
            <a:r>
              <a:rPr lang="de-DE" sz="3600" b="1" dirty="0" err="1">
                <a:latin typeface="URWGroteskTExtLigExtNar" pitchFamily="2" charset="0"/>
              </a:rPr>
              <a:t>Rozvoj</a:t>
            </a:r>
            <a:r>
              <a:rPr lang="de-DE" sz="3600" b="1" dirty="0">
                <a:latin typeface="URWGroteskTExtLigExtNar" pitchFamily="2" charset="0"/>
              </a:rPr>
              <a:t>“</a:t>
            </a:r>
          </a:p>
          <a:p>
            <a:pPr marL="571500" indent="-571500" algn="ctr">
              <a:buFont typeface="Arial" panose="020B0604020202020204" pitchFamily="34" charset="0"/>
              <a:buChar char="•"/>
            </a:pPr>
            <a:r>
              <a:rPr lang="de-DE" sz="3600" b="1" dirty="0">
                <a:latin typeface="URWGroteskTExtLigExtNar" pitchFamily="2" charset="0"/>
              </a:rPr>
              <a:t>Schneeschuhwandern</a:t>
            </a:r>
          </a:p>
          <a:p>
            <a:pPr marL="571500" indent="-571500" algn="ctr">
              <a:buFont typeface="Arial" panose="020B0604020202020204" pitchFamily="34" charset="0"/>
              <a:buChar char="•"/>
            </a:pPr>
            <a:r>
              <a:rPr lang="de-DE" sz="3600" b="1" dirty="0">
                <a:latin typeface="URWGroteskTExtLigExtNar" pitchFamily="2" charset="0"/>
              </a:rPr>
              <a:t>Langlaufen</a:t>
            </a:r>
          </a:p>
          <a:p>
            <a:pPr marL="571500" indent="-571500" algn="ctr">
              <a:buFont typeface="Arial" panose="020B0604020202020204" pitchFamily="34" charset="0"/>
              <a:buChar char="•"/>
            </a:pPr>
            <a:r>
              <a:rPr lang="de-DE" sz="3600" b="1" dirty="0">
                <a:latin typeface="URWGroteskTExtLigExtNar" pitchFamily="2" charset="0"/>
              </a:rPr>
              <a:t>Winterwandern</a:t>
            </a:r>
          </a:p>
          <a:p>
            <a:pPr marL="571500" indent="-571500" algn="ctr">
              <a:buFont typeface="Arial" panose="020B0604020202020204" pitchFamily="34" charset="0"/>
              <a:buChar char="•"/>
            </a:pPr>
            <a:r>
              <a:rPr lang="de-DE" sz="3600" b="1" dirty="0">
                <a:latin typeface="URWGroteskTExtLigExtNar" pitchFamily="2" charset="0"/>
              </a:rPr>
              <a:t>Schneespiele</a:t>
            </a:r>
          </a:p>
          <a:p>
            <a:pPr marL="571500" indent="-571500" algn="ctr">
              <a:buFont typeface="Arial" panose="020B0604020202020204" pitchFamily="34" charset="0"/>
              <a:buChar char="•"/>
            </a:pPr>
            <a:r>
              <a:rPr lang="de-DE" sz="3600" b="1" dirty="0">
                <a:latin typeface="URWGroteskTExtLigExtNar" pitchFamily="2" charset="0"/>
              </a:rPr>
              <a:t>Pistensport</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3809311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Informationen und Anmeldung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feld 4">
            <a:extLst>
              <a:ext uri="{FF2B5EF4-FFF2-40B4-BE49-F238E27FC236}">
                <a16:creationId xmlns:a16="http://schemas.microsoft.com/office/drawing/2014/main" id="{4A5B3985-5EE0-4D06-8943-61861A0559E3}"/>
              </a:ext>
            </a:extLst>
          </p:cNvPr>
          <p:cNvSpPr txBox="1"/>
          <p:nvPr/>
        </p:nvSpPr>
        <p:spPr>
          <a:xfrm>
            <a:off x="838200" y="1788974"/>
            <a:ext cx="4495800" cy="1200329"/>
          </a:xfrm>
          <a:prstGeom prst="rect">
            <a:avLst/>
          </a:prstGeom>
          <a:noFill/>
        </p:spPr>
        <p:txBody>
          <a:bodyPr wrap="square" rtlCol="0">
            <a:spAutoFit/>
          </a:bodyPr>
          <a:lstStyle/>
          <a:p>
            <a:pPr algn="ctr"/>
            <a:r>
              <a:rPr lang="de-DE" sz="3600" b="1" dirty="0">
                <a:latin typeface="URWGroteskTExtLigExtNar" pitchFamily="2" charset="0"/>
              </a:rPr>
              <a:t>www.wanderjugend.de </a:t>
            </a:r>
          </a:p>
          <a:p>
            <a:pPr algn="ctr"/>
            <a:r>
              <a:rPr lang="de-DE" sz="3600" b="1" dirty="0">
                <a:latin typeface="URWGroteskTExtLigExtNar" pitchFamily="2" charset="0"/>
              </a:rPr>
              <a:t>Reiter Mitmachen</a:t>
            </a:r>
          </a:p>
        </p:txBody>
      </p:sp>
      <p:sp>
        <p:nvSpPr>
          <p:cNvPr id="6" name="Textfeld 5">
            <a:extLst>
              <a:ext uri="{FF2B5EF4-FFF2-40B4-BE49-F238E27FC236}">
                <a16:creationId xmlns:a16="http://schemas.microsoft.com/office/drawing/2014/main" id="{709F1967-B284-4E8C-ABBD-CC29A71F0813}"/>
              </a:ext>
            </a:extLst>
          </p:cNvPr>
          <p:cNvSpPr txBox="1"/>
          <p:nvPr/>
        </p:nvSpPr>
        <p:spPr>
          <a:xfrm>
            <a:off x="7010400" y="1788974"/>
            <a:ext cx="5029200" cy="1754326"/>
          </a:xfrm>
          <a:prstGeom prst="rect">
            <a:avLst/>
          </a:prstGeom>
          <a:noFill/>
        </p:spPr>
        <p:txBody>
          <a:bodyPr wrap="square" rtlCol="0">
            <a:spAutoFit/>
          </a:bodyPr>
          <a:lstStyle/>
          <a:p>
            <a:pPr algn="ctr"/>
            <a:r>
              <a:rPr lang="de-DE" sz="3600" b="1" dirty="0">
                <a:latin typeface="URWGroteskTExtLigExtNar" pitchFamily="2" charset="0"/>
              </a:rPr>
              <a:t>anmeldung.wanderjugend.de</a:t>
            </a:r>
          </a:p>
          <a:p>
            <a:pPr algn="ctr"/>
            <a:r>
              <a:rPr lang="de-DE" sz="3600" b="1" dirty="0">
                <a:latin typeface="URWGroteskTExtLigExtNar" pitchFamily="2" charset="0"/>
              </a:rPr>
              <a:t>Direktlink zur Anmeldung </a:t>
            </a:r>
          </a:p>
          <a:p>
            <a:pPr algn="ctr"/>
            <a:endParaRPr lang="de-DE" sz="3600" b="1" dirty="0">
              <a:latin typeface="URWGroteskTExtLigExtNar" pitchFamily="2" charset="0"/>
            </a:endParaRPr>
          </a:p>
        </p:txBody>
      </p:sp>
      <p:sp>
        <p:nvSpPr>
          <p:cNvPr id="7" name="Textfeld 6">
            <a:extLst>
              <a:ext uri="{FF2B5EF4-FFF2-40B4-BE49-F238E27FC236}">
                <a16:creationId xmlns:a16="http://schemas.microsoft.com/office/drawing/2014/main" id="{3DAF574B-3A13-4509-B0BD-4A866C3388D5}"/>
              </a:ext>
            </a:extLst>
          </p:cNvPr>
          <p:cNvSpPr txBox="1"/>
          <p:nvPr/>
        </p:nvSpPr>
        <p:spPr>
          <a:xfrm>
            <a:off x="13335000" y="1866900"/>
            <a:ext cx="4495800" cy="1200329"/>
          </a:xfrm>
          <a:prstGeom prst="rect">
            <a:avLst/>
          </a:prstGeom>
          <a:noFill/>
        </p:spPr>
        <p:txBody>
          <a:bodyPr wrap="square" rtlCol="0">
            <a:spAutoFit/>
          </a:bodyPr>
          <a:lstStyle/>
          <a:p>
            <a:pPr algn="ctr"/>
            <a:r>
              <a:rPr lang="de-DE" sz="3600" b="1" dirty="0">
                <a:latin typeface="URWGroteskTExtLigExtNar" pitchFamily="2" charset="0"/>
              </a:rPr>
              <a:t>Regionalsuche mit </a:t>
            </a:r>
          </a:p>
          <a:p>
            <a:pPr algn="ctr"/>
            <a:r>
              <a:rPr lang="de-DE" sz="3600" b="1" dirty="0">
                <a:latin typeface="URWGroteskTExtLigExtNar" pitchFamily="2" charset="0"/>
              </a:rPr>
              <a:t>Veranstaltungslandkarte</a:t>
            </a:r>
          </a:p>
        </p:txBody>
      </p:sp>
      <p:pic>
        <p:nvPicPr>
          <p:cNvPr id="8" name="Grafik 7">
            <a:extLst>
              <a:ext uri="{FF2B5EF4-FFF2-40B4-BE49-F238E27FC236}">
                <a16:creationId xmlns:a16="http://schemas.microsoft.com/office/drawing/2014/main" id="{A7D5266C-4674-43E3-BBB1-7D09ABF5C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232681"/>
            <a:ext cx="5683405" cy="4577819"/>
          </a:xfrm>
          <a:prstGeom prst="rect">
            <a:avLst/>
          </a:prstGeom>
        </p:spPr>
      </p:pic>
      <p:pic>
        <p:nvPicPr>
          <p:cNvPr id="10" name="Grafik 9">
            <a:extLst>
              <a:ext uri="{FF2B5EF4-FFF2-40B4-BE49-F238E27FC236}">
                <a16:creationId xmlns:a16="http://schemas.microsoft.com/office/drawing/2014/main" id="{C3D23A59-D403-4621-A54B-3F4F65ADF7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3232681"/>
            <a:ext cx="5902146" cy="4386263"/>
          </a:xfrm>
          <a:prstGeom prst="rect">
            <a:avLst/>
          </a:prstGeom>
        </p:spPr>
      </p:pic>
      <p:pic>
        <p:nvPicPr>
          <p:cNvPr id="14" name="Grafik 13">
            <a:extLst>
              <a:ext uri="{FF2B5EF4-FFF2-40B4-BE49-F238E27FC236}">
                <a16:creationId xmlns:a16="http://schemas.microsoft.com/office/drawing/2014/main" id="{68B193F4-D673-4193-9642-EA20F7601F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182600" y="3286534"/>
            <a:ext cx="4752278" cy="4334388"/>
          </a:xfrm>
          <a:prstGeom prst="rect">
            <a:avLst/>
          </a:prstGeom>
        </p:spPr>
      </p:pic>
    </p:spTree>
    <p:extLst>
      <p:ext uri="{BB962C8B-B14F-4D97-AF65-F5344CB8AC3E}">
        <p14:creationId xmlns:p14="http://schemas.microsoft.com/office/powerpoint/2010/main" val="316207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a:solidFill>
                  <a:srgbClr val="FFFFFF"/>
                </a:solidFill>
                <a:latin typeface="URWGroteskTLigExtNar"/>
              </a:rPr>
              <a:t>DWJ VERNETZT</a:t>
            </a:r>
          </a:p>
          <a:p>
            <a:pPr>
              <a:defRPr/>
            </a:pPr>
            <a:endParaRPr lang="de-DE" sz="5400" dirty="0">
              <a:latin typeface="+mj-lt"/>
            </a:endParaRPr>
          </a:p>
        </p:txBody>
      </p:sp>
      <p:sp>
        <p:nvSpPr>
          <p:cNvPr id="10" name="Rechteck 9">
            <a:extLst>
              <a:ext uri="{FF2B5EF4-FFF2-40B4-BE49-F238E27FC236}">
                <a16:creationId xmlns:a16="http://schemas.microsoft.com/office/drawing/2014/main" id="{745887A1-E368-4B28-9E34-16758D695415}"/>
              </a:ext>
            </a:extLst>
          </p:cNvPr>
          <p:cNvSpPr/>
          <p:nvPr/>
        </p:nvSpPr>
        <p:spPr>
          <a:xfrm>
            <a:off x="1117123" y="2171700"/>
            <a:ext cx="11730586" cy="6678751"/>
          </a:xfrm>
          <a:prstGeom prst="rect">
            <a:avLst/>
          </a:prstGeom>
        </p:spPr>
        <p:txBody>
          <a:bodyPr wrap="square">
            <a:spAutoFit/>
          </a:bodyPr>
          <a:lstStyle/>
          <a:p>
            <a:r>
              <a:rPr lang="de-DE" sz="3200" dirty="0">
                <a:latin typeface="URWGroteskTLigExtNar" pitchFamily="2" charset="0"/>
              </a:rPr>
              <a:t>Unter dem Titel DWJ VERNETZT werden alle Angebote, Aktivitäten, Lehrgänge und Seminare der Deutschen Wanderjugend gesammelt, die ganz oder teilweise im digitalen Raum stattfinden oder mit Hilfe digitaler Plattformen zu Euch gebracht / organisiert werden. Alle können an den Angeboten teilnehmen. DWJ VERNETZT wird von den Ortsgruppen, Landesverbänden und dem Bundesverband organisiert.</a:t>
            </a:r>
          </a:p>
          <a:p>
            <a:endParaRPr lang="de-DE" sz="3200" dirty="0">
              <a:latin typeface="URWGroteskTLigExtNar" pitchFamily="2" charset="0"/>
            </a:endParaRPr>
          </a:p>
          <a:p>
            <a:r>
              <a:rPr lang="de-DE" sz="3200" dirty="0">
                <a:latin typeface="URWGroteskTLigExtNar" pitchFamily="2" charset="0"/>
              </a:rPr>
              <a:t>15.05.2024		Digitales Marketing im Vereinsleben</a:t>
            </a:r>
          </a:p>
          <a:p>
            <a:r>
              <a:rPr lang="de-DE" sz="3200" dirty="0">
                <a:latin typeface="URWGroteskTLigExtNar" pitchFamily="2" charset="0"/>
              </a:rPr>
              <a:t>21.05.2024		Internationale Gruppenspiele </a:t>
            </a:r>
          </a:p>
          <a:p>
            <a:endParaRPr lang="de-DE" sz="3200" dirty="0">
              <a:latin typeface="URWGroteskTLigExtNar" pitchFamily="2" charset="0"/>
            </a:endParaRPr>
          </a:p>
          <a:p>
            <a:r>
              <a:rPr lang="de-DE" sz="3200" dirty="0">
                <a:latin typeface="URWGroteskTLigExtNar" pitchFamily="2" charset="0"/>
              </a:rPr>
              <a:t>Weitere Lehrgänge in Planung</a:t>
            </a:r>
          </a:p>
          <a:p>
            <a:endParaRPr lang="de-DE" sz="3200" dirty="0">
              <a:latin typeface="URWGroteskTLigExtNar" pitchFamily="2" charset="0"/>
            </a:endParaRPr>
          </a:p>
          <a:p>
            <a:endParaRPr lang="de-DE" altLang="de-DE" dirty="0">
              <a:latin typeface="URWGroteskTLigExtNar" pitchFamily="2" charset="0"/>
            </a:endParaRPr>
          </a:p>
          <a:p>
            <a:endParaRPr lang="de-DE" altLang="de-DE" dirty="0">
              <a:latin typeface="URWGroteskTLigExtNar" pitchFamily="2" charset="0"/>
            </a:endParaRPr>
          </a:p>
          <a:p>
            <a:endParaRPr lang="de-DE" altLang="de-DE" sz="800" dirty="0">
              <a:latin typeface="URWGroteskTLigExtNar" pitchFamily="2" charset="0"/>
            </a:endParaRPr>
          </a:p>
        </p:txBody>
      </p:sp>
      <p:pic>
        <p:nvPicPr>
          <p:cNvPr id="3" name="Grafik 2">
            <a:extLst>
              <a:ext uri="{FF2B5EF4-FFF2-40B4-BE49-F238E27FC236}">
                <a16:creationId xmlns:a16="http://schemas.microsoft.com/office/drawing/2014/main" id="{E3946463-980C-4692-891D-4DABE03F9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30200" y="2628900"/>
            <a:ext cx="4392033" cy="1985963"/>
          </a:xfrm>
          <a:prstGeom prst="rect">
            <a:avLst/>
          </a:prstGeom>
        </p:spPr>
      </p:pic>
    </p:spTree>
    <p:extLst>
      <p:ext uri="{BB962C8B-B14F-4D97-AF65-F5344CB8AC3E}">
        <p14:creationId xmlns:p14="http://schemas.microsoft.com/office/powerpoint/2010/main" val="408487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Sitzungstermine 2024 ff.</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5" name="Tabelle 4">
            <a:extLst>
              <a:ext uri="{FF2B5EF4-FFF2-40B4-BE49-F238E27FC236}">
                <a16:creationId xmlns:a16="http://schemas.microsoft.com/office/drawing/2014/main" id="{51679D1D-01A2-479B-9E9A-383135406E8E}"/>
              </a:ext>
            </a:extLst>
          </p:cNvPr>
          <p:cNvGraphicFramePr>
            <a:graphicFrameLocks noGrp="1"/>
          </p:cNvGraphicFramePr>
          <p:nvPr>
            <p:extLst>
              <p:ext uri="{D42A27DB-BD31-4B8C-83A1-F6EECF244321}">
                <p14:modId xmlns:p14="http://schemas.microsoft.com/office/powerpoint/2010/main" val="2056195631"/>
              </p:ext>
            </p:extLst>
          </p:nvPr>
        </p:nvGraphicFramePr>
        <p:xfrm>
          <a:off x="838200" y="2095500"/>
          <a:ext cx="14858999" cy="5303520"/>
        </p:xfrm>
        <a:graphic>
          <a:graphicData uri="http://schemas.openxmlformats.org/drawingml/2006/table">
            <a:tbl>
              <a:tblPr firstRow="1" bandRow="1">
                <a:tableStyleId>{5C22544A-7EE6-4342-B048-85BDC9FD1C3A}</a:tableStyleId>
              </a:tblPr>
              <a:tblGrid>
                <a:gridCol w="3606553">
                  <a:extLst>
                    <a:ext uri="{9D8B030D-6E8A-4147-A177-3AD203B41FA5}">
                      <a16:colId xmlns:a16="http://schemas.microsoft.com/office/drawing/2014/main" val="3733714670"/>
                    </a:ext>
                  </a:extLst>
                </a:gridCol>
                <a:gridCol w="8280647">
                  <a:extLst>
                    <a:ext uri="{9D8B030D-6E8A-4147-A177-3AD203B41FA5}">
                      <a16:colId xmlns:a16="http://schemas.microsoft.com/office/drawing/2014/main" val="634040475"/>
                    </a:ext>
                  </a:extLst>
                </a:gridCol>
                <a:gridCol w="2971799">
                  <a:extLst>
                    <a:ext uri="{9D8B030D-6E8A-4147-A177-3AD203B41FA5}">
                      <a16:colId xmlns:a16="http://schemas.microsoft.com/office/drawing/2014/main" val="3120215176"/>
                    </a:ext>
                  </a:extLst>
                </a:gridCol>
              </a:tblGrid>
              <a:tr h="731520">
                <a:tc>
                  <a:txBody>
                    <a:bodyPr/>
                    <a:lstStyle/>
                    <a:p>
                      <a:r>
                        <a:rPr lang="de-DE" sz="2800" b="0" dirty="0">
                          <a:solidFill>
                            <a:schemeClr val="tx1"/>
                          </a:solidFill>
                          <a:latin typeface="URWGroteskTLigExtNar" pitchFamily="2" charset="0"/>
                        </a:rPr>
                        <a:t>28. – 30. Juni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rPr>
                        <a:t>Jugendbeiratssitzung 2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b="0" dirty="0">
                          <a:solidFill>
                            <a:schemeClr val="tx1"/>
                          </a:solidFill>
                          <a:latin typeface="URWGroteskTLigExtNar" pitchFamily="2" charset="0"/>
                        </a:rPr>
                        <a:t>Eisenach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2800" b="0" dirty="0">
                          <a:latin typeface="URWGroteskTLigExtNar" pitchFamily="2" charset="0"/>
                        </a:rPr>
                        <a:t>15. – 17. November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3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rPr>
                        <a:t>Essen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r>
                        <a:rPr lang="de-DE" sz="2800" b="0" dirty="0">
                          <a:latin typeface="URWGroteskTLigExtNar" pitchFamily="2" charset="0"/>
                        </a:rPr>
                        <a:t>21. – 23. Februar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1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Frankfurt (Main)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0193"/>
                  </a:ext>
                </a:extLst>
              </a:tr>
              <a:tr h="762000">
                <a:tc>
                  <a:txBody>
                    <a:bodyPr/>
                    <a:lstStyle/>
                    <a:p>
                      <a:r>
                        <a:rPr lang="de-DE" sz="2800" b="0" dirty="0">
                          <a:latin typeface="URWGroteskTLigExtNar" pitchFamily="2" charset="0"/>
                        </a:rPr>
                        <a:t>04. – 06. April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Bundesdelegiertenversammlung (BDV)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Homburg / Saar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1426023"/>
                  </a:ext>
                </a:extLst>
              </a:tr>
              <a:tr h="762000">
                <a:tc>
                  <a:txBody>
                    <a:bodyPr/>
                    <a:lstStyle/>
                    <a:p>
                      <a:r>
                        <a:rPr lang="de-DE" sz="2800" b="0" dirty="0">
                          <a:latin typeface="URWGroteskTLigExtNar" pitchFamily="2" charset="0"/>
                        </a:rPr>
                        <a:t>27. – 29. Juni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2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Kassel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396659"/>
                  </a:ext>
                </a:extLst>
              </a:tr>
              <a:tr h="762000">
                <a:tc>
                  <a:txBody>
                    <a:bodyPr/>
                    <a:lstStyle/>
                    <a:p>
                      <a:r>
                        <a:rPr lang="de-DE" sz="2800" b="0" dirty="0">
                          <a:latin typeface="URWGroteskTLigExtNar" pitchFamily="2" charset="0"/>
                        </a:rPr>
                        <a:t>14. – 16. November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Jugendbeiratssitzung 3 (JBS)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Mannheim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703299"/>
                  </a:ext>
                </a:extLst>
              </a:tr>
              <a:tr h="762000">
                <a:tc>
                  <a:txBody>
                    <a:bodyPr/>
                    <a:lstStyle/>
                    <a:p>
                      <a:r>
                        <a:rPr lang="de-DE" sz="2800" b="0" dirty="0">
                          <a:latin typeface="URWGroteskTLigExtNar" pitchFamily="2" charset="0"/>
                        </a:rPr>
                        <a:t>17. – 19. April 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Bundesdelegiertenversammlung (BDV)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rPr>
                        <a:t>Göttingen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801640"/>
                  </a:ext>
                </a:extLst>
              </a:tr>
            </a:tbl>
          </a:graphicData>
        </a:graphic>
      </p:graphicFrame>
    </p:spTree>
    <p:extLst>
      <p:ext uri="{BB962C8B-B14F-4D97-AF65-F5344CB8AC3E}">
        <p14:creationId xmlns:p14="http://schemas.microsoft.com/office/powerpoint/2010/main" val="70721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38100"/>
            <a:ext cx="18288000" cy="10287000"/>
          </a:xfrm>
          <a:prstGeom prst="rect">
            <a:avLst/>
          </a:prstGeom>
        </p:spPr>
      </p:pic>
      <p:grpSp>
        <p:nvGrpSpPr>
          <p:cNvPr id="3" name="Group 3"/>
          <p:cNvGrpSpPr/>
          <p:nvPr/>
        </p:nvGrpSpPr>
        <p:grpSpPr>
          <a:xfrm>
            <a:off x="2239093" y="-266700"/>
            <a:ext cx="13396036" cy="6436698"/>
            <a:chOff x="-3" y="-3704217"/>
            <a:chExt cx="17861381" cy="8582264"/>
          </a:xfrm>
        </p:grpSpPr>
        <p:sp>
          <p:nvSpPr>
            <p:cNvPr id="4" name="TextBox 4"/>
            <p:cNvSpPr txBox="1"/>
            <p:nvPr/>
          </p:nvSpPr>
          <p:spPr>
            <a:xfrm>
              <a:off x="-3" y="-3704217"/>
              <a:ext cx="17861381" cy="5078314"/>
            </a:xfrm>
            <a:prstGeom prst="rect">
              <a:avLst/>
            </a:prstGeom>
          </p:spPr>
          <p:txBody>
            <a:bodyPr lIns="0" tIns="0" rIns="0" bIns="0" rtlCol="0" anchor="t">
              <a:spAutoFit/>
            </a:bodyPr>
            <a:lstStyle/>
            <a:p>
              <a:pPr algn="ctr">
                <a:lnSpc>
                  <a:spcPts val="9900"/>
                </a:lnSpc>
              </a:pPr>
              <a:endParaRPr lang="en-US" sz="9000" dirty="0">
                <a:solidFill>
                  <a:srgbClr val="000000"/>
                </a:solidFill>
                <a:latin typeface="URWGroteskTMed"/>
              </a:endParaRPr>
            </a:p>
            <a:p>
              <a:pPr algn="ctr">
                <a:lnSpc>
                  <a:spcPts val="9900"/>
                </a:lnSpc>
              </a:pPr>
              <a:r>
                <a:rPr lang="en-US" sz="9000" dirty="0" err="1">
                  <a:solidFill>
                    <a:srgbClr val="000000"/>
                  </a:solidFill>
                  <a:latin typeface="URWGroteskTMed"/>
                </a:rPr>
                <a:t>Unterstützungs</a:t>
              </a:r>
              <a:r>
                <a:rPr lang="en-US" sz="9000" dirty="0">
                  <a:solidFill>
                    <a:srgbClr val="000000"/>
                  </a:solidFill>
                  <a:latin typeface="URWGroteskTMed"/>
                </a:rPr>
                <a:t>- und </a:t>
              </a:r>
              <a:r>
                <a:rPr lang="en-US" sz="9000" dirty="0" err="1">
                  <a:solidFill>
                    <a:srgbClr val="000000"/>
                  </a:solidFill>
                  <a:latin typeface="URWGroteskTMed"/>
                </a:rPr>
                <a:t>Kooperationsangebote</a:t>
              </a:r>
              <a:endParaRPr lang="en-US" sz="9000" dirty="0">
                <a:solidFill>
                  <a:srgbClr val="000000"/>
                </a:solidFill>
                <a:latin typeface="URWGroteskTMed"/>
              </a:endParaRPr>
            </a:p>
          </p:txBody>
        </p:sp>
        <p:sp>
          <p:nvSpPr>
            <p:cNvPr id="5" name="TextBox 5"/>
            <p:cNvSpPr txBox="1"/>
            <p:nvPr/>
          </p:nvSpPr>
          <p:spPr>
            <a:xfrm>
              <a:off x="404575" y="4170445"/>
              <a:ext cx="17052231" cy="707602"/>
            </a:xfrm>
            <a:prstGeom prst="rect">
              <a:avLst/>
            </a:prstGeom>
          </p:spPr>
          <p:txBody>
            <a:bodyPr lIns="0" tIns="0" rIns="0" bIns="0" rtlCol="0" anchor="t">
              <a:spAutoFit/>
            </a:bodyPr>
            <a:lstStyle/>
            <a:p>
              <a:pPr marL="0" lvl="0" indent="0" algn="ctr">
                <a:lnSpc>
                  <a:spcPts val="4479"/>
                </a:lnSpc>
                <a:spcBef>
                  <a:spcPct val="0"/>
                </a:spcBef>
              </a:pPr>
              <a:endParaRPr/>
            </a:p>
          </p:txBody>
        </p:sp>
      </p:grpSp>
      <p:pic>
        <p:nvPicPr>
          <p:cNvPr id="10" name="Grafik 9">
            <a:extLst>
              <a:ext uri="{FF2B5EF4-FFF2-40B4-BE49-F238E27FC236}">
                <a16:creationId xmlns:a16="http://schemas.microsoft.com/office/drawing/2014/main" id="{CBDBCA39-AEFF-452F-A7A3-0C145D242494}"/>
              </a:ext>
            </a:extLst>
          </p:cNvPr>
          <p:cNvPicPr>
            <a:picLocks noChangeAspect="1"/>
          </p:cNvPicPr>
          <p:nvPr/>
        </p:nvPicPr>
        <p:blipFill rotWithShape="1">
          <a:blip r:embed="rId3">
            <a:extLst>
              <a:ext uri="{28A0092B-C50C-407E-A947-70E740481C1C}">
                <a14:useLocalDpi xmlns:a14="http://schemas.microsoft.com/office/drawing/2010/main" val="0"/>
              </a:ext>
            </a:extLst>
          </a:blip>
          <a:srcRect r="12359"/>
          <a:stretch/>
        </p:blipFill>
        <p:spPr>
          <a:xfrm>
            <a:off x="6372331" y="4152900"/>
            <a:ext cx="5129561" cy="4801641"/>
          </a:xfrm>
          <a:prstGeom prst="rect">
            <a:avLst/>
          </a:prstGeom>
        </p:spPr>
      </p:pic>
    </p:spTree>
    <p:extLst>
      <p:ext uri="{BB962C8B-B14F-4D97-AF65-F5344CB8AC3E}">
        <p14:creationId xmlns:p14="http://schemas.microsoft.com/office/powerpoint/2010/main" val="243419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Outdoor-Erste-Hilfe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6640" y="2353955"/>
            <a:ext cx="7709256" cy="5781943"/>
          </a:xfrm>
          <a:prstGeom prst="rect">
            <a:avLst/>
          </a:prstGeom>
        </p:spPr>
      </p:pic>
      <p:sp>
        <p:nvSpPr>
          <p:cNvPr id="3" name="Textfeld 2"/>
          <p:cNvSpPr txBox="1"/>
          <p:nvPr/>
        </p:nvSpPr>
        <p:spPr>
          <a:xfrm>
            <a:off x="685800" y="2503587"/>
            <a:ext cx="7162800" cy="5078313"/>
          </a:xfrm>
          <a:prstGeom prst="rect">
            <a:avLst/>
          </a:prstGeom>
          <a:noFill/>
        </p:spPr>
        <p:txBody>
          <a:bodyPr wrap="square" rtlCol="0">
            <a:spAutoFit/>
          </a:bodyPr>
          <a:lstStyle/>
          <a:p>
            <a:pPr algn="ctr"/>
            <a:r>
              <a:rPr lang="de-DE" sz="3600" b="1" dirty="0">
                <a:latin typeface="URWGroteskTExtLigExtNar" pitchFamily="2" charset="0"/>
              </a:rPr>
              <a:t>07. bis 09. Juni 2024</a:t>
            </a:r>
          </a:p>
          <a:p>
            <a:pPr algn="ctr"/>
            <a:r>
              <a:rPr lang="de-DE" sz="3600" b="1" dirty="0">
                <a:latin typeface="URWGroteskTExtLigExtNar" pitchFamily="2" charset="0"/>
              </a:rPr>
              <a:t>In der Rhön, Ludwigsturm / Bad Kissingen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Gilt für </a:t>
            </a:r>
            <a:r>
              <a:rPr lang="de-DE" sz="3600" b="1" dirty="0" err="1">
                <a:latin typeface="URWGroteskTExtLigExtNar" pitchFamily="2" charset="0"/>
              </a:rPr>
              <a:t>JuLeiCa</a:t>
            </a:r>
            <a:r>
              <a:rPr lang="de-DE" sz="3600" b="1" dirty="0">
                <a:latin typeface="URWGroteskTExtLigExtNar" pitchFamily="2" charset="0"/>
              </a:rPr>
              <a:t> und Führerschein</a:t>
            </a:r>
          </a:p>
          <a:p>
            <a:pPr marL="571500" indent="-571500" algn="ctr">
              <a:buFont typeface="Arial" panose="020B0604020202020204" pitchFamily="34" charset="0"/>
              <a:buChar char="•"/>
            </a:pPr>
            <a:r>
              <a:rPr lang="de-DE" sz="3600" b="1" dirty="0">
                <a:latin typeface="URWGroteskTExtLigExtNar" pitchFamily="2" charset="0"/>
              </a:rPr>
              <a:t>Kenntnisse für draußen und unterwegs</a:t>
            </a:r>
          </a:p>
          <a:p>
            <a:pPr marL="571500" indent="-571500" algn="ctr">
              <a:buFont typeface="Arial" panose="020B0604020202020204" pitchFamily="34" charset="0"/>
              <a:buChar char="•"/>
            </a:pPr>
            <a:r>
              <a:rPr lang="de-DE" sz="3600" b="1" dirty="0">
                <a:latin typeface="URWGroteskTExtLigExtNar" pitchFamily="2" charset="0"/>
              </a:rPr>
              <a:t>Erlebnispädagogische Inhalte</a:t>
            </a:r>
          </a:p>
          <a:p>
            <a:pPr marL="571500" indent="-571500" algn="ctr">
              <a:buFont typeface="Arial" panose="020B0604020202020204" pitchFamily="34" charset="0"/>
              <a:buChar char="•"/>
            </a:pPr>
            <a:r>
              <a:rPr lang="de-DE" sz="3600" b="1" dirty="0">
                <a:latin typeface="URWGroteskTExtLigExtNar" pitchFamily="2" charset="0"/>
              </a:rPr>
              <a:t>Spiele und Aktionen für Gruppenaktionen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17813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676400" y="733190"/>
            <a:ext cx="8229600" cy="961097"/>
          </a:xfrm>
          <a:prstGeom prst="rect">
            <a:avLst/>
          </a:prstGeom>
        </p:spPr>
        <p:txBody>
          <a:bodyPr wrap="square" lIns="0" tIns="0" rIns="0" bIns="0" rtlCol="0" anchor="t">
            <a:spAutoFit/>
          </a:bodyPr>
          <a:lstStyle/>
          <a:p>
            <a:pPr algn="ctr">
              <a:lnSpc>
                <a:spcPts val="8135"/>
              </a:lnSpc>
            </a:pPr>
            <a:r>
              <a:rPr lang="en-US" sz="5811" dirty="0" err="1">
                <a:solidFill>
                  <a:srgbClr val="FFFFFF"/>
                </a:solidFill>
                <a:latin typeface="URWGroteskTLigExtNar"/>
              </a:rPr>
              <a:t>Publikationen</a:t>
            </a:r>
            <a:endParaRPr lang="en-US" sz="5811" dirty="0">
              <a:solidFill>
                <a:srgbClr val="FFFFFF"/>
              </a:solidFill>
              <a:latin typeface="URWGroteskTLigExtNar"/>
            </a:endParaRPr>
          </a:p>
        </p:txBody>
      </p:sp>
      <p:pic>
        <p:nvPicPr>
          <p:cNvPr id="9" name="Grafik 8">
            <a:extLst>
              <a:ext uri="{FF2B5EF4-FFF2-40B4-BE49-F238E27FC236}">
                <a16:creationId xmlns:a16="http://schemas.microsoft.com/office/drawing/2014/main" id="{5BDBA747-CAB2-481D-BC19-EF230CD3A6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9800" y="-1409700"/>
            <a:ext cx="12607105" cy="4487026"/>
          </a:xfrm>
          <a:prstGeom prst="rect">
            <a:avLst/>
          </a:prstGeom>
        </p:spPr>
      </p:pic>
      <p:sp>
        <p:nvSpPr>
          <p:cNvPr id="15" name="Rechteck 14">
            <a:extLst>
              <a:ext uri="{FF2B5EF4-FFF2-40B4-BE49-F238E27FC236}">
                <a16:creationId xmlns:a16="http://schemas.microsoft.com/office/drawing/2014/main" id="{68325DEC-F46B-4419-A695-9D221E220ABC}"/>
              </a:ext>
            </a:extLst>
          </p:cNvPr>
          <p:cNvSpPr/>
          <p:nvPr/>
        </p:nvSpPr>
        <p:spPr>
          <a:xfrm>
            <a:off x="10896838" y="761595"/>
            <a:ext cx="8915400" cy="1754326"/>
          </a:xfrm>
          <a:prstGeom prst="rect">
            <a:avLst/>
          </a:prstGeom>
        </p:spPr>
        <p:txBody>
          <a:bodyPr wrap="square">
            <a:spAutoFit/>
          </a:bodyPr>
          <a:lstStyle/>
          <a:p>
            <a:pPr lvl="0">
              <a:defRPr/>
            </a:pPr>
            <a:r>
              <a:rPr lang="en-US" sz="5400" b="1" dirty="0" err="1">
                <a:solidFill>
                  <a:srgbClr val="3D8EB4"/>
                </a:solidFill>
                <a:latin typeface="URWGroteskTExtLig" pitchFamily="2" charset="0"/>
              </a:rPr>
              <a:t>Unsere</a:t>
            </a:r>
            <a:r>
              <a:rPr lang="en-US" sz="5400" b="1" dirty="0">
                <a:solidFill>
                  <a:srgbClr val="3D8EB4"/>
                </a:solidFill>
                <a:latin typeface="URWGroteskTExtLig" pitchFamily="2" charset="0"/>
              </a:rPr>
              <a:t> </a:t>
            </a:r>
            <a:r>
              <a:rPr lang="en-US" sz="5400" b="1" dirty="0" err="1">
                <a:solidFill>
                  <a:srgbClr val="3D8EB4"/>
                </a:solidFill>
                <a:latin typeface="URWGroteskTExtLig" pitchFamily="2" charset="0"/>
              </a:rPr>
              <a:t>neuen</a:t>
            </a:r>
            <a:r>
              <a:rPr lang="en-US" sz="5400" b="1" dirty="0">
                <a:solidFill>
                  <a:srgbClr val="3D8EB4"/>
                </a:solidFill>
                <a:latin typeface="URWGroteskTExtLig" pitchFamily="2" charset="0"/>
              </a:rPr>
              <a:t> </a:t>
            </a:r>
            <a:r>
              <a:rPr lang="en-US" sz="5400" b="1" dirty="0" err="1">
                <a:solidFill>
                  <a:srgbClr val="3D8EB4"/>
                </a:solidFill>
                <a:latin typeface="URWGroteskTExtLig" pitchFamily="2" charset="0"/>
              </a:rPr>
              <a:t>Vertrauenspersonen</a:t>
            </a:r>
            <a:endParaRPr lang="en-US" sz="5400" b="1" dirty="0">
              <a:solidFill>
                <a:srgbClr val="3D8EB4"/>
              </a:solidFill>
              <a:latin typeface="URWGroteskTExtLig" pitchFamily="2" charset="0"/>
            </a:endParaRPr>
          </a:p>
        </p:txBody>
      </p:sp>
      <p:pic>
        <p:nvPicPr>
          <p:cNvPr id="3" name="Grafik 2">
            <a:extLst>
              <a:ext uri="{FF2B5EF4-FFF2-40B4-BE49-F238E27FC236}">
                <a16:creationId xmlns:a16="http://schemas.microsoft.com/office/drawing/2014/main" id="{0AF0947A-12F8-4772-8736-D7D10DF51F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9599" y="3727460"/>
            <a:ext cx="3464792" cy="4491261"/>
          </a:xfrm>
          <a:prstGeom prst="rect">
            <a:avLst/>
          </a:prstGeom>
          <a:ln w="76200">
            <a:solidFill>
              <a:srgbClr val="3D8EB4"/>
            </a:solidFill>
          </a:ln>
        </p:spPr>
      </p:pic>
      <p:pic>
        <p:nvPicPr>
          <p:cNvPr id="5" name="Grafik 4">
            <a:extLst>
              <a:ext uri="{FF2B5EF4-FFF2-40B4-BE49-F238E27FC236}">
                <a16:creationId xmlns:a16="http://schemas.microsoft.com/office/drawing/2014/main" id="{63306A6B-608C-4BBB-B1A4-AB22E399683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3356" t="1859" r="9077" b="5029"/>
          <a:stretch/>
        </p:blipFill>
        <p:spPr>
          <a:xfrm>
            <a:off x="13397106" y="3727460"/>
            <a:ext cx="3832174" cy="4503961"/>
          </a:xfrm>
          <a:prstGeom prst="rect">
            <a:avLst/>
          </a:prstGeom>
          <a:ln w="76200">
            <a:solidFill>
              <a:srgbClr val="3D8EB4"/>
            </a:solidFill>
          </a:ln>
        </p:spPr>
      </p:pic>
      <p:pic>
        <p:nvPicPr>
          <p:cNvPr id="16" name="Grafik 15">
            <a:extLst>
              <a:ext uri="{FF2B5EF4-FFF2-40B4-BE49-F238E27FC236}">
                <a16:creationId xmlns:a16="http://schemas.microsoft.com/office/drawing/2014/main" id="{15C6F661-2F60-428B-BF77-D1FC45F28A14}"/>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t="1133" b="-1"/>
          <a:stretch/>
        </p:blipFill>
        <p:spPr>
          <a:xfrm>
            <a:off x="9135533" y="3744396"/>
            <a:ext cx="3645432" cy="4487025"/>
          </a:xfrm>
          <a:prstGeom prst="rect">
            <a:avLst/>
          </a:prstGeom>
          <a:ln w="76200">
            <a:solidFill>
              <a:srgbClr val="3D8EB4"/>
            </a:solidFill>
          </a:ln>
        </p:spPr>
      </p:pic>
      <p:pic>
        <p:nvPicPr>
          <p:cNvPr id="18" name="Grafik 17">
            <a:extLst>
              <a:ext uri="{FF2B5EF4-FFF2-40B4-BE49-F238E27FC236}">
                <a16:creationId xmlns:a16="http://schemas.microsoft.com/office/drawing/2014/main" id="{193716FA-79B3-4F3F-9F2D-40C9B6204437}"/>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t="5626" r="5784" b="18751"/>
          <a:stretch/>
        </p:blipFill>
        <p:spPr>
          <a:xfrm>
            <a:off x="4696139" y="3744395"/>
            <a:ext cx="3639826" cy="4487026"/>
          </a:xfrm>
          <a:prstGeom prst="rect">
            <a:avLst/>
          </a:prstGeom>
          <a:ln w="76200">
            <a:solidFill>
              <a:srgbClr val="3D8EB4"/>
            </a:solidFill>
          </a:ln>
        </p:spPr>
      </p:pic>
      <p:sp>
        <p:nvSpPr>
          <p:cNvPr id="19" name="Rechteck 18">
            <a:extLst>
              <a:ext uri="{FF2B5EF4-FFF2-40B4-BE49-F238E27FC236}">
                <a16:creationId xmlns:a16="http://schemas.microsoft.com/office/drawing/2014/main" id="{82AAB8F1-5823-4954-8FCA-6B65926B76BD}"/>
              </a:ext>
            </a:extLst>
          </p:cNvPr>
          <p:cNvSpPr/>
          <p:nvPr/>
        </p:nvSpPr>
        <p:spPr>
          <a:xfrm>
            <a:off x="457200" y="8359393"/>
            <a:ext cx="5934635" cy="584775"/>
          </a:xfrm>
          <a:prstGeom prst="rect">
            <a:avLst/>
          </a:prstGeom>
        </p:spPr>
        <p:txBody>
          <a:bodyPr wrap="square">
            <a:spAutoFit/>
          </a:bodyPr>
          <a:lstStyle/>
          <a:p>
            <a:pPr lvl="0">
              <a:defRPr/>
            </a:pPr>
            <a:r>
              <a:rPr lang="en-US" sz="3200" b="1" dirty="0">
                <a:solidFill>
                  <a:srgbClr val="3D8EB4"/>
                </a:solidFill>
                <a:latin typeface="URWGroteskTExtLig" pitchFamily="2" charset="0"/>
              </a:rPr>
              <a:t>Kathrin Bussmann</a:t>
            </a:r>
          </a:p>
        </p:txBody>
      </p:sp>
      <p:sp>
        <p:nvSpPr>
          <p:cNvPr id="20" name="Rechteck 19">
            <a:extLst>
              <a:ext uri="{FF2B5EF4-FFF2-40B4-BE49-F238E27FC236}">
                <a16:creationId xmlns:a16="http://schemas.microsoft.com/office/drawing/2014/main" id="{CBEB454E-3C3E-42E1-AB71-951EC4BDFB09}"/>
              </a:ext>
            </a:extLst>
          </p:cNvPr>
          <p:cNvSpPr/>
          <p:nvPr/>
        </p:nvSpPr>
        <p:spPr>
          <a:xfrm>
            <a:off x="4437270" y="8392685"/>
            <a:ext cx="5934635" cy="584775"/>
          </a:xfrm>
          <a:prstGeom prst="rect">
            <a:avLst/>
          </a:prstGeom>
        </p:spPr>
        <p:txBody>
          <a:bodyPr wrap="square">
            <a:spAutoFit/>
          </a:bodyPr>
          <a:lstStyle/>
          <a:p>
            <a:pPr lvl="0">
              <a:defRPr/>
            </a:pPr>
            <a:r>
              <a:rPr lang="en-US" sz="3200" b="1" dirty="0">
                <a:solidFill>
                  <a:srgbClr val="3D8EB4"/>
                </a:solidFill>
                <a:latin typeface="URWGroteskTExtLig" pitchFamily="2" charset="0"/>
              </a:rPr>
              <a:t>Clarissa Morgenstern</a:t>
            </a:r>
          </a:p>
        </p:txBody>
      </p:sp>
      <p:sp>
        <p:nvSpPr>
          <p:cNvPr id="21" name="Rechteck 20">
            <a:extLst>
              <a:ext uri="{FF2B5EF4-FFF2-40B4-BE49-F238E27FC236}">
                <a16:creationId xmlns:a16="http://schemas.microsoft.com/office/drawing/2014/main" id="{6FF984F2-D404-4832-8698-D50B4A045DAF}"/>
              </a:ext>
            </a:extLst>
          </p:cNvPr>
          <p:cNvSpPr/>
          <p:nvPr/>
        </p:nvSpPr>
        <p:spPr>
          <a:xfrm>
            <a:off x="8928849" y="8425977"/>
            <a:ext cx="5934635" cy="584775"/>
          </a:xfrm>
          <a:prstGeom prst="rect">
            <a:avLst/>
          </a:prstGeom>
        </p:spPr>
        <p:txBody>
          <a:bodyPr wrap="square">
            <a:spAutoFit/>
          </a:bodyPr>
          <a:lstStyle/>
          <a:p>
            <a:pPr lvl="0">
              <a:defRPr/>
            </a:pPr>
            <a:r>
              <a:rPr lang="en-US" sz="3200" b="1" dirty="0">
                <a:solidFill>
                  <a:srgbClr val="3D8EB4"/>
                </a:solidFill>
                <a:latin typeface="URWGroteskTExtLig" pitchFamily="2" charset="0"/>
              </a:rPr>
              <a:t>Veronika Becker</a:t>
            </a:r>
          </a:p>
        </p:txBody>
      </p:sp>
      <p:sp>
        <p:nvSpPr>
          <p:cNvPr id="22" name="Rechteck 21">
            <a:extLst>
              <a:ext uri="{FF2B5EF4-FFF2-40B4-BE49-F238E27FC236}">
                <a16:creationId xmlns:a16="http://schemas.microsoft.com/office/drawing/2014/main" id="{6D90C67F-8B36-4F88-8DA2-F579B3DA9E6D}"/>
              </a:ext>
            </a:extLst>
          </p:cNvPr>
          <p:cNvSpPr/>
          <p:nvPr/>
        </p:nvSpPr>
        <p:spPr>
          <a:xfrm>
            <a:off x="13182600" y="8425976"/>
            <a:ext cx="5934635" cy="584775"/>
          </a:xfrm>
          <a:prstGeom prst="rect">
            <a:avLst/>
          </a:prstGeom>
        </p:spPr>
        <p:txBody>
          <a:bodyPr wrap="square">
            <a:spAutoFit/>
          </a:bodyPr>
          <a:lstStyle/>
          <a:p>
            <a:pPr lvl="0">
              <a:defRPr/>
            </a:pPr>
            <a:r>
              <a:rPr lang="en-US" sz="3200" b="1" dirty="0">
                <a:solidFill>
                  <a:srgbClr val="3D8EB4"/>
                </a:solidFill>
                <a:latin typeface="URWGroteskTExtLig" pitchFamily="2" charset="0"/>
              </a:rPr>
              <a:t>Lena </a:t>
            </a:r>
            <a:r>
              <a:rPr lang="en-US" sz="3200" b="1" dirty="0" err="1">
                <a:solidFill>
                  <a:srgbClr val="3D8EB4"/>
                </a:solidFill>
                <a:latin typeface="URWGroteskTExtLig" pitchFamily="2" charset="0"/>
              </a:rPr>
              <a:t>Willeke</a:t>
            </a:r>
            <a:endParaRPr lang="en-US" sz="3200" b="1" dirty="0">
              <a:solidFill>
                <a:srgbClr val="3D8EB4"/>
              </a:solidFill>
              <a:latin typeface="URWGroteskTExtLig" pitchFamily="2" charset="0"/>
            </a:endParaRPr>
          </a:p>
        </p:txBody>
      </p:sp>
    </p:spTree>
    <p:extLst>
      <p:ext uri="{BB962C8B-B14F-4D97-AF65-F5344CB8AC3E}">
        <p14:creationId xmlns:p14="http://schemas.microsoft.com/office/powerpoint/2010/main" val="397772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676400" y="733190"/>
            <a:ext cx="8229600" cy="961097"/>
          </a:xfrm>
          <a:prstGeom prst="rect">
            <a:avLst/>
          </a:prstGeom>
        </p:spPr>
        <p:txBody>
          <a:bodyPr wrap="square" lIns="0" tIns="0" rIns="0" bIns="0" rtlCol="0" anchor="t">
            <a:spAutoFit/>
          </a:bodyPr>
          <a:lstStyle/>
          <a:p>
            <a:pPr algn="ctr">
              <a:lnSpc>
                <a:spcPts val="8135"/>
              </a:lnSpc>
            </a:pPr>
            <a:r>
              <a:rPr lang="en-US" sz="5811" dirty="0" err="1">
                <a:solidFill>
                  <a:srgbClr val="FFFFFF"/>
                </a:solidFill>
                <a:latin typeface="URWGroteskTLigExtNar"/>
              </a:rPr>
              <a:t>Publikationen</a:t>
            </a:r>
            <a:endParaRPr lang="en-US" sz="5811" dirty="0">
              <a:solidFill>
                <a:srgbClr val="FFFFFF"/>
              </a:solidFill>
              <a:latin typeface="URWGroteskTLigExtNar"/>
            </a:endParaRPr>
          </a:p>
        </p:txBody>
      </p:sp>
      <p:pic>
        <p:nvPicPr>
          <p:cNvPr id="9" name="Grafik 8">
            <a:extLst>
              <a:ext uri="{FF2B5EF4-FFF2-40B4-BE49-F238E27FC236}">
                <a16:creationId xmlns:a16="http://schemas.microsoft.com/office/drawing/2014/main" id="{5BDBA747-CAB2-481D-BC19-EF230CD3A6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1409700"/>
            <a:ext cx="12607105" cy="4487026"/>
          </a:xfrm>
          <a:prstGeom prst="rect">
            <a:avLst/>
          </a:prstGeom>
        </p:spPr>
      </p:pic>
      <p:pic>
        <p:nvPicPr>
          <p:cNvPr id="11" name="Grafik 10">
            <a:extLst>
              <a:ext uri="{FF2B5EF4-FFF2-40B4-BE49-F238E27FC236}">
                <a16:creationId xmlns:a16="http://schemas.microsoft.com/office/drawing/2014/main" id="{D7EC23DA-0360-4724-9D8B-DD8F6F52C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4089853"/>
            <a:ext cx="5310567" cy="5577501"/>
          </a:xfrm>
          <a:prstGeom prst="rect">
            <a:avLst/>
          </a:prstGeom>
        </p:spPr>
      </p:pic>
      <p:pic>
        <p:nvPicPr>
          <p:cNvPr id="13" name="Grafik 12">
            <a:extLst>
              <a:ext uri="{FF2B5EF4-FFF2-40B4-BE49-F238E27FC236}">
                <a16:creationId xmlns:a16="http://schemas.microsoft.com/office/drawing/2014/main" id="{14B2975D-4DFC-4A15-B6D6-382961B15108}"/>
              </a:ext>
            </a:extLst>
          </p:cNvPr>
          <p:cNvPicPr>
            <a:picLocks noChangeAspect="1"/>
          </p:cNvPicPr>
          <p:nvPr/>
        </p:nvPicPr>
        <p:blipFill rotWithShape="1">
          <a:blip r:embed="rId4">
            <a:extLst>
              <a:ext uri="{28A0092B-C50C-407E-A947-70E740481C1C}">
                <a14:useLocalDpi xmlns:a14="http://schemas.microsoft.com/office/drawing/2010/main" val="0"/>
              </a:ext>
            </a:extLst>
          </a:blip>
          <a:srcRect l="51305" b="21707"/>
          <a:stretch/>
        </p:blipFill>
        <p:spPr>
          <a:xfrm rot="20400601">
            <a:off x="544301" y="2966911"/>
            <a:ext cx="4229689" cy="7142330"/>
          </a:xfrm>
          <a:prstGeom prst="rect">
            <a:avLst/>
          </a:prstGeom>
        </p:spPr>
      </p:pic>
      <p:sp>
        <p:nvSpPr>
          <p:cNvPr id="14" name="Rechteck 13">
            <a:extLst>
              <a:ext uri="{FF2B5EF4-FFF2-40B4-BE49-F238E27FC236}">
                <a16:creationId xmlns:a16="http://schemas.microsoft.com/office/drawing/2014/main" id="{896A5988-B5BE-460A-BB51-E2CB424618D2}"/>
              </a:ext>
            </a:extLst>
          </p:cNvPr>
          <p:cNvSpPr/>
          <p:nvPr/>
        </p:nvSpPr>
        <p:spPr>
          <a:xfrm>
            <a:off x="3835177" y="3426691"/>
            <a:ext cx="5934635" cy="584775"/>
          </a:xfrm>
          <a:prstGeom prst="rect">
            <a:avLst/>
          </a:prstGeom>
        </p:spPr>
        <p:txBody>
          <a:bodyPr wrap="square">
            <a:spAutoFit/>
          </a:bodyPr>
          <a:lstStyle/>
          <a:p>
            <a:pPr lvl="0">
              <a:defRPr/>
            </a:pPr>
            <a:r>
              <a:rPr lang="en-US" sz="3200" b="1" dirty="0" err="1">
                <a:solidFill>
                  <a:srgbClr val="3D8EB4"/>
                </a:solidFill>
                <a:latin typeface="URWGroteskTExtLig" pitchFamily="2" charset="0"/>
              </a:rPr>
              <a:t>Vertrauenspersonen-Faltblatt</a:t>
            </a:r>
            <a:endParaRPr lang="en-US" sz="3200" b="1" dirty="0">
              <a:solidFill>
                <a:srgbClr val="3D8EB4"/>
              </a:solidFill>
              <a:latin typeface="URWGroteskTExtLig" pitchFamily="2" charset="0"/>
            </a:endParaRPr>
          </a:p>
        </p:txBody>
      </p:sp>
      <p:pic>
        <p:nvPicPr>
          <p:cNvPr id="7" name="Grafik 6">
            <a:extLst>
              <a:ext uri="{FF2B5EF4-FFF2-40B4-BE49-F238E27FC236}">
                <a16:creationId xmlns:a16="http://schemas.microsoft.com/office/drawing/2014/main" id="{57130869-8AB6-4F8C-B6C5-E3CDF83ABC0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175576" y="2240121"/>
            <a:ext cx="7605176" cy="5913025"/>
          </a:xfrm>
          <a:prstGeom prst="rect">
            <a:avLst/>
          </a:prstGeom>
        </p:spPr>
      </p:pic>
      <p:sp>
        <p:nvSpPr>
          <p:cNvPr id="8" name="Rechteck 7">
            <a:extLst>
              <a:ext uri="{FF2B5EF4-FFF2-40B4-BE49-F238E27FC236}">
                <a16:creationId xmlns:a16="http://schemas.microsoft.com/office/drawing/2014/main" id="{CF9ECC67-BB79-4F5D-B578-03A9E8EF1070}"/>
              </a:ext>
            </a:extLst>
          </p:cNvPr>
          <p:cNvSpPr/>
          <p:nvPr/>
        </p:nvSpPr>
        <p:spPr>
          <a:xfrm>
            <a:off x="10271927" y="2919552"/>
            <a:ext cx="9171727" cy="584775"/>
          </a:xfrm>
          <a:prstGeom prst="rect">
            <a:avLst/>
          </a:prstGeom>
        </p:spPr>
        <p:txBody>
          <a:bodyPr wrap="square">
            <a:spAutoFit/>
          </a:bodyPr>
          <a:lstStyle/>
          <a:p>
            <a:pPr lvl="0">
              <a:defRPr/>
            </a:pPr>
            <a:r>
              <a:rPr lang="en-US" sz="3200" b="1" dirty="0">
                <a:solidFill>
                  <a:srgbClr val="3D8EB4"/>
                </a:solidFill>
                <a:latin typeface="URWGroteskTExtLig" pitchFamily="2" charset="0"/>
              </a:rPr>
              <a:t>F.S.M.-Tattoos</a:t>
            </a:r>
          </a:p>
        </p:txBody>
      </p:sp>
      <p:pic>
        <p:nvPicPr>
          <p:cNvPr id="12" name="Grafik 11">
            <a:extLst>
              <a:ext uri="{FF2B5EF4-FFF2-40B4-BE49-F238E27FC236}">
                <a16:creationId xmlns:a16="http://schemas.microsoft.com/office/drawing/2014/main" id="{77E47BE5-9A02-4DE3-9368-FB43B35AC8D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499047">
            <a:off x="14474957" y="6341877"/>
            <a:ext cx="4659213" cy="3622538"/>
          </a:xfrm>
          <a:prstGeom prst="rect">
            <a:avLst/>
          </a:prstGeom>
        </p:spPr>
      </p:pic>
      <p:pic>
        <p:nvPicPr>
          <p:cNvPr id="15" name="Grafik 14">
            <a:extLst>
              <a:ext uri="{FF2B5EF4-FFF2-40B4-BE49-F238E27FC236}">
                <a16:creationId xmlns:a16="http://schemas.microsoft.com/office/drawing/2014/main" id="{571B5C6D-05C4-46C2-BB27-BEEE974A3D6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553327">
            <a:off x="9050846" y="3129612"/>
            <a:ext cx="4656993" cy="3620812"/>
          </a:xfrm>
          <a:prstGeom prst="rect">
            <a:avLst/>
          </a:prstGeom>
        </p:spPr>
      </p:pic>
      <p:pic>
        <p:nvPicPr>
          <p:cNvPr id="16" name="Grafik 15">
            <a:extLst>
              <a:ext uri="{FF2B5EF4-FFF2-40B4-BE49-F238E27FC236}">
                <a16:creationId xmlns:a16="http://schemas.microsoft.com/office/drawing/2014/main" id="{40E48786-26FC-404D-A630-B808C6C2BA6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rot="20172699">
            <a:off x="10047189" y="6158537"/>
            <a:ext cx="5557604" cy="4321037"/>
          </a:xfrm>
          <a:prstGeom prst="rect">
            <a:avLst/>
          </a:prstGeom>
        </p:spPr>
      </p:pic>
      <p:sp>
        <p:nvSpPr>
          <p:cNvPr id="17" name="Rechteck 16">
            <a:extLst>
              <a:ext uri="{FF2B5EF4-FFF2-40B4-BE49-F238E27FC236}">
                <a16:creationId xmlns:a16="http://schemas.microsoft.com/office/drawing/2014/main" id="{A5DB25C7-016B-48FE-B5D6-58EBC765BAA1}"/>
              </a:ext>
            </a:extLst>
          </p:cNvPr>
          <p:cNvSpPr/>
          <p:nvPr/>
        </p:nvSpPr>
        <p:spPr>
          <a:xfrm>
            <a:off x="10765798" y="984677"/>
            <a:ext cx="8915400" cy="923330"/>
          </a:xfrm>
          <a:prstGeom prst="rect">
            <a:avLst/>
          </a:prstGeom>
        </p:spPr>
        <p:txBody>
          <a:bodyPr wrap="square">
            <a:spAutoFit/>
          </a:bodyPr>
          <a:lstStyle/>
          <a:p>
            <a:pPr lvl="0">
              <a:defRPr/>
            </a:pPr>
            <a:r>
              <a:rPr lang="en-US" sz="5400" b="1" dirty="0" err="1">
                <a:solidFill>
                  <a:srgbClr val="3D8EB4"/>
                </a:solidFill>
                <a:latin typeface="URWGroteskTExtLig" pitchFamily="2" charset="0"/>
              </a:rPr>
              <a:t>Neues</a:t>
            </a:r>
            <a:r>
              <a:rPr lang="en-US" sz="5400" b="1" dirty="0">
                <a:solidFill>
                  <a:srgbClr val="3D8EB4"/>
                </a:solidFill>
                <a:latin typeface="URWGroteskTExtLig" pitchFamily="2" charset="0"/>
              </a:rPr>
              <a:t> F.S.M.-Material</a:t>
            </a:r>
          </a:p>
        </p:txBody>
      </p:sp>
      <p:cxnSp>
        <p:nvCxnSpPr>
          <p:cNvPr id="3" name="Gerader Verbinder 2">
            <a:extLst>
              <a:ext uri="{FF2B5EF4-FFF2-40B4-BE49-F238E27FC236}">
                <a16:creationId xmlns:a16="http://schemas.microsoft.com/office/drawing/2014/main" id="{6B8CDB09-4DB7-414A-A987-DFA5DAD46A49}"/>
              </a:ext>
            </a:extLst>
          </p:cNvPr>
          <p:cNvCxnSpPr>
            <a:cxnSpLocks/>
          </p:cNvCxnSpPr>
          <p:nvPr/>
        </p:nvCxnSpPr>
        <p:spPr>
          <a:xfrm>
            <a:off x="9459479" y="3626650"/>
            <a:ext cx="0" cy="6047854"/>
          </a:xfrm>
          <a:prstGeom prst="line">
            <a:avLst/>
          </a:prstGeom>
          <a:ln w="28575">
            <a:solidFill>
              <a:srgbClr val="3D8E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4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6CAD587-F207-419F-B69B-2A259B21FA4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5798" y="2194166"/>
            <a:ext cx="5943599" cy="4221125"/>
          </a:xfrm>
          <a:prstGeom prst="rect">
            <a:avLst/>
          </a:prstGeom>
          <a:ln>
            <a:solidFill>
              <a:schemeClr val="tx1"/>
            </a:solidFill>
          </a:ln>
        </p:spPr>
      </p:pic>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1F3C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Kampagne zur Europawahl</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762000" y="6411058"/>
            <a:ext cx="14782800" cy="2985433"/>
          </a:xfrm>
          <a:prstGeom prst="rect">
            <a:avLst/>
          </a:prstGeom>
          <a:noFill/>
        </p:spPr>
        <p:txBody>
          <a:bodyPr wrap="square" rtlCol="0">
            <a:spAutoFit/>
          </a:bodyPr>
          <a:lstStyle/>
          <a:p>
            <a:pPr algn="ctr"/>
            <a:endParaRPr lang="de-DE" sz="3600" b="1" dirty="0">
              <a:latin typeface="URWGroteskTExtLigExtNar" pitchFamily="2" charset="0"/>
              <a:hlinkClick r:id="rId4"/>
            </a:endParaRPr>
          </a:p>
          <a:p>
            <a:r>
              <a:rPr lang="de-DE" sz="4400" b="1" dirty="0">
                <a:latin typeface="URWGroteskTExtLigExtNar" pitchFamily="2" charset="0"/>
              </a:rPr>
              <a:t>Unsere Seite zur Europawahl: </a:t>
            </a:r>
            <a:r>
              <a:rPr lang="de-DE" sz="4400" b="1" dirty="0">
                <a:latin typeface="URWGroteskTExtLigExtNar" pitchFamily="2" charset="0"/>
                <a:hlinkClick r:id="rId4"/>
              </a:rPr>
              <a:t>https://wanderjugend.de/eu</a:t>
            </a:r>
            <a:endParaRPr lang="de-DE" sz="44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a:p>
            <a:pPr algn="ctr"/>
            <a:endParaRPr lang="de-DE" sz="3600" b="1" dirty="0">
              <a:latin typeface="URWGroteskTExtLigExtNar" pitchFamily="2" charset="0"/>
            </a:endParaRPr>
          </a:p>
        </p:txBody>
      </p:sp>
      <p:pic>
        <p:nvPicPr>
          <p:cNvPr id="4" name="Grafik 3">
            <a:extLst>
              <a:ext uri="{FF2B5EF4-FFF2-40B4-BE49-F238E27FC236}">
                <a16:creationId xmlns:a16="http://schemas.microsoft.com/office/drawing/2014/main" id="{106289A1-9FA3-49FA-8BC5-89650E32A3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4399" y="2189933"/>
            <a:ext cx="5943600" cy="4221125"/>
          </a:xfrm>
          <a:prstGeom prst="rect">
            <a:avLst/>
          </a:prstGeom>
          <a:ln>
            <a:solidFill>
              <a:schemeClr val="tx1"/>
            </a:solidFill>
          </a:ln>
        </p:spPr>
      </p:pic>
      <p:sp>
        <p:nvSpPr>
          <p:cNvPr id="2" name="Rechteck 1">
            <a:extLst>
              <a:ext uri="{FF2B5EF4-FFF2-40B4-BE49-F238E27FC236}">
                <a16:creationId xmlns:a16="http://schemas.microsoft.com/office/drawing/2014/main" id="{A1432042-61E4-4561-A7D6-A4A511CAA62A}"/>
              </a:ext>
            </a:extLst>
          </p:cNvPr>
          <p:cNvSpPr/>
          <p:nvPr/>
        </p:nvSpPr>
        <p:spPr>
          <a:xfrm>
            <a:off x="13335000" y="2189933"/>
            <a:ext cx="2895600" cy="3785652"/>
          </a:xfrm>
          <a:prstGeom prst="rect">
            <a:avLst/>
          </a:prstGeom>
          <a:solidFill>
            <a:srgbClr val="1F3C88"/>
          </a:solidFill>
        </p:spPr>
        <p:txBody>
          <a:bodyPr wrap="square">
            <a:spAutoFit/>
          </a:bodyPr>
          <a:lstStyle/>
          <a:p>
            <a:r>
              <a:rPr lang="de-DE" sz="6000" b="1" dirty="0">
                <a:solidFill>
                  <a:schemeClr val="bg1"/>
                </a:solidFill>
                <a:latin typeface="URWGroteskTExtLigExtNar" pitchFamily="2" charset="0"/>
              </a:rPr>
              <a:t>Unsere Postkarte </a:t>
            </a:r>
          </a:p>
          <a:p>
            <a:r>
              <a:rPr lang="de-DE" sz="6000" b="1" dirty="0">
                <a:solidFill>
                  <a:schemeClr val="bg1"/>
                </a:solidFill>
                <a:latin typeface="URWGroteskTExtLigExtNar" pitchFamily="2" charset="0"/>
              </a:rPr>
              <a:t>zum Verteilen</a:t>
            </a:r>
          </a:p>
        </p:txBody>
      </p:sp>
    </p:spTree>
    <p:extLst>
      <p:ext uri="{BB962C8B-B14F-4D97-AF65-F5344CB8AC3E}">
        <p14:creationId xmlns:p14="http://schemas.microsoft.com/office/powerpoint/2010/main" val="3558473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Fördermittel: Internationale Begegnungen</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feld 3">
            <a:extLst>
              <a:ext uri="{FF2B5EF4-FFF2-40B4-BE49-F238E27FC236}">
                <a16:creationId xmlns:a16="http://schemas.microsoft.com/office/drawing/2014/main" id="{4F96672D-17E9-4E27-8085-94ECC82E4252}"/>
              </a:ext>
            </a:extLst>
          </p:cNvPr>
          <p:cNvSpPr txBox="1"/>
          <p:nvPr/>
        </p:nvSpPr>
        <p:spPr>
          <a:xfrm>
            <a:off x="762000" y="1716311"/>
            <a:ext cx="11734800" cy="5755422"/>
          </a:xfrm>
          <a:prstGeom prst="rect">
            <a:avLst/>
          </a:prstGeom>
          <a:noFill/>
        </p:spPr>
        <p:txBody>
          <a:bodyPr wrap="square" rtlCol="0">
            <a:spAutoFit/>
          </a:bodyPr>
          <a:lstStyle/>
          <a:p>
            <a:endParaRPr lang="de-DE" sz="4000" dirty="0">
              <a:latin typeface="URWGroteskTExtLigNar" pitchFamily="2" charset="0"/>
            </a:endParaRPr>
          </a:p>
          <a:p>
            <a:pPr marL="571500" indent="-571500">
              <a:buFont typeface="Arial" panose="020B0604020202020204" pitchFamily="34" charset="0"/>
              <a:buChar char="•"/>
            </a:pPr>
            <a:r>
              <a:rPr lang="de-DE" sz="4000" dirty="0">
                <a:latin typeface="URWGroteskTExtLigNar" pitchFamily="2" charset="0"/>
              </a:rPr>
              <a:t>Für Internationale Begegnungen gibt es spezielle Fördermittel, die Ihr beim Bundesverband abrufen könnt. </a:t>
            </a:r>
            <a:r>
              <a:rPr lang="de-DE" sz="4000" b="1" dirty="0">
                <a:latin typeface="URWGroteskTExtLigNar" pitchFamily="2" charset="0"/>
              </a:rPr>
              <a:t>Antragsfrist: 31.12.</a:t>
            </a:r>
          </a:p>
          <a:p>
            <a:pPr marL="571500" indent="-571500">
              <a:buFont typeface="Arial" panose="020B0604020202020204" pitchFamily="34" charset="0"/>
              <a:buChar char="•"/>
            </a:pPr>
            <a:endParaRPr lang="de-DE" sz="4000" b="1" dirty="0">
              <a:latin typeface="URWGroteskTExtLigNar" pitchFamily="2" charset="0"/>
            </a:endParaRPr>
          </a:p>
          <a:p>
            <a:pPr marL="571500" indent="-571500">
              <a:buFont typeface="Arial" panose="020B0604020202020204" pitchFamily="34" charset="0"/>
              <a:buChar char="•"/>
            </a:pPr>
            <a:r>
              <a:rPr lang="de-DE" sz="4000" dirty="0">
                <a:latin typeface="URWGroteskTExtLigNar" pitchFamily="2" charset="0"/>
              </a:rPr>
              <a:t>Für Griechenland, China, und Tschechien werden Sondermittel ausgeschüttet, die bis zum </a:t>
            </a:r>
            <a:r>
              <a:rPr lang="de-DE" sz="4000" b="1" dirty="0">
                <a:latin typeface="URWGroteskTExtLigNar" pitchFamily="2" charset="0"/>
              </a:rPr>
              <a:t>31.10. </a:t>
            </a:r>
            <a:r>
              <a:rPr lang="de-DE" sz="4000" dirty="0">
                <a:latin typeface="URWGroteskTExtLigNar" pitchFamily="2" charset="0"/>
              </a:rPr>
              <a:t>beantragt werden müssen. </a:t>
            </a:r>
            <a:endParaRPr lang="de-DE" sz="4000" b="1" dirty="0">
              <a:latin typeface="URWGroteskTExtLigNar" pitchFamily="2" charset="0"/>
            </a:endParaRPr>
          </a:p>
          <a:p>
            <a:pPr algn="ctr"/>
            <a:endParaRPr lang="de-DE" sz="4800" b="1" dirty="0">
              <a:latin typeface="URWGroteskTExtLigExtNar" pitchFamily="2" charset="0"/>
            </a:endParaRPr>
          </a:p>
        </p:txBody>
      </p:sp>
      <p:pic>
        <p:nvPicPr>
          <p:cNvPr id="5" name="Grafik 4" descr="Erdkugel: Afrika und Europa">
            <a:extLst>
              <a:ext uri="{FF2B5EF4-FFF2-40B4-BE49-F238E27FC236}">
                <a16:creationId xmlns:a16="http://schemas.microsoft.com/office/drawing/2014/main" id="{E2AC2A02-F0B1-4E34-9EDD-F9461CD0A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59676" y="2324100"/>
            <a:ext cx="5046187" cy="5046187"/>
          </a:xfrm>
          <a:prstGeom prst="rect">
            <a:avLst/>
          </a:prstGeom>
        </p:spPr>
      </p:pic>
      <p:sp>
        <p:nvSpPr>
          <p:cNvPr id="6" name="Rechteck 5">
            <a:extLst>
              <a:ext uri="{FF2B5EF4-FFF2-40B4-BE49-F238E27FC236}">
                <a16:creationId xmlns:a16="http://schemas.microsoft.com/office/drawing/2014/main" id="{FFCE8C89-D5B7-408C-8F49-FB5D17C944B2}"/>
              </a:ext>
            </a:extLst>
          </p:cNvPr>
          <p:cNvSpPr/>
          <p:nvPr/>
        </p:nvSpPr>
        <p:spPr>
          <a:xfrm>
            <a:off x="762000" y="6810013"/>
            <a:ext cx="11887200" cy="1323439"/>
          </a:xfrm>
          <a:prstGeom prst="rect">
            <a:avLst/>
          </a:prstGeom>
          <a:solidFill>
            <a:schemeClr val="bg1"/>
          </a:solidFill>
          <a:ln>
            <a:solidFill>
              <a:schemeClr val="bg1"/>
            </a:solidFill>
          </a:ln>
        </p:spPr>
        <p:txBody>
          <a:bodyPr wrap="square">
            <a:spAutoFit/>
          </a:bodyPr>
          <a:lstStyle/>
          <a:p>
            <a:pPr marL="571500" indent="-571500">
              <a:buFont typeface="Arial" panose="020B0604020202020204" pitchFamily="34" charset="0"/>
              <a:buChar char="•"/>
            </a:pPr>
            <a:r>
              <a:rPr lang="de-DE" sz="4000" dirty="0">
                <a:latin typeface="URWGroteskTExtLigNar" pitchFamily="2" charset="0"/>
              </a:rPr>
              <a:t>Bei Interesse und für weitere Informationen kann gerne die Bundesgeschäftsstelle der DWJ kontaktiert werden</a:t>
            </a:r>
            <a:endParaRPr lang="de-DE" sz="4000" dirty="0"/>
          </a:p>
        </p:txBody>
      </p:sp>
    </p:spTree>
    <p:extLst>
      <p:ext uri="{BB962C8B-B14F-4D97-AF65-F5344CB8AC3E}">
        <p14:creationId xmlns:p14="http://schemas.microsoft.com/office/powerpoint/2010/main" val="2569957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noProof="0" dirty="0">
                <a:ln>
                  <a:noFill/>
                </a:ln>
                <a:solidFill>
                  <a:srgbClr val="FFFFFF"/>
                </a:solidFill>
                <a:effectLst/>
                <a:uLnTx/>
                <a:uFillTx/>
                <a:latin typeface="URWGroteskTLigExtNar" pitchFamily="2" charset="0"/>
                <a:ea typeface="+mn-ea"/>
                <a:cs typeface="+mn-cs"/>
              </a:rPr>
              <a:t>Handbuch-DWJ</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2705100"/>
            <a:ext cx="11019438" cy="5670932"/>
          </a:xfrm>
          <a:prstGeom prst="rect">
            <a:avLst/>
          </a:prstGeom>
        </p:spPr>
      </p:pic>
      <p:sp>
        <p:nvSpPr>
          <p:cNvPr id="4" name="Textfeld 3">
            <a:extLst>
              <a:ext uri="{FF2B5EF4-FFF2-40B4-BE49-F238E27FC236}">
                <a16:creationId xmlns:a16="http://schemas.microsoft.com/office/drawing/2014/main" id="{4F96672D-17E9-4E27-8085-94ECC82E4252}"/>
              </a:ext>
            </a:extLst>
          </p:cNvPr>
          <p:cNvSpPr txBox="1"/>
          <p:nvPr/>
        </p:nvSpPr>
        <p:spPr>
          <a:xfrm>
            <a:off x="-838200" y="1774825"/>
            <a:ext cx="17373600" cy="2308324"/>
          </a:xfrm>
          <a:prstGeom prst="rect">
            <a:avLst/>
          </a:prstGeom>
          <a:noFill/>
        </p:spPr>
        <p:txBody>
          <a:bodyPr wrap="square" rtlCol="0">
            <a:spAutoFit/>
          </a:bodyPr>
          <a:lstStyle/>
          <a:p>
            <a:pPr algn="ctr"/>
            <a:r>
              <a:rPr lang="de-DE" sz="4400" b="1" dirty="0">
                <a:latin typeface="URWGroteskTExtLigExtNar" pitchFamily="2" charset="0"/>
              </a:rPr>
              <a:t>https://handbuch-dwj.de</a:t>
            </a:r>
          </a:p>
          <a:p>
            <a:pPr algn="ctr"/>
            <a:endParaRPr lang="de-DE" sz="4800" b="1" dirty="0">
              <a:latin typeface="URWGroteskTExtLigExtNar" pitchFamily="2" charset="0"/>
            </a:endParaRPr>
          </a:p>
          <a:p>
            <a:pPr algn="ctr"/>
            <a:endParaRPr lang="de-DE" sz="4800" b="1" dirty="0">
              <a:latin typeface="URWGroteskTExtLigExtNar" pitchFamily="2" charset="0"/>
            </a:endParaRPr>
          </a:p>
        </p:txBody>
      </p:sp>
    </p:spTree>
    <p:extLst>
      <p:ext uri="{BB962C8B-B14F-4D97-AF65-F5344CB8AC3E}">
        <p14:creationId xmlns:p14="http://schemas.microsoft.com/office/powerpoint/2010/main" val="153231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Calibri"/>
              </a:rPr>
              <a:t> *NEU* Übersicht: Verteilmaterial</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Grafik 2">
            <a:extLst>
              <a:ext uri="{FF2B5EF4-FFF2-40B4-BE49-F238E27FC236}">
                <a16:creationId xmlns:a16="http://schemas.microsoft.com/office/drawing/2014/main" id="{337DBB52-3553-4612-BB06-39AB4291617E}"/>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9091" r="9091" b="9091"/>
          <a:stretch/>
        </p:blipFill>
        <p:spPr>
          <a:xfrm>
            <a:off x="12876609" y="2742604"/>
            <a:ext cx="4801791" cy="4801791"/>
          </a:xfrm>
          <a:prstGeom prst="rect">
            <a:avLst/>
          </a:prstGeom>
        </p:spPr>
      </p:pic>
      <p:pic>
        <p:nvPicPr>
          <p:cNvPr id="10" name="Grafik 9">
            <a:extLst>
              <a:ext uri="{FF2B5EF4-FFF2-40B4-BE49-F238E27FC236}">
                <a16:creationId xmlns:a16="http://schemas.microsoft.com/office/drawing/2014/main" id="{7414BBE8-5D00-4071-B057-93BE9FFD563E}"/>
              </a:ext>
            </a:extLst>
          </p:cNvPr>
          <p:cNvPicPr>
            <a:picLocks noChangeAspect="1"/>
          </p:cNvPicPr>
          <p:nvPr/>
        </p:nvPicPr>
        <p:blipFill rotWithShape="1">
          <a:blip r:embed="rId4">
            <a:extLst>
              <a:ext uri="{28A0092B-C50C-407E-A947-70E740481C1C}">
                <a14:useLocalDpi xmlns:a14="http://schemas.microsoft.com/office/drawing/2010/main" val="0"/>
              </a:ext>
            </a:extLst>
          </a:blip>
          <a:srcRect l="9178" t="6616" r="5024" b="2844"/>
          <a:stretch/>
        </p:blipFill>
        <p:spPr>
          <a:xfrm>
            <a:off x="762000" y="1790700"/>
            <a:ext cx="11261820" cy="6797674"/>
          </a:xfrm>
          <a:prstGeom prst="rect">
            <a:avLst/>
          </a:prstGeom>
          <a:ln w="3175">
            <a:solidFill>
              <a:schemeClr val="tx1"/>
            </a:solidFill>
          </a:ln>
        </p:spPr>
      </p:pic>
    </p:spTree>
    <p:extLst>
      <p:ext uri="{BB962C8B-B14F-4D97-AF65-F5344CB8AC3E}">
        <p14:creationId xmlns:p14="http://schemas.microsoft.com/office/powerpoint/2010/main" val="368089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lvl="0">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Calibri"/>
              </a:rPr>
              <a:t> *NEU* </a:t>
            </a:r>
            <a:r>
              <a:rPr lang="de-DE" sz="5400" dirty="0">
                <a:solidFill>
                  <a:srgbClr val="FFFFFF"/>
                </a:solidFill>
              </a:rPr>
              <a:t>Beschlüsse im Überblick</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Grafik 9">
            <a:extLst>
              <a:ext uri="{FF2B5EF4-FFF2-40B4-BE49-F238E27FC236}">
                <a16:creationId xmlns:a16="http://schemas.microsoft.com/office/drawing/2014/main" id="{7414BBE8-5D00-4071-B057-93BE9FFD5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75" y="1790700"/>
            <a:ext cx="10288371" cy="6797674"/>
          </a:xfrm>
          <a:prstGeom prst="rect">
            <a:avLst/>
          </a:prstGeom>
          <a:ln w="3175">
            <a:solidFill>
              <a:schemeClr val="tx1"/>
            </a:solidFill>
          </a:ln>
        </p:spPr>
      </p:pic>
      <p:pic>
        <p:nvPicPr>
          <p:cNvPr id="3" name="Grafik 2">
            <a:extLst>
              <a:ext uri="{FF2B5EF4-FFF2-40B4-BE49-F238E27FC236}">
                <a16:creationId xmlns:a16="http://schemas.microsoft.com/office/drawing/2014/main" id="{C76270E7-EF4B-4E0E-BC7E-96735821E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2171700"/>
            <a:ext cx="5791200" cy="5791200"/>
          </a:xfrm>
          <a:prstGeom prst="rect">
            <a:avLst/>
          </a:prstGeom>
        </p:spPr>
      </p:pic>
    </p:spTree>
    <p:extLst>
      <p:ext uri="{BB962C8B-B14F-4D97-AF65-F5344CB8AC3E}">
        <p14:creationId xmlns:p14="http://schemas.microsoft.com/office/powerpoint/2010/main" val="46924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Calibri"/>
              </a:rPr>
              <a:t> Ausleihmaterial</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Grafik 3">
            <a:extLst>
              <a:ext uri="{FF2B5EF4-FFF2-40B4-BE49-F238E27FC236}">
                <a16:creationId xmlns:a16="http://schemas.microsoft.com/office/drawing/2014/main" id="{25DEFB32-3444-4F64-A19B-C3A54107A75C}"/>
              </a:ext>
            </a:extLst>
          </p:cNvPr>
          <p:cNvPicPr>
            <a:picLocks noChangeAspect="1"/>
          </p:cNvPicPr>
          <p:nvPr/>
        </p:nvPicPr>
        <p:blipFill rotWithShape="1">
          <a:blip r:embed="rId3">
            <a:extLst>
              <a:ext uri="{28A0092B-C50C-407E-A947-70E740481C1C}">
                <a14:useLocalDpi xmlns:a14="http://schemas.microsoft.com/office/drawing/2010/main" val="0"/>
              </a:ext>
            </a:extLst>
          </a:blip>
          <a:srcRect l="11594" t="8696" r="7246" b="8696"/>
          <a:stretch/>
        </p:blipFill>
        <p:spPr>
          <a:xfrm>
            <a:off x="12805822" y="2476500"/>
            <a:ext cx="4724254" cy="4808617"/>
          </a:xfrm>
          <a:prstGeom prst="rect">
            <a:avLst/>
          </a:prstGeom>
        </p:spPr>
      </p:pic>
      <p:pic>
        <p:nvPicPr>
          <p:cNvPr id="5" name="Grafik 4">
            <a:extLst>
              <a:ext uri="{FF2B5EF4-FFF2-40B4-BE49-F238E27FC236}">
                <a16:creationId xmlns:a16="http://schemas.microsoft.com/office/drawing/2014/main" id="{48FB053E-A68B-4190-8E46-50E996427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774826"/>
            <a:ext cx="10597215" cy="6797674"/>
          </a:xfrm>
          <a:prstGeom prst="rect">
            <a:avLst/>
          </a:prstGeom>
          <a:ln w="3175">
            <a:solidFill>
              <a:schemeClr val="tx1"/>
            </a:solidFill>
          </a:ln>
        </p:spPr>
      </p:pic>
    </p:spTree>
    <p:extLst>
      <p:ext uri="{BB962C8B-B14F-4D97-AF65-F5344CB8AC3E}">
        <p14:creationId xmlns:p14="http://schemas.microsoft.com/office/powerpoint/2010/main" val="1161499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2636ECA-5439-409B-91A3-BCEF99D75E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6775" y="2247900"/>
            <a:ext cx="3735656" cy="5283554"/>
          </a:xfrm>
          <a:prstGeom prst="rect">
            <a:avLst/>
          </a:prstGeom>
          <a:ln w="76200">
            <a:solidFill>
              <a:srgbClr val="942643"/>
            </a:solidFill>
          </a:ln>
        </p:spPr>
      </p:pic>
      <p:sp>
        <p:nvSpPr>
          <p:cNvPr id="5" name="TextBox 17">
            <a:extLst>
              <a:ext uri="{FF2B5EF4-FFF2-40B4-BE49-F238E27FC236}">
                <a16:creationId xmlns:a16="http://schemas.microsoft.com/office/drawing/2014/main" id="{9E0FD160-DE9A-42E4-99AD-B1E98B2F9413}"/>
              </a:ext>
            </a:extLst>
          </p:cNvPr>
          <p:cNvSpPr txBox="1"/>
          <p:nvPr/>
        </p:nvSpPr>
        <p:spPr>
          <a:xfrm>
            <a:off x="1042679" y="2927508"/>
            <a:ext cx="11199018" cy="4431983"/>
          </a:xfrm>
          <a:prstGeom prst="rect">
            <a:avLst/>
          </a:prstGeom>
        </p:spPr>
        <p:txBody>
          <a:bodyPr wrap="square" lIns="0" tIns="0" rIns="0" bIns="0" rtlCol="0" anchor="t">
            <a:spAutoFit/>
          </a:bodyPr>
          <a:lstStyle/>
          <a:p>
            <a:pPr>
              <a:spcBef>
                <a:spcPct val="0"/>
              </a:spcBef>
            </a:pPr>
            <a:r>
              <a:rPr lang="en-US" sz="3200" dirty="0">
                <a:solidFill>
                  <a:srgbClr val="000000"/>
                </a:solidFill>
                <a:latin typeface="URWGroteskTLigExtNar" pitchFamily="2" charset="0"/>
              </a:rPr>
              <a:t>Die </a:t>
            </a:r>
            <a:r>
              <a:rPr lang="en-US" sz="3200" dirty="0" err="1">
                <a:solidFill>
                  <a:srgbClr val="000000"/>
                </a:solidFill>
                <a:latin typeface="URWGroteskTLigExtNar" pitchFamily="2" charset="0"/>
              </a:rPr>
              <a:t>Sommerausgabe</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unserer</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Verbandszeitschrift</a:t>
            </a:r>
            <a:r>
              <a:rPr lang="en-US" sz="3200" dirty="0">
                <a:solidFill>
                  <a:srgbClr val="000000"/>
                </a:solidFill>
                <a:latin typeface="URWGroteskTLigExtNar" pitchFamily="2" charset="0"/>
              </a:rPr>
              <a:t> </a:t>
            </a:r>
            <a:r>
              <a:rPr lang="en-US" sz="3200" b="1" dirty="0">
                <a:solidFill>
                  <a:srgbClr val="000000"/>
                </a:solidFill>
                <a:latin typeface="URWGroteskTLigExtNar" pitchFamily="2" charset="0"/>
              </a:rPr>
              <a:t>WALK &amp; more </a:t>
            </a:r>
          </a:p>
          <a:p>
            <a:pPr>
              <a:spcBef>
                <a:spcPct val="0"/>
              </a:spcBef>
            </a:pPr>
            <a:r>
              <a:rPr lang="en-US" sz="3200" dirty="0" err="1">
                <a:solidFill>
                  <a:srgbClr val="000000"/>
                </a:solidFill>
                <a:latin typeface="URWGroteskTLigExtNar" pitchFamily="2" charset="0"/>
              </a:rPr>
              <a:t>erscheint</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im</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Juli</a:t>
            </a:r>
            <a:r>
              <a:rPr lang="en-US" sz="3200" dirty="0">
                <a:solidFill>
                  <a:srgbClr val="000000"/>
                </a:solidFill>
                <a:latin typeface="URWGroteskTLigExtNar" pitchFamily="2" charset="0"/>
              </a:rPr>
              <a:t> 2024 </a:t>
            </a:r>
            <a:r>
              <a:rPr lang="en-US" sz="3200" dirty="0" err="1">
                <a:solidFill>
                  <a:srgbClr val="000000"/>
                </a:solidFill>
                <a:latin typeface="URWGroteskTLigExtNar" pitchFamily="2" charset="0"/>
              </a:rPr>
              <a:t>zum</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Thema</a:t>
            </a:r>
            <a:r>
              <a:rPr lang="en-US" sz="3200" dirty="0">
                <a:solidFill>
                  <a:srgbClr val="000000"/>
                </a:solidFill>
                <a:latin typeface="URWGroteskTLigExtNar" pitchFamily="2" charset="0"/>
              </a:rPr>
              <a:t> </a:t>
            </a:r>
            <a:r>
              <a:rPr lang="en-US" sz="3200" b="1" dirty="0" err="1">
                <a:solidFill>
                  <a:srgbClr val="000000"/>
                </a:solidFill>
                <a:latin typeface="URWGroteskTLigExtNar" pitchFamily="2" charset="0"/>
              </a:rPr>
              <a:t>Inklusion</a:t>
            </a:r>
            <a:r>
              <a:rPr lang="en-US" sz="3200" dirty="0">
                <a:solidFill>
                  <a:srgbClr val="000000"/>
                </a:solidFill>
                <a:latin typeface="URWGroteskTLigExtNar" pitchFamily="2" charset="0"/>
              </a:rPr>
              <a:t>.</a:t>
            </a:r>
          </a:p>
          <a:p>
            <a:pPr>
              <a:spcBef>
                <a:spcPct val="0"/>
              </a:spcBef>
            </a:pPr>
            <a:endParaRPr lang="en-US" sz="3200" dirty="0">
              <a:solidFill>
                <a:srgbClr val="000000"/>
              </a:solidFill>
              <a:latin typeface="URWGroteskTLigExtNar" pitchFamily="2" charset="0"/>
            </a:endParaRPr>
          </a:p>
          <a:p>
            <a:pPr>
              <a:spcBef>
                <a:spcPct val="0"/>
              </a:spcBef>
            </a:pPr>
            <a:r>
              <a:rPr lang="en-US" sz="3200" b="1" dirty="0" err="1">
                <a:solidFill>
                  <a:srgbClr val="000000"/>
                </a:solidFill>
                <a:latin typeface="URWGroteskTLigExtNar" pitchFamily="2" charset="0"/>
              </a:rPr>
              <a:t>Redaktionsschluss</a:t>
            </a:r>
            <a:r>
              <a:rPr lang="en-US" sz="3200" b="1" dirty="0">
                <a:solidFill>
                  <a:srgbClr val="000000"/>
                </a:solidFill>
                <a:latin typeface="URWGroteskTLigExtNar" pitchFamily="2" charset="0"/>
              </a:rPr>
              <a:t>: </a:t>
            </a:r>
            <a:r>
              <a:rPr lang="en-US" sz="3200" dirty="0">
                <a:solidFill>
                  <a:srgbClr val="000000"/>
                </a:solidFill>
                <a:latin typeface="URWGroteskTLigExtNar" pitchFamily="2" charset="0"/>
              </a:rPr>
              <a:t>15. Mai 2024 </a:t>
            </a:r>
          </a:p>
          <a:p>
            <a:pPr>
              <a:spcBef>
                <a:spcPct val="0"/>
              </a:spcBef>
            </a:pPr>
            <a:endParaRPr lang="en-US" sz="3200" dirty="0">
              <a:solidFill>
                <a:srgbClr val="000000"/>
              </a:solidFill>
              <a:latin typeface="URWGroteskTLigExtNar" pitchFamily="2" charset="0"/>
            </a:endParaRPr>
          </a:p>
          <a:p>
            <a:pPr>
              <a:spcBef>
                <a:spcPct val="0"/>
              </a:spcBef>
            </a:pPr>
            <a:r>
              <a:rPr lang="de-DE" altLang="de-DE" sz="3200" dirty="0">
                <a:latin typeface="URWGroteskTLigExtNar" pitchFamily="2" charset="0"/>
              </a:rPr>
              <a:t>Beiträge zum Thema, Berichte von Gruppenaktivitäten und Aktionsankündigungen sind willkommen.</a:t>
            </a:r>
            <a:endParaRPr lang="de-DE" sz="3200" dirty="0">
              <a:solidFill>
                <a:srgbClr val="000000"/>
              </a:solidFill>
              <a:latin typeface="URWGroteskTLigExtNar" pitchFamily="2" charset="0"/>
            </a:endParaRPr>
          </a:p>
          <a:p>
            <a:pPr>
              <a:spcBef>
                <a:spcPct val="0"/>
              </a:spcBef>
            </a:pPr>
            <a:r>
              <a:rPr lang="de-DE" sz="3200" b="1" dirty="0">
                <a:solidFill>
                  <a:srgbClr val="000000"/>
                </a:solidFill>
                <a:latin typeface="URWGroteskTLigExtNar" pitchFamily="2" charset="0"/>
                <a:sym typeface="Wingdings" panose="05000000000000000000" pitchFamily="2" charset="2"/>
              </a:rPr>
              <a:t> E-Mail: redaktion@wanderjugend.de</a:t>
            </a:r>
            <a:endParaRPr lang="en-US" sz="3200" b="1" dirty="0">
              <a:solidFill>
                <a:srgbClr val="000000"/>
              </a:solidFill>
              <a:latin typeface="URWGroteskTLigExtNar" pitchFamily="2" charset="0"/>
            </a:endParaRPr>
          </a:p>
          <a:p>
            <a:pPr>
              <a:spcBef>
                <a:spcPct val="0"/>
              </a:spcBef>
            </a:pPr>
            <a:endParaRPr lang="en-US" sz="3200" dirty="0">
              <a:solidFill>
                <a:srgbClr val="000000"/>
              </a:solidFill>
              <a:latin typeface="URWGroteskTLigExtNar"/>
            </a:endParaRPr>
          </a:p>
        </p:txBody>
      </p:sp>
      <p:sp>
        <p:nvSpPr>
          <p:cNvPr id="9" name="Rechteck 8">
            <a:extLst>
              <a:ext uri="{FF2B5EF4-FFF2-40B4-BE49-F238E27FC236}">
                <a16:creationId xmlns:a16="http://schemas.microsoft.com/office/drawing/2014/main" id="{ACE484DD-5C15-4824-9599-D574B6BC0627}"/>
              </a:ext>
            </a:extLst>
          </p:cNvPr>
          <p:cNvSpPr/>
          <p:nvPr/>
        </p:nvSpPr>
        <p:spPr>
          <a:xfrm>
            <a:off x="13436775" y="3466408"/>
            <a:ext cx="3735656" cy="4040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Fragezeichen">
            <a:extLst>
              <a:ext uri="{FF2B5EF4-FFF2-40B4-BE49-F238E27FC236}">
                <a16:creationId xmlns:a16="http://schemas.microsoft.com/office/drawing/2014/main" id="{D8855D48-0A54-4E53-BE7A-5368383B412E}"/>
              </a:ext>
            </a:extLst>
          </p:cNvPr>
          <p:cNvPicPr>
            <a:picLocks noChangeAspect="1"/>
          </p:cNvPicPr>
          <p:nvPr/>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24808" r="18797"/>
          <a:stretch/>
        </p:blipFill>
        <p:spPr>
          <a:xfrm>
            <a:off x="14123503" y="3442040"/>
            <a:ext cx="2362200" cy="3963785"/>
          </a:xfrm>
          <a:prstGeom prst="rect">
            <a:avLst/>
          </a:prstGeom>
        </p:spPr>
      </p:pic>
      <p:pic>
        <p:nvPicPr>
          <p:cNvPr id="11" name="Grafik 10" descr="Bleistift">
            <a:extLst>
              <a:ext uri="{FF2B5EF4-FFF2-40B4-BE49-F238E27FC236}">
                <a16:creationId xmlns:a16="http://schemas.microsoft.com/office/drawing/2014/main" id="{B73F0993-0F35-401E-BA0F-D3656C79D16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6200000" flipH="1">
            <a:off x="10680061" y="2781301"/>
            <a:ext cx="3188339" cy="3188339"/>
          </a:xfrm>
          <a:prstGeom prst="rect">
            <a:avLst/>
          </a:prstGeom>
        </p:spPr>
      </p:pic>
      <p:pic>
        <p:nvPicPr>
          <p:cNvPr id="6" name="Grafik 5">
            <a:extLst>
              <a:ext uri="{FF2B5EF4-FFF2-40B4-BE49-F238E27FC236}">
                <a16:creationId xmlns:a16="http://schemas.microsoft.com/office/drawing/2014/main" id="{6C276F99-F8F6-4FB1-B90B-E354CC74E4FB}"/>
              </a:ext>
            </a:extLst>
          </p:cNvPr>
          <p:cNvPicPr>
            <a:picLocks noChangeAspect="1"/>
          </p:cNvPicPr>
          <p:nvPr/>
        </p:nvPicPr>
        <p:blipFill rotWithShape="1">
          <a:blip r:embed="rId8">
            <a:extLst>
              <a:ext uri="{28A0092B-C50C-407E-A947-70E740481C1C}">
                <a14:useLocalDpi xmlns:a14="http://schemas.microsoft.com/office/drawing/2010/main" val="0"/>
              </a:ext>
            </a:extLst>
          </a:blip>
          <a:srcRect l="4812" r="3886"/>
          <a:stretch/>
        </p:blipFill>
        <p:spPr>
          <a:xfrm>
            <a:off x="304800" y="190500"/>
            <a:ext cx="10741818" cy="2285887"/>
          </a:xfrm>
          <a:prstGeom prst="rect">
            <a:avLst/>
          </a:prstGeom>
        </p:spPr>
      </p:pic>
    </p:spTree>
    <p:extLst>
      <p:ext uri="{BB962C8B-B14F-4D97-AF65-F5344CB8AC3E}">
        <p14:creationId xmlns:p14="http://schemas.microsoft.com/office/powerpoint/2010/main" val="2241426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de-DE" sz="5400" dirty="0">
                <a:solidFill>
                  <a:srgbClr val="FFFFFF"/>
                </a:solidFill>
                <a:latin typeface="URWGroteskTLigExtNar" pitchFamily="2" charset="0"/>
              </a:rPr>
              <a:t>Umfrage Schulkooperationen </a:t>
            </a:r>
            <a:endParaRPr lang="en-US" sz="5400" dirty="0">
              <a:solidFill>
                <a:srgbClr val="FFFFFF"/>
              </a:solidFill>
              <a:latin typeface="URWGroteskTLigExtNar" pitchFamily="2" charset="0"/>
            </a:endParaRPr>
          </a:p>
          <a:p>
            <a:pPr>
              <a:defRPr/>
            </a:pPr>
            <a:endParaRPr lang="de-DE" sz="5400" dirty="0">
              <a:latin typeface="+mj-lt"/>
            </a:endParaRPr>
          </a:p>
        </p:txBody>
      </p:sp>
      <p:pic>
        <p:nvPicPr>
          <p:cNvPr id="10" name="Grafik 9">
            <a:extLst>
              <a:ext uri="{FF2B5EF4-FFF2-40B4-BE49-F238E27FC236}">
                <a16:creationId xmlns:a16="http://schemas.microsoft.com/office/drawing/2014/main" id="{A5F1C077-839D-49B4-83FE-B8FD3CE6A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43100"/>
            <a:ext cx="6553200" cy="6400800"/>
          </a:xfrm>
          <a:prstGeom prst="rect">
            <a:avLst/>
          </a:prstGeom>
        </p:spPr>
      </p:pic>
      <p:sp>
        <p:nvSpPr>
          <p:cNvPr id="13" name="Rechteck 12">
            <a:extLst>
              <a:ext uri="{FF2B5EF4-FFF2-40B4-BE49-F238E27FC236}">
                <a16:creationId xmlns:a16="http://schemas.microsoft.com/office/drawing/2014/main" id="{9F2151B4-F9DB-41B6-B8CD-C37ADFFB1A2C}"/>
              </a:ext>
            </a:extLst>
          </p:cNvPr>
          <p:cNvSpPr/>
          <p:nvPr/>
        </p:nvSpPr>
        <p:spPr>
          <a:xfrm>
            <a:off x="6248401" y="2558269"/>
            <a:ext cx="8991600" cy="5045356"/>
          </a:xfrm>
          <a:prstGeom prst="rect">
            <a:avLst/>
          </a:prstGeom>
        </p:spPr>
        <p:txBody>
          <a:bodyPr wrap="square">
            <a:spAutoFit/>
          </a:bodyPr>
          <a:lstStyle/>
          <a:p>
            <a:pPr>
              <a:lnSpc>
                <a:spcPct val="105000"/>
              </a:lnSpc>
              <a:spcAft>
                <a:spcPts val="0"/>
              </a:spcAft>
            </a:pPr>
            <a:r>
              <a:rPr lang="de-DE" sz="2800" b="1" dirty="0">
                <a:latin typeface="URWGroteskTExtLigNar" pitchFamily="2" charset="0"/>
                <a:ea typeface="Calibri" panose="020F0502020204030204" pitchFamily="34" charset="0"/>
              </a:rPr>
              <a:t>Anlass: </a:t>
            </a:r>
            <a:r>
              <a:rPr lang="de-DE" sz="2800" dirty="0">
                <a:latin typeface="URWGroteskTExtLigNar" pitchFamily="2" charset="0"/>
                <a:ea typeface="Calibri" panose="020F0502020204030204" pitchFamily="34" charset="0"/>
              </a:rPr>
              <a:t>Gesetz zur ganztägigen Förderung von Kindern im Grundschulalter (</a:t>
            </a:r>
            <a:r>
              <a:rPr lang="de-DE" sz="2800" dirty="0" err="1">
                <a:latin typeface="URWGroteskTExtLigNar" pitchFamily="2" charset="0"/>
                <a:ea typeface="Calibri" panose="020F0502020204030204" pitchFamily="34" charset="0"/>
              </a:rPr>
              <a:t>GaFöG</a:t>
            </a:r>
            <a:r>
              <a:rPr lang="de-DE" sz="2800" dirty="0">
                <a:latin typeface="URWGroteskTExtLigNar" pitchFamily="2" charset="0"/>
                <a:ea typeface="Calibri" panose="020F0502020204030204" pitchFamily="34" charset="0"/>
              </a:rPr>
              <a:t>) ab dem Schuljahr 2026/2027 </a:t>
            </a:r>
          </a:p>
          <a:p>
            <a:pPr>
              <a:lnSpc>
                <a:spcPct val="105000"/>
              </a:lnSpc>
              <a:spcAft>
                <a:spcPts val="0"/>
              </a:spcAft>
            </a:pPr>
            <a:r>
              <a:rPr lang="de-DE" sz="2800" dirty="0">
                <a:latin typeface="URWGroteskTExtLigNar" pitchFamily="2" charset="0"/>
                <a:ea typeface="Calibri" panose="020F0502020204030204" pitchFamily="34" charset="0"/>
              </a:rPr>
              <a:t> </a:t>
            </a:r>
          </a:p>
          <a:p>
            <a:pPr>
              <a:lnSpc>
                <a:spcPct val="105000"/>
              </a:lnSpc>
              <a:spcAft>
                <a:spcPts val="0"/>
              </a:spcAft>
            </a:pPr>
            <a:r>
              <a:rPr lang="de-DE" sz="2800" b="1" dirty="0">
                <a:latin typeface="URWGroteskTExtLigNar" pitchFamily="2" charset="0"/>
                <a:ea typeface="Calibri" panose="020F0502020204030204" pitchFamily="34" charset="0"/>
              </a:rPr>
              <a:t>Herausforderung: </a:t>
            </a:r>
            <a:r>
              <a:rPr lang="de-DE" sz="2800" dirty="0">
                <a:latin typeface="URWGroteskTExtLigNar" pitchFamily="2" charset="0"/>
                <a:ea typeface="Calibri" panose="020F0502020204030204" pitchFamily="34" charset="0"/>
              </a:rPr>
              <a:t>Kinder haben weniger Freizeit, um sportlichen, kulturellen und anderen Aktivitäten nachzugehen</a:t>
            </a:r>
          </a:p>
          <a:p>
            <a:pPr>
              <a:lnSpc>
                <a:spcPct val="105000"/>
              </a:lnSpc>
              <a:spcAft>
                <a:spcPts val="0"/>
              </a:spcAft>
            </a:pPr>
            <a:endParaRPr lang="de-DE" sz="2800" dirty="0">
              <a:latin typeface="URWGroteskTExtLigNar" pitchFamily="2" charset="0"/>
              <a:ea typeface="Calibri" panose="020F0502020204030204" pitchFamily="34" charset="0"/>
            </a:endParaRPr>
          </a:p>
          <a:p>
            <a:pPr>
              <a:lnSpc>
                <a:spcPct val="105000"/>
              </a:lnSpc>
              <a:spcAft>
                <a:spcPts val="0"/>
              </a:spcAft>
            </a:pPr>
            <a:r>
              <a:rPr lang="de-DE" sz="2800" b="1" dirty="0">
                <a:latin typeface="URWGroteskTExtLigNar" pitchFamily="2" charset="0"/>
                <a:ea typeface="Calibri" panose="020F0502020204030204" pitchFamily="34" charset="0"/>
              </a:rPr>
              <a:t>Chance: </a:t>
            </a:r>
            <a:r>
              <a:rPr lang="de-DE" sz="2800" dirty="0">
                <a:latin typeface="URWGroteskTExtLigNar" pitchFamily="2" charset="0"/>
                <a:ea typeface="Calibri" panose="020F0502020204030204" pitchFamily="34" charset="0"/>
              </a:rPr>
              <a:t>mehr Kinder erreichen durch Kooperationen mit Schulen</a:t>
            </a:r>
          </a:p>
          <a:p>
            <a:pPr>
              <a:lnSpc>
                <a:spcPct val="105000"/>
              </a:lnSpc>
              <a:spcAft>
                <a:spcPts val="0"/>
              </a:spcAft>
            </a:pPr>
            <a:endParaRPr lang="de-DE" sz="2800" dirty="0">
              <a:latin typeface="URWGroteskTExtLigNar" pitchFamily="2" charset="0"/>
              <a:ea typeface="Calibri" panose="020F0502020204030204" pitchFamily="34" charset="0"/>
            </a:endParaRPr>
          </a:p>
          <a:p>
            <a:pPr>
              <a:lnSpc>
                <a:spcPct val="105000"/>
              </a:lnSpc>
              <a:spcAft>
                <a:spcPts val="0"/>
              </a:spcAft>
            </a:pPr>
            <a:r>
              <a:rPr lang="de-DE" sz="2800" dirty="0">
                <a:latin typeface="URWGroteskTExtLigNar" pitchFamily="2" charset="0"/>
                <a:ea typeface="Calibri" panose="020F0502020204030204" pitchFamily="34" charset="0"/>
                <a:sym typeface="Wingdings" panose="05000000000000000000" pitchFamily="2" charset="2"/>
              </a:rPr>
              <a:t> </a:t>
            </a:r>
            <a:r>
              <a:rPr lang="de-DE" sz="2800" dirty="0">
                <a:latin typeface="URWGroteskTExtLigNar" pitchFamily="2" charset="0"/>
                <a:ea typeface="Calibri" panose="020F0502020204030204" pitchFamily="34" charset="0"/>
              </a:rPr>
              <a:t>Deshalb führen wir eine Umfrage durch, um herauszufinden, welche </a:t>
            </a:r>
            <a:r>
              <a:rPr lang="de-DE" sz="2800" b="1" dirty="0">
                <a:latin typeface="URWGroteskTExtLigNar" pitchFamily="2" charset="0"/>
                <a:ea typeface="Calibri" panose="020F0502020204030204" pitchFamily="34" charset="0"/>
              </a:rPr>
              <a:t>Kooperationen zwischen Wandervereinen und Schulen </a:t>
            </a:r>
            <a:r>
              <a:rPr lang="de-DE" sz="2800" dirty="0">
                <a:latin typeface="URWGroteskTExtLigNar" pitchFamily="2" charset="0"/>
                <a:ea typeface="Calibri" panose="020F0502020204030204" pitchFamily="34" charset="0"/>
              </a:rPr>
              <a:t>es bereits gibt.</a:t>
            </a:r>
          </a:p>
        </p:txBody>
      </p:sp>
    </p:spTree>
    <p:extLst>
      <p:ext uri="{BB962C8B-B14F-4D97-AF65-F5344CB8AC3E}">
        <p14:creationId xmlns:p14="http://schemas.microsoft.com/office/powerpoint/2010/main" val="224911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Outdoor-Kids-Lehrgang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77400" y="1792209"/>
            <a:ext cx="6761244" cy="6780291"/>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22. Juni 2024</a:t>
            </a:r>
          </a:p>
          <a:p>
            <a:pPr algn="ctr"/>
            <a:r>
              <a:rPr lang="de-DE" sz="3600" b="1" dirty="0">
                <a:latin typeface="URWGroteskTExtLigExtNar" pitchFamily="2" charset="0"/>
              </a:rPr>
              <a:t>Füssen im Allgäu</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Für Jugendleitungen, Eltern u. a.</a:t>
            </a:r>
          </a:p>
          <a:p>
            <a:pPr marL="571500" indent="-571500" algn="ctr">
              <a:buFont typeface="Arial" panose="020B0604020202020204" pitchFamily="34" charset="0"/>
              <a:buChar char="•"/>
            </a:pPr>
            <a:r>
              <a:rPr lang="de-DE" sz="3600" b="1" dirty="0">
                <a:latin typeface="URWGroteskTExtLigExtNar" pitchFamily="2" charset="0"/>
              </a:rPr>
              <a:t>Anwendung der Outdoor-Kids-Programminhalte</a:t>
            </a:r>
          </a:p>
          <a:p>
            <a:pPr marL="571500" indent="-571500" algn="ctr">
              <a:buFont typeface="Arial" panose="020B0604020202020204" pitchFamily="34" charset="0"/>
              <a:buChar char="•"/>
            </a:pPr>
            <a:r>
              <a:rPr lang="de-DE" sz="3600" b="1" dirty="0">
                <a:latin typeface="URWGroteskTExtLigExtNar" pitchFamily="2" charset="0"/>
              </a:rPr>
              <a:t>Kinder und Familien für </a:t>
            </a:r>
            <a:r>
              <a:rPr lang="de-DE" sz="3600" b="1" dirty="0" err="1">
                <a:latin typeface="URWGroteskTExtLigExtNar" pitchFamily="2" charset="0"/>
              </a:rPr>
              <a:t>Draußenaktivitäten</a:t>
            </a:r>
            <a:r>
              <a:rPr lang="de-DE" sz="3600" b="1" dirty="0">
                <a:latin typeface="URWGroteskTExtLigExtNar" pitchFamily="2" charset="0"/>
              </a:rPr>
              <a:t> begeistern</a:t>
            </a:r>
          </a:p>
          <a:p>
            <a:pPr marL="571500" indent="-571500" algn="ctr">
              <a:buFont typeface="Arial" panose="020B0604020202020204" pitchFamily="34" charset="0"/>
              <a:buChar char="•"/>
            </a:pPr>
            <a:r>
              <a:rPr lang="de-DE" sz="3600" b="1" dirty="0">
                <a:latin typeface="URWGroteskTExtLigExtNar" pitchFamily="2" charset="0"/>
              </a:rPr>
              <a:t>Auf Einladung von Wandern und Erleben Allgäu</a:t>
            </a: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2312766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029D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a:rPr>
              <a:t>        </a:t>
            </a:r>
            <a:r>
              <a:rPr lang="en-US" sz="5400" dirty="0" err="1">
                <a:solidFill>
                  <a:srgbClr val="FFFFFF"/>
                </a:solidFill>
                <a:latin typeface="URWGroteskTLigExtNar"/>
              </a:rPr>
              <a:t>Arbeitskreis</a:t>
            </a:r>
            <a:r>
              <a:rPr lang="en-US" sz="5400" dirty="0">
                <a:solidFill>
                  <a:srgbClr val="FFFFFF"/>
                </a:solidFill>
                <a:latin typeface="URWGroteskTLigExtNar"/>
              </a:rPr>
              <a:t> </a:t>
            </a:r>
            <a:r>
              <a:rPr lang="en-US" sz="5400" dirty="0" err="1">
                <a:solidFill>
                  <a:srgbClr val="FFFFFF"/>
                </a:solidFill>
                <a:latin typeface="URWGroteskTLigExtNar"/>
              </a:rPr>
              <a:t>Identität</a:t>
            </a:r>
            <a:r>
              <a:rPr lang="en-US" sz="5400" dirty="0">
                <a:solidFill>
                  <a:srgbClr val="FFFFFF"/>
                </a:solidFill>
                <a:latin typeface="URWGroteskTLigExtNar"/>
              </a:rPr>
              <a:t> und Image</a:t>
            </a:r>
          </a:p>
          <a:p>
            <a:pPr>
              <a:defRPr/>
            </a:pPr>
            <a:endParaRPr lang="de-DE" sz="5400" dirty="0">
              <a:latin typeface="+mj-lt"/>
            </a:endParaRPr>
          </a:p>
        </p:txBody>
      </p:sp>
      <p:sp>
        <p:nvSpPr>
          <p:cNvPr id="4" name="Inhaltsplatzhalter 2">
            <a:extLst>
              <a:ext uri="{FF2B5EF4-FFF2-40B4-BE49-F238E27FC236}">
                <a16:creationId xmlns:a16="http://schemas.microsoft.com/office/drawing/2014/main" id="{EC2F84D5-05A8-4745-9FDD-C36A25879A34}"/>
              </a:ext>
            </a:extLst>
          </p:cNvPr>
          <p:cNvSpPr txBox="1">
            <a:spLocks/>
          </p:cNvSpPr>
          <p:nvPr/>
        </p:nvSpPr>
        <p:spPr bwMode="auto">
          <a:xfrm>
            <a:off x="602673" y="2722169"/>
            <a:ext cx="9531927" cy="42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latin typeface="URWGroteskTExtLig" pitchFamily="2" charset="0"/>
              </a:rPr>
              <a:t>Die Arbeit des AK geht in drei Untergruppen weiter.</a:t>
            </a:r>
          </a:p>
          <a:p>
            <a:r>
              <a:rPr lang="de-DE" altLang="de-DE" b="1" dirty="0">
                <a:latin typeface="URWGroteskTExtLig" pitchFamily="2" charset="0"/>
              </a:rPr>
              <a:t>DWJ bekannter machen</a:t>
            </a:r>
          </a:p>
          <a:p>
            <a:r>
              <a:rPr lang="de-DE" altLang="de-DE" b="1" dirty="0">
                <a:latin typeface="URWGroteskTExtLig" pitchFamily="2" charset="0"/>
              </a:rPr>
              <a:t>Nachwuchsförderung</a:t>
            </a:r>
          </a:p>
          <a:p>
            <a:r>
              <a:rPr lang="de-DE" altLang="de-DE" b="1" dirty="0">
                <a:latin typeface="URWGroteskTExtLig" pitchFamily="2" charset="0"/>
              </a:rPr>
              <a:t>Zusammenhalt und Ortsgruppen stärken</a:t>
            </a:r>
          </a:p>
          <a:p>
            <a:pPr marL="0" indent="0">
              <a:buNone/>
            </a:pPr>
            <a:endParaRPr lang="de-DE" altLang="de-DE" dirty="0">
              <a:latin typeface="URWGroteskTExtLig" pitchFamily="2" charset="0"/>
            </a:endParaRPr>
          </a:p>
          <a:p>
            <a:pPr marL="0" indent="0">
              <a:buNone/>
            </a:pPr>
            <a:r>
              <a:rPr lang="de-DE" altLang="de-DE" dirty="0">
                <a:latin typeface="URWGroteskTExtLig" pitchFamily="2" charset="0"/>
              </a:rPr>
              <a:t>Sei dabei, bring Dich ein, trage den AK in Deinen Verein und Deinen Verband.</a:t>
            </a:r>
          </a:p>
          <a:p>
            <a:endParaRPr lang="de-DE" altLang="de-DE" sz="2800" dirty="0"/>
          </a:p>
        </p:txBody>
      </p:sp>
      <p:pic>
        <p:nvPicPr>
          <p:cNvPr id="6" name="Grafik 5">
            <a:extLst>
              <a:ext uri="{FF2B5EF4-FFF2-40B4-BE49-F238E27FC236}">
                <a16:creationId xmlns:a16="http://schemas.microsoft.com/office/drawing/2014/main" id="{1A86B1CB-1656-403A-8CC3-34F2BFE839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07898" y="3629891"/>
            <a:ext cx="7177429" cy="4017052"/>
          </a:xfrm>
          <a:prstGeom prst="rect">
            <a:avLst/>
          </a:prstGeom>
          <a:ln>
            <a:noFill/>
          </a:ln>
          <a:effectLst/>
        </p:spPr>
      </p:pic>
      <p:pic>
        <p:nvPicPr>
          <p:cNvPr id="3" name="Grafik 2">
            <a:extLst>
              <a:ext uri="{FF2B5EF4-FFF2-40B4-BE49-F238E27FC236}">
                <a16:creationId xmlns:a16="http://schemas.microsoft.com/office/drawing/2014/main" id="{B6AE8D6B-126C-449B-A8CE-82404CEF996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17437" t="9485" r="12742" b="22226"/>
          <a:stretch/>
        </p:blipFill>
        <p:spPr>
          <a:xfrm>
            <a:off x="14880556" y="433388"/>
            <a:ext cx="2804771" cy="2743200"/>
          </a:xfrm>
          <a:prstGeom prst="rect">
            <a:avLst/>
          </a:prstGeom>
        </p:spPr>
      </p:pic>
    </p:spTree>
    <p:extLst>
      <p:ext uri="{BB962C8B-B14F-4D97-AF65-F5344CB8AC3E}">
        <p14:creationId xmlns:p14="http://schemas.microsoft.com/office/powerpoint/2010/main" val="79452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5">
            <a:extLst>
              <a:ext uri="{FF2B5EF4-FFF2-40B4-BE49-F238E27FC236}">
                <a16:creationId xmlns:a16="http://schemas.microsoft.com/office/drawing/2014/main" id="{0EA29CF8-64ED-438C-A491-4721DF67278D}"/>
              </a:ext>
            </a:extLst>
          </p:cNvPr>
          <p:cNvSpPr/>
          <p:nvPr/>
        </p:nvSpPr>
        <p:spPr>
          <a:xfrm>
            <a:off x="12907164" y="6772050"/>
            <a:ext cx="4459176" cy="1081088"/>
          </a:xfrm>
          <a:prstGeom prst="roundRect">
            <a:avLst/>
          </a:prstGeom>
          <a:solidFill>
            <a:srgbClr val="78B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endParaRPr lang="de-DE" sz="5400" dirty="0">
              <a:latin typeface="+mj-lt"/>
            </a:endParaRPr>
          </a:p>
        </p:txBody>
      </p:sp>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78B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chemeClr val="tx1"/>
                </a:solidFill>
                <a:latin typeface="URWGroteskTLigExtNar"/>
              </a:rPr>
              <a:t>Kompetenzteam</a:t>
            </a:r>
            <a:r>
              <a:rPr lang="en-US" sz="5400" dirty="0">
                <a:solidFill>
                  <a:schemeClr val="tx1"/>
                </a:solidFill>
                <a:latin typeface="URWGroteskTLigExtNar"/>
              </a:rPr>
              <a:t> </a:t>
            </a:r>
            <a:r>
              <a:rPr lang="en-US" sz="5400" dirty="0" err="1">
                <a:solidFill>
                  <a:schemeClr val="tx1"/>
                </a:solidFill>
                <a:latin typeface="URWGroteskTLigExtNar"/>
              </a:rPr>
              <a:t>Inklusion</a:t>
            </a:r>
            <a:endParaRPr lang="en-US" sz="5400" dirty="0">
              <a:solidFill>
                <a:schemeClr val="tx1"/>
              </a:solidFill>
              <a:latin typeface="URWGroteskTLigExtNar"/>
            </a:endParaRPr>
          </a:p>
          <a:p>
            <a:pPr>
              <a:defRPr/>
            </a:pPr>
            <a:endParaRPr lang="de-DE" sz="5400" dirty="0">
              <a:latin typeface="+mj-lt"/>
            </a:endParaRPr>
          </a:p>
        </p:txBody>
      </p:sp>
      <p:sp>
        <p:nvSpPr>
          <p:cNvPr id="6" name="Textfeld 5">
            <a:extLst>
              <a:ext uri="{FF2B5EF4-FFF2-40B4-BE49-F238E27FC236}">
                <a16:creationId xmlns:a16="http://schemas.microsoft.com/office/drawing/2014/main" id="{882D08FF-419E-4E78-83FB-0BE9428FE128}"/>
              </a:ext>
            </a:extLst>
          </p:cNvPr>
          <p:cNvSpPr txBox="1"/>
          <p:nvPr/>
        </p:nvSpPr>
        <p:spPr>
          <a:xfrm>
            <a:off x="1037645" y="2546909"/>
            <a:ext cx="12037218" cy="4216539"/>
          </a:xfrm>
          <a:prstGeom prst="rect">
            <a:avLst/>
          </a:prstGeom>
          <a:noFill/>
        </p:spPr>
        <p:txBody>
          <a:bodyPr wrap="square" rtlCol="0">
            <a:spAutoFit/>
          </a:bodyPr>
          <a:lstStyle/>
          <a:p>
            <a:r>
              <a:rPr lang="de-DE" sz="3200" b="1" dirty="0">
                <a:latin typeface="URWGroteskTLigExtNar" pitchFamily="2" charset="0"/>
              </a:rPr>
              <a:t>Werde Teil unseres Kompetenzteams Inklusion</a:t>
            </a:r>
          </a:p>
          <a:p>
            <a:endParaRPr lang="de-DE" sz="3200" b="1" dirty="0">
              <a:latin typeface="URWGroteskTExtLig" pitchFamily="2" charset="0"/>
            </a:endParaRPr>
          </a:p>
          <a:p>
            <a:r>
              <a:rPr lang="de-DE" sz="3200" b="1" dirty="0">
                <a:latin typeface="URWGroteskTLigExtNar" pitchFamily="2" charset="0"/>
              </a:rPr>
              <a:t>Kerngedanke: </a:t>
            </a:r>
            <a:r>
              <a:rPr lang="de-DE" sz="3200" dirty="0">
                <a:latin typeface="URWGroteskTExtLig" pitchFamily="2" charset="0"/>
              </a:rPr>
              <a:t>Das Kompetenzteam steht allen Menschen mit </a:t>
            </a:r>
          </a:p>
          <a:p>
            <a:r>
              <a:rPr lang="de-DE" sz="3200" dirty="0">
                <a:latin typeface="URWGroteskTExtLig" pitchFamily="2" charset="0"/>
              </a:rPr>
              <a:t>und ohne Behinderung offen, die sich für Inklusion in der DWJ</a:t>
            </a:r>
          </a:p>
          <a:p>
            <a:r>
              <a:rPr lang="de-DE" sz="3200" dirty="0">
                <a:latin typeface="URWGroteskTExtLig" pitchFamily="2" charset="0"/>
              </a:rPr>
              <a:t>einsetzen wollen.</a:t>
            </a:r>
            <a:endParaRPr lang="de-DE" dirty="0">
              <a:latin typeface="URWGroteskTExtLig" pitchFamily="2" charset="0"/>
            </a:endParaRPr>
          </a:p>
          <a:p>
            <a:pPr marL="285750" indent="-285750">
              <a:buFontTx/>
              <a:buChar char="-"/>
            </a:pPr>
            <a:endParaRPr lang="de-DE" dirty="0">
              <a:latin typeface="URWGroteskTExtLig" pitchFamily="2" charset="0"/>
            </a:endParaRPr>
          </a:p>
          <a:p>
            <a:pPr marL="285750" indent="-285750">
              <a:buFontTx/>
              <a:buChar char="-"/>
            </a:pPr>
            <a:endParaRPr lang="de-DE" dirty="0">
              <a:latin typeface="URWGroteskTExtLig" pitchFamily="2" charset="0"/>
            </a:endParaRPr>
          </a:p>
          <a:p>
            <a:pPr marL="285750" indent="-285750">
              <a:buFontTx/>
              <a:buChar char="-"/>
            </a:pPr>
            <a:endParaRPr lang="de-DE" dirty="0">
              <a:latin typeface="URWGroteskTExtLig" pitchFamily="2" charset="0"/>
            </a:endParaRPr>
          </a:p>
          <a:p>
            <a:endParaRPr lang="de-DE" dirty="0">
              <a:latin typeface="URWGroteskTExtLig" pitchFamily="2" charset="0"/>
            </a:endParaRPr>
          </a:p>
          <a:p>
            <a:endParaRPr lang="de-DE" dirty="0">
              <a:latin typeface="URWGroteskTExtLig" pitchFamily="2" charset="0"/>
            </a:endParaRPr>
          </a:p>
          <a:p>
            <a:endParaRPr lang="de-DE" dirty="0"/>
          </a:p>
        </p:txBody>
      </p:sp>
      <p:sp>
        <p:nvSpPr>
          <p:cNvPr id="2" name="Rechteck 1">
            <a:extLst>
              <a:ext uri="{FF2B5EF4-FFF2-40B4-BE49-F238E27FC236}">
                <a16:creationId xmlns:a16="http://schemas.microsoft.com/office/drawing/2014/main" id="{C773E1AC-2185-4313-BB6C-1172EFC5DB34}"/>
              </a:ext>
            </a:extLst>
          </p:cNvPr>
          <p:cNvSpPr/>
          <p:nvPr/>
        </p:nvSpPr>
        <p:spPr>
          <a:xfrm>
            <a:off x="1080592" y="5542246"/>
            <a:ext cx="9144000" cy="1569660"/>
          </a:xfrm>
          <a:prstGeom prst="rect">
            <a:avLst/>
          </a:prstGeom>
        </p:spPr>
        <p:txBody>
          <a:bodyPr>
            <a:spAutoFit/>
          </a:bodyPr>
          <a:lstStyle/>
          <a:p>
            <a:r>
              <a:rPr lang="de-DE" sz="3200" b="1" dirty="0">
                <a:latin typeface="URWGroteskTLigExtNar" pitchFamily="2" charset="0"/>
              </a:rPr>
              <a:t>Weitere Infos:</a:t>
            </a:r>
            <a:endParaRPr lang="de-DE" sz="3200" dirty="0">
              <a:latin typeface="URWGroteskTLigExtNar" pitchFamily="2" charset="0"/>
            </a:endParaRPr>
          </a:p>
          <a:p>
            <a:r>
              <a:rPr lang="de-DE" sz="3200" dirty="0">
                <a:latin typeface="URWGroteskTLigExtNar" pitchFamily="2" charset="0"/>
              </a:rPr>
              <a:t>E-Mail: maike.gillwaldt@wanderjugend.de</a:t>
            </a:r>
          </a:p>
          <a:p>
            <a:r>
              <a:rPr lang="de-DE" sz="3200" dirty="0">
                <a:latin typeface="URWGroteskTLigExtNar" pitchFamily="2" charset="0"/>
              </a:rPr>
              <a:t>Telefon: 0561 400 498-0</a:t>
            </a:r>
          </a:p>
        </p:txBody>
      </p:sp>
      <p:pic>
        <p:nvPicPr>
          <p:cNvPr id="9" name="Grafik 8" descr="Informationen">
            <a:extLst>
              <a:ext uri="{FF2B5EF4-FFF2-40B4-BE49-F238E27FC236}">
                <a16:creationId xmlns:a16="http://schemas.microsoft.com/office/drawing/2014/main" id="{E3A31398-B262-4BAC-BFDA-F494DDA4D5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8195" y="5448300"/>
            <a:ext cx="742397" cy="742397"/>
          </a:xfrm>
          <a:prstGeom prst="rect">
            <a:avLst/>
          </a:prstGeom>
        </p:spPr>
      </p:pic>
      <p:pic>
        <p:nvPicPr>
          <p:cNvPr id="4" name="Grafik 3">
            <a:extLst>
              <a:ext uri="{FF2B5EF4-FFF2-40B4-BE49-F238E27FC236}">
                <a16:creationId xmlns:a16="http://schemas.microsoft.com/office/drawing/2014/main" id="{9735A5F1-9A83-4736-B035-54F4BAA0F44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21013" t="27424" r="27222" b="6049"/>
          <a:stretch/>
        </p:blipFill>
        <p:spPr>
          <a:xfrm>
            <a:off x="12875418" y="2229727"/>
            <a:ext cx="4459176" cy="4298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hteck 4">
            <a:extLst>
              <a:ext uri="{FF2B5EF4-FFF2-40B4-BE49-F238E27FC236}">
                <a16:creationId xmlns:a16="http://schemas.microsoft.com/office/drawing/2014/main" id="{887EAA3A-E0D0-49E7-8DD6-AEC836185F57}"/>
              </a:ext>
            </a:extLst>
          </p:cNvPr>
          <p:cNvSpPr/>
          <p:nvPr/>
        </p:nvSpPr>
        <p:spPr>
          <a:xfrm>
            <a:off x="13040227" y="6835540"/>
            <a:ext cx="4193049" cy="954107"/>
          </a:xfrm>
          <a:prstGeom prst="rect">
            <a:avLst/>
          </a:prstGeom>
        </p:spPr>
        <p:txBody>
          <a:bodyPr wrap="square">
            <a:spAutoFit/>
          </a:bodyPr>
          <a:lstStyle/>
          <a:p>
            <a:pPr algn="ctr"/>
            <a:r>
              <a:rPr lang="de-DE" sz="2800" b="1" dirty="0">
                <a:latin typeface="URWGroteskTLigExtNar" pitchFamily="2" charset="0"/>
              </a:rPr>
              <a:t>Maike (</a:t>
            </a:r>
            <a:r>
              <a:rPr lang="de-DE" sz="2800" b="1" dirty="0" err="1">
                <a:latin typeface="URWGroteskTLigExtNar" pitchFamily="2" charset="0"/>
              </a:rPr>
              <a:t>Gillwaldt</a:t>
            </a:r>
            <a:r>
              <a:rPr lang="de-DE" sz="2800" b="1" dirty="0">
                <a:latin typeface="URWGroteskTLigExtNar" pitchFamily="2" charset="0"/>
              </a:rPr>
              <a:t>)</a:t>
            </a:r>
          </a:p>
          <a:p>
            <a:pPr algn="ctr"/>
            <a:r>
              <a:rPr lang="de-DE" sz="2800" b="1" dirty="0">
                <a:latin typeface="URWGroteskTLigExtNar" pitchFamily="2" charset="0"/>
              </a:rPr>
              <a:t>Fachwartin für Inklusion</a:t>
            </a:r>
          </a:p>
        </p:txBody>
      </p:sp>
    </p:spTree>
    <p:extLst>
      <p:ext uri="{BB962C8B-B14F-4D97-AF65-F5344CB8AC3E}">
        <p14:creationId xmlns:p14="http://schemas.microsoft.com/office/powerpoint/2010/main" val="325458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199C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chemeClr val="tx1"/>
                </a:solidFill>
                <a:latin typeface="URWGroteskTLigExtNar"/>
              </a:rPr>
              <a:t>Arbeitskreis</a:t>
            </a:r>
            <a:r>
              <a:rPr lang="en-US" sz="5400" dirty="0">
                <a:solidFill>
                  <a:schemeClr val="tx1"/>
                </a:solidFill>
                <a:latin typeface="URWGroteskTLigExtNar"/>
              </a:rPr>
              <a:t> </a:t>
            </a:r>
            <a:r>
              <a:rPr lang="en-US" sz="5400" dirty="0" err="1">
                <a:solidFill>
                  <a:schemeClr val="tx1"/>
                </a:solidFill>
                <a:latin typeface="URWGroteskTLigExtNar"/>
              </a:rPr>
              <a:t>Nachhaltigkeit</a:t>
            </a:r>
            <a:endParaRPr lang="en-US" sz="5400" dirty="0">
              <a:solidFill>
                <a:schemeClr val="tx1"/>
              </a:solidFill>
              <a:latin typeface="URWGroteskTLigExtNar"/>
            </a:endParaRPr>
          </a:p>
          <a:p>
            <a:pPr>
              <a:defRPr/>
            </a:pPr>
            <a:endParaRPr lang="de-DE" sz="5400" dirty="0">
              <a:latin typeface="+mj-lt"/>
            </a:endParaRPr>
          </a:p>
        </p:txBody>
      </p:sp>
      <p:pic>
        <p:nvPicPr>
          <p:cNvPr id="8" name="Grafik 7">
            <a:extLst>
              <a:ext uri="{FF2B5EF4-FFF2-40B4-BE49-F238E27FC236}">
                <a16:creationId xmlns:a16="http://schemas.microsoft.com/office/drawing/2014/main" id="{F99FECFD-021A-4530-A2BD-D9C0708279B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370975" y="-75851"/>
            <a:ext cx="3923951" cy="3923951"/>
          </a:xfrm>
          <a:prstGeom prst="rect">
            <a:avLst/>
          </a:prstGeom>
        </p:spPr>
      </p:pic>
      <p:sp>
        <p:nvSpPr>
          <p:cNvPr id="15" name="Rechteck 14">
            <a:extLst>
              <a:ext uri="{FF2B5EF4-FFF2-40B4-BE49-F238E27FC236}">
                <a16:creationId xmlns:a16="http://schemas.microsoft.com/office/drawing/2014/main" id="{0596BCC6-38F6-4428-A2DE-426821060C30}"/>
              </a:ext>
            </a:extLst>
          </p:cNvPr>
          <p:cNvSpPr/>
          <p:nvPr/>
        </p:nvSpPr>
        <p:spPr>
          <a:xfrm>
            <a:off x="897797" y="2206479"/>
            <a:ext cx="12725400" cy="2677656"/>
          </a:xfrm>
          <a:prstGeom prst="rect">
            <a:avLst/>
          </a:prstGeom>
        </p:spPr>
        <p:txBody>
          <a:bodyPr wrap="square">
            <a:spAutoFit/>
          </a:bodyPr>
          <a:lstStyle/>
          <a:p>
            <a:r>
              <a:rPr lang="de-DE" sz="2800" b="1" dirty="0">
                <a:solidFill>
                  <a:srgbClr val="000000"/>
                </a:solidFill>
                <a:latin typeface="URWGroteskTExtLig" pitchFamily="2" charset="0"/>
              </a:rPr>
              <a:t>Aktuelle Projekte</a:t>
            </a:r>
          </a:p>
          <a:p>
            <a:pPr>
              <a:buFont typeface="Arial" panose="020B0604020202020204" pitchFamily="34" charset="0"/>
              <a:buChar char="•"/>
            </a:pPr>
            <a:endParaRPr lang="de-DE" sz="2800" dirty="0">
              <a:solidFill>
                <a:srgbClr val="000000"/>
              </a:solidFill>
              <a:latin typeface="URWGroteskTExtLig" pitchFamily="2" charset="0"/>
            </a:endParaRPr>
          </a:p>
          <a:p>
            <a:pPr>
              <a:buFont typeface="Arial" panose="020B0604020202020204" pitchFamily="34" charset="0"/>
              <a:buChar char="•"/>
            </a:pPr>
            <a:r>
              <a:rPr lang="de-DE" sz="2800" dirty="0">
                <a:solidFill>
                  <a:srgbClr val="000000"/>
                </a:solidFill>
                <a:latin typeface="URWGroteskTExtLig" pitchFamily="2" charset="0"/>
              </a:rPr>
              <a:t>Insektenturm-Aktion (Unterstützung bei Projekten vor Ort, sowie Erstellung von Anleitungen für unsere Gruppen)</a:t>
            </a:r>
            <a:endParaRPr lang="de-DE" sz="2800" dirty="0">
              <a:latin typeface="URWGroteskTExtLig" pitchFamily="2" charset="0"/>
            </a:endParaRPr>
          </a:p>
          <a:p>
            <a:pPr>
              <a:buFont typeface="Arial" panose="020B0604020202020204" pitchFamily="34" charset="0"/>
              <a:buChar char="•"/>
            </a:pPr>
            <a:r>
              <a:rPr lang="de-DE" sz="2800" dirty="0">
                <a:solidFill>
                  <a:srgbClr val="000000"/>
                </a:solidFill>
                <a:latin typeface="URWGroteskTExtLig" pitchFamily="2" charset="0"/>
              </a:rPr>
              <a:t>Lehrgänge: </a:t>
            </a:r>
            <a:r>
              <a:rPr lang="de-DE" sz="2800" dirty="0" err="1">
                <a:solidFill>
                  <a:srgbClr val="000000"/>
                </a:solidFill>
                <a:latin typeface="URWGroteskTExtLig" pitchFamily="2" charset="0"/>
              </a:rPr>
              <a:t>FAIRfressen</a:t>
            </a:r>
            <a:r>
              <a:rPr lang="de-DE" sz="2800" dirty="0">
                <a:solidFill>
                  <a:srgbClr val="000000"/>
                </a:solidFill>
                <a:latin typeface="URWGroteskTExtLig" pitchFamily="2" charset="0"/>
              </a:rPr>
              <a:t> u. Think global </a:t>
            </a:r>
            <a:r>
              <a:rPr lang="de-DE" sz="2800" dirty="0" err="1">
                <a:solidFill>
                  <a:srgbClr val="000000"/>
                </a:solidFill>
                <a:latin typeface="URWGroteskTExtLig" pitchFamily="2" charset="0"/>
              </a:rPr>
              <a:t>act</a:t>
            </a:r>
            <a:r>
              <a:rPr lang="de-DE" sz="2800" dirty="0">
                <a:solidFill>
                  <a:srgbClr val="000000"/>
                </a:solidFill>
                <a:latin typeface="URWGroteskTExtLig" pitchFamily="2" charset="0"/>
              </a:rPr>
              <a:t> im Ländle </a:t>
            </a:r>
            <a:endParaRPr lang="de-DE" sz="2800" dirty="0">
              <a:latin typeface="URWGroteskTExtLig" pitchFamily="2" charset="0"/>
            </a:endParaRPr>
          </a:p>
          <a:p>
            <a:pPr>
              <a:buFont typeface="Arial" panose="020B0604020202020204" pitchFamily="34" charset="0"/>
              <a:buChar char="•"/>
            </a:pPr>
            <a:r>
              <a:rPr lang="de-DE" sz="2800" dirty="0">
                <a:solidFill>
                  <a:srgbClr val="000000"/>
                </a:solidFill>
                <a:latin typeface="URWGroteskTExtLig" pitchFamily="2" charset="0"/>
              </a:rPr>
              <a:t>Kolumne “Bildung für nachhaltige Entwicklung” (BNE) in unserer WALK &amp; </a:t>
            </a:r>
            <a:r>
              <a:rPr lang="de-DE" sz="2800" dirty="0" err="1">
                <a:solidFill>
                  <a:srgbClr val="000000"/>
                </a:solidFill>
                <a:latin typeface="URWGroteskTExtLig" pitchFamily="2" charset="0"/>
              </a:rPr>
              <a:t>more</a:t>
            </a:r>
            <a:endParaRPr lang="de-DE" sz="2800" dirty="0">
              <a:latin typeface="URWGroteskTExtLig" pitchFamily="2" charset="0"/>
            </a:endParaRPr>
          </a:p>
        </p:txBody>
      </p:sp>
      <p:sp>
        <p:nvSpPr>
          <p:cNvPr id="16" name="Rechteck 15">
            <a:extLst>
              <a:ext uri="{FF2B5EF4-FFF2-40B4-BE49-F238E27FC236}">
                <a16:creationId xmlns:a16="http://schemas.microsoft.com/office/drawing/2014/main" id="{E02D1A77-EC63-4C24-B306-897DFD50B6AD}"/>
              </a:ext>
            </a:extLst>
          </p:cNvPr>
          <p:cNvSpPr/>
          <p:nvPr/>
        </p:nvSpPr>
        <p:spPr>
          <a:xfrm>
            <a:off x="1108301" y="5074526"/>
            <a:ext cx="9144000" cy="1569660"/>
          </a:xfrm>
          <a:prstGeom prst="rect">
            <a:avLst/>
          </a:prstGeom>
        </p:spPr>
        <p:txBody>
          <a:bodyPr>
            <a:spAutoFit/>
          </a:bodyPr>
          <a:lstStyle/>
          <a:p>
            <a:r>
              <a:rPr lang="de-DE" sz="3200" b="1" dirty="0">
                <a:latin typeface="URWGroteskTLigExtNar" pitchFamily="2" charset="0"/>
              </a:rPr>
              <a:t>Weitere Infos und Kontakt:</a:t>
            </a:r>
            <a:endParaRPr lang="de-DE" sz="3200" dirty="0">
              <a:latin typeface="URWGroteskTLigExtNar" pitchFamily="2" charset="0"/>
            </a:endParaRPr>
          </a:p>
          <a:p>
            <a:r>
              <a:rPr lang="de-DE" sz="3200" dirty="0">
                <a:latin typeface="URWGroteskTLigExtNar" pitchFamily="2" charset="0"/>
              </a:rPr>
              <a:t>E-Mail: tobias.dettinger@wanderjugend.de</a:t>
            </a:r>
          </a:p>
          <a:p>
            <a:r>
              <a:rPr lang="de-DE" sz="3200" dirty="0">
                <a:latin typeface="URWGroteskTLigExtNar" pitchFamily="2" charset="0"/>
              </a:rPr>
              <a:t>Telefon: 0561 400 498-0</a:t>
            </a:r>
          </a:p>
        </p:txBody>
      </p:sp>
      <p:pic>
        <p:nvPicPr>
          <p:cNvPr id="17" name="Grafik 16" descr="Informationen">
            <a:extLst>
              <a:ext uri="{FF2B5EF4-FFF2-40B4-BE49-F238E27FC236}">
                <a16:creationId xmlns:a16="http://schemas.microsoft.com/office/drawing/2014/main" id="{905AF52E-004F-448D-9FBB-90E1325F047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5904" y="5053627"/>
            <a:ext cx="742397" cy="742397"/>
          </a:xfrm>
          <a:prstGeom prst="rect">
            <a:avLst/>
          </a:prstGeom>
        </p:spPr>
      </p:pic>
      <p:pic>
        <p:nvPicPr>
          <p:cNvPr id="19" name="Grafik 18">
            <a:extLst>
              <a:ext uri="{FF2B5EF4-FFF2-40B4-BE49-F238E27FC236}">
                <a16:creationId xmlns:a16="http://schemas.microsoft.com/office/drawing/2014/main" id="{908F0BAF-1789-4105-9976-080972D2D07C}"/>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32776" t="14056" r="39158" b="50603"/>
          <a:stretch/>
        </p:blipFill>
        <p:spPr>
          <a:xfrm>
            <a:off x="12644539" y="3545307"/>
            <a:ext cx="4535160" cy="4282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1880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9CD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en-US" sz="5400" dirty="0" err="1">
                <a:solidFill>
                  <a:srgbClr val="FFFFFF"/>
                </a:solidFill>
                <a:latin typeface="URWGroteskTLigExtNar"/>
              </a:rPr>
              <a:t>Druckmaterialien</a:t>
            </a:r>
            <a:r>
              <a:rPr lang="en-US" sz="5400" dirty="0">
                <a:solidFill>
                  <a:srgbClr val="FFFFFF"/>
                </a:solidFill>
                <a:latin typeface="URWGroteskTLigExtNar"/>
              </a:rPr>
              <a:t> </a:t>
            </a:r>
            <a:r>
              <a:rPr lang="en-US" sz="5400" dirty="0" err="1">
                <a:solidFill>
                  <a:srgbClr val="FFFFFF"/>
                </a:solidFill>
                <a:latin typeface="URWGroteskTLigExtNar"/>
              </a:rPr>
              <a:t>zum</a:t>
            </a:r>
            <a:r>
              <a:rPr lang="en-US" sz="5400" dirty="0">
                <a:solidFill>
                  <a:srgbClr val="FFFFFF"/>
                </a:solidFill>
                <a:latin typeface="URWGroteskTLigExtNar"/>
              </a:rPr>
              <a:t> </a:t>
            </a:r>
            <a:r>
              <a:rPr lang="en-US" sz="5400" dirty="0" err="1">
                <a:solidFill>
                  <a:srgbClr val="FFFFFF"/>
                </a:solidFill>
                <a:latin typeface="URWGroteskTLigExtNar"/>
              </a:rPr>
              <a:t>Verteilen</a:t>
            </a:r>
            <a:endParaRPr lang="en-US" sz="5400" dirty="0">
              <a:solidFill>
                <a:srgbClr val="FFFFFF"/>
              </a:solidFill>
              <a:latin typeface="URWGroteskTLigExtNar"/>
            </a:endParaRPr>
          </a:p>
          <a:p>
            <a:pPr>
              <a:defRPr/>
            </a:pPr>
            <a:endParaRPr lang="de-DE" sz="5400" dirty="0">
              <a:latin typeface="+mj-lt"/>
            </a:endParaRPr>
          </a:p>
        </p:txBody>
      </p:sp>
      <p:sp>
        <p:nvSpPr>
          <p:cNvPr id="5" name="Inhaltsplatzhalter 2">
            <a:extLst>
              <a:ext uri="{FF2B5EF4-FFF2-40B4-BE49-F238E27FC236}">
                <a16:creationId xmlns:a16="http://schemas.microsoft.com/office/drawing/2014/main" id="{99DA4AF9-6FCF-4524-8451-24CB1446F125}"/>
              </a:ext>
            </a:extLst>
          </p:cNvPr>
          <p:cNvSpPr txBox="1">
            <a:spLocks/>
          </p:cNvSpPr>
          <p:nvPr/>
        </p:nvSpPr>
        <p:spPr bwMode="auto">
          <a:xfrm>
            <a:off x="938145" y="1889125"/>
            <a:ext cx="10744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latin typeface="URWGroteskTExtLigExtNar" pitchFamily="2" charset="0"/>
                <a:hlinkClick r:id="rId3"/>
              </a:rPr>
              <a:t>https://wanderjugend.de/verteilmaterial</a:t>
            </a:r>
            <a:endParaRPr lang="de-DE" altLang="de-DE" dirty="0">
              <a:latin typeface="URWGroteskTExtLigExtNar" pitchFamily="2" charset="0"/>
            </a:endParaRPr>
          </a:p>
          <a:p>
            <a:pPr marL="0" indent="0">
              <a:buNone/>
            </a:pPr>
            <a:endParaRPr lang="de-DE" altLang="de-DE" sz="1000" dirty="0">
              <a:latin typeface="URWGroteskTExtLigExtNar" pitchFamily="2" charset="0"/>
            </a:endParaRPr>
          </a:p>
          <a:p>
            <a:pPr marL="0" indent="0">
              <a:buNone/>
            </a:pPr>
            <a:r>
              <a:rPr lang="de-DE" altLang="de-DE" dirty="0">
                <a:latin typeface="URWGroteskTExtLigExtNar" pitchFamily="2" charset="0"/>
              </a:rPr>
              <a:t>In der Bundesgeschäftsstelle bekommt Ihr kostenlos:</a:t>
            </a:r>
          </a:p>
          <a:p>
            <a:r>
              <a:rPr lang="de-DE" altLang="de-DE" dirty="0">
                <a:latin typeface="URWGroteskTExtLigExtNar" pitchFamily="2" charset="0"/>
              </a:rPr>
              <a:t>Selbstdarstellungspostkarten</a:t>
            </a:r>
          </a:p>
          <a:p>
            <a:r>
              <a:rPr lang="de-DE" altLang="de-DE" dirty="0">
                <a:latin typeface="URWGroteskTExtLigExtNar" pitchFamily="2" charset="0"/>
              </a:rPr>
              <a:t>Wandkalender</a:t>
            </a:r>
          </a:p>
          <a:p>
            <a:r>
              <a:rPr lang="de-DE" altLang="de-DE" dirty="0">
                <a:latin typeface="URWGroteskTExtLigExtNar" pitchFamily="2" charset="0"/>
              </a:rPr>
              <a:t>F.S.M.-Materialien</a:t>
            </a:r>
          </a:p>
          <a:p>
            <a:r>
              <a:rPr lang="de-DE" altLang="de-DE" dirty="0" err="1">
                <a:latin typeface="URWGroteskTExtLigExtNar" pitchFamily="2" charset="0"/>
              </a:rPr>
              <a:t>Geocachingbroschüren</a:t>
            </a:r>
            <a:endParaRPr lang="de-DE" altLang="de-DE" dirty="0">
              <a:latin typeface="URWGroteskTExtLigExtNar" pitchFamily="2" charset="0"/>
            </a:endParaRPr>
          </a:p>
          <a:p>
            <a:r>
              <a:rPr lang="de-DE" altLang="de-DE" dirty="0">
                <a:latin typeface="URWGroteskTExtLigExtNar" pitchFamily="2" charset="0"/>
              </a:rPr>
              <a:t>Jahresprogramm </a:t>
            </a:r>
            <a:r>
              <a:rPr lang="de-DE" altLang="de-DE" dirty="0" err="1">
                <a:latin typeface="URWGroteskTExtLigExtNar" pitchFamily="2" charset="0"/>
              </a:rPr>
              <a:t>auf|tour</a:t>
            </a:r>
            <a:endParaRPr lang="de-DE" altLang="de-DE" dirty="0">
              <a:latin typeface="URWGroteskTExtLigExtNar" pitchFamily="2" charset="0"/>
            </a:endParaRPr>
          </a:p>
          <a:p>
            <a:r>
              <a:rPr lang="de-DE" altLang="de-DE" dirty="0">
                <a:latin typeface="URWGroteskTExtLigExtNar" pitchFamily="2" charset="0"/>
              </a:rPr>
              <a:t>Diverse Ausgaben WALK &amp; </a:t>
            </a:r>
            <a:r>
              <a:rPr lang="de-DE" altLang="de-DE" dirty="0" err="1">
                <a:latin typeface="URWGroteskTExtLigExtNar" pitchFamily="2" charset="0"/>
              </a:rPr>
              <a:t>more</a:t>
            </a:r>
            <a:endParaRPr lang="de-DE" altLang="de-DE" dirty="0">
              <a:latin typeface="URWGroteskTExtLigExtNar" pitchFamily="2" charset="0"/>
            </a:endParaRPr>
          </a:p>
          <a:p>
            <a:r>
              <a:rPr lang="de-DE" altLang="de-DE" dirty="0">
                <a:latin typeface="URWGroteskTExtLigExtNar" pitchFamily="2" charset="0"/>
              </a:rPr>
              <a:t>Aufkleber</a:t>
            </a:r>
          </a:p>
          <a:p>
            <a:r>
              <a:rPr lang="de-DE" altLang="de-DE" dirty="0">
                <a:latin typeface="URWGroteskTExtLigExtNar" pitchFamily="2" charset="0"/>
              </a:rPr>
              <a:t>Markierungsmaterial Jugendwanderwege</a:t>
            </a:r>
          </a:p>
          <a:p>
            <a:r>
              <a:rPr lang="de-DE" altLang="de-DE" dirty="0">
                <a:latin typeface="URWGroteskTExtLigExtNar" pitchFamily="2" charset="0"/>
              </a:rPr>
              <a:t>Outdoor-Kids Urkunden und Abzeichen</a:t>
            </a: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p:txBody>
      </p:sp>
      <p:pic>
        <p:nvPicPr>
          <p:cNvPr id="12" name="Grafik 11">
            <a:extLst>
              <a:ext uri="{FF2B5EF4-FFF2-40B4-BE49-F238E27FC236}">
                <a16:creationId xmlns:a16="http://schemas.microsoft.com/office/drawing/2014/main" id="{702A0F89-7CC8-4A78-AC23-086B50DAA6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56689">
            <a:off x="13453690" y="1372788"/>
            <a:ext cx="3268694" cy="6865985"/>
          </a:xfrm>
          <a:prstGeom prst="rect">
            <a:avLst/>
          </a:prstGeom>
          <a:ln w="28575">
            <a:solidFill>
              <a:srgbClr val="9CDF80"/>
            </a:solidFill>
          </a:ln>
        </p:spPr>
      </p:pic>
      <p:pic>
        <p:nvPicPr>
          <p:cNvPr id="13" name="Grafik 12">
            <a:extLst>
              <a:ext uri="{FF2B5EF4-FFF2-40B4-BE49-F238E27FC236}">
                <a16:creationId xmlns:a16="http://schemas.microsoft.com/office/drawing/2014/main" id="{5A5D08CB-9D5E-46C9-8C02-0B0B7B602D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73415">
            <a:off x="12433846" y="5303448"/>
            <a:ext cx="3897082" cy="1222003"/>
          </a:xfrm>
          <a:prstGeom prst="rect">
            <a:avLst/>
          </a:prstGeom>
          <a:ln w="28575">
            <a:solidFill>
              <a:srgbClr val="9CDF80"/>
            </a:solidFill>
          </a:ln>
        </p:spPr>
      </p:pic>
      <p:pic>
        <p:nvPicPr>
          <p:cNvPr id="14" name="Grafik 13">
            <a:extLst>
              <a:ext uri="{FF2B5EF4-FFF2-40B4-BE49-F238E27FC236}">
                <a16:creationId xmlns:a16="http://schemas.microsoft.com/office/drawing/2014/main" id="{148C6A91-1046-49EA-8B16-48DC06AC4D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734348">
            <a:off x="12379983" y="4322424"/>
            <a:ext cx="3897082" cy="1222003"/>
          </a:xfrm>
          <a:prstGeom prst="rect">
            <a:avLst/>
          </a:prstGeom>
          <a:ln w="28575">
            <a:solidFill>
              <a:srgbClr val="9CDF80"/>
            </a:solidFill>
          </a:ln>
        </p:spPr>
      </p:pic>
    </p:spTree>
    <p:extLst>
      <p:ext uri="{BB962C8B-B14F-4D97-AF65-F5344CB8AC3E}">
        <p14:creationId xmlns:p14="http://schemas.microsoft.com/office/powerpoint/2010/main" val="853414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6992600"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a:t>
            </a:r>
            <a:r>
              <a:rPr lang="en-US" sz="5400" dirty="0" err="1">
                <a:solidFill>
                  <a:srgbClr val="FFFFFF"/>
                </a:solidFill>
                <a:latin typeface="URWGroteskTLigExtNar"/>
              </a:rPr>
              <a:t>Ausleihmaterial</a:t>
            </a:r>
            <a:r>
              <a:rPr lang="en-US" sz="5400" dirty="0">
                <a:solidFill>
                  <a:srgbClr val="FFFFFF"/>
                </a:solidFill>
                <a:latin typeface="URWGroteskTLigExtNar"/>
              </a:rPr>
              <a:t>: https://wanderjugend.de/ausleihmaterial</a:t>
            </a:r>
          </a:p>
          <a:p>
            <a:pPr>
              <a:defRPr/>
            </a:pPr>
            <a:endParaRPr lang="de-DE" sz="5400" dirty="0">
              <a:latin typeface="+mj-lt"/>
            </a:endParaRPr>
          </a:p>
        </p:txBody>
      </p:sp>
      <p:pic>
        <p:nvPicPr>
          <p:cNvPr id="8" name="Grafik 7">
            <a:hlinkClick r:id="rId3"/>
            <a:extLst>
              <a:ext uri="{FF2B5EF4-FFF2-40B4-BE49-F238E27FC236}">
                <a16:creationId xmlns:a16="http://schemas.microsoft.com/office/drawing/2014/main" id="{241AFA45-4D63-4967-9503-B67E09782C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164522"/>
            <a:ext cx="12189618" cy="6120444"/>
          </a:xfrm>
          <a:prstGeom prst="rect">
            <a:avLst/>
          </a:prstGeom>
        </p:spPr>
      </p:pic>
      <p:pic>
        <p:nvPicPr>
          <p:cNvPr id="9" name="Grafik 8" descr="Pfeil Gerade">
            <a:extLst>
              <a:ext uri="{FF2B5EF4-FFF2-40B4-BE49-F238E27FC236}">
                <a16:creationId xmlns:a16="http://schemas.microsoft.com/office/drawing/2014/main" id="{1E99A90E-570D-475D-A34E-4A369680220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2100745">
            <a:off x="1270191" y="2603691"/>
            <a:ext cx="1872208" cy="1872208"/>
          </a:xfrm>
          <a:prstGeom prst="rect">
            <a:avLst/>
          </a:prstGeom>
        </p:spPr>
      </p:pic>
    </p:spTree>
    <p:extLst>
      <p:ext uri="{BB962C8B-B14F-4D97-AF65-F5344CB8AC3E}">
        <p14:creationId xmlns:p14="http://schemas.microsoft.com/office/powerpoint/2010/main" val="198600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hlinkClick r:id="rId3"/>
            <a:extLst>
              <a:ext uri="{FF2B5EF4-FFF2-40B4-BE49-F238E27FC236}">
                <a16:creationId xmlns:a16="http://schemas.microsoft.com/office/drawing/2014/main" id="{EAEEE67D-3AD7-4507-8624-FDA09B88A9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0" y="2392850"/>
            <a:ext cx="3907447" cy="5504565"/>
          </a:xfrm>
          <a:prstGeom prst="rect">
            <a:avLst/>
          </a:prstGeom>
          <a:ln w="38100">
            <a:solidFill>
              <a:srgbClr val="AFCA0B"/>
            </a:solidFill>
          </a:ln>
        </p:spPr>
      </p:pic>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DWJ-</a:t>
            </a:r>
            <a:r>
              <a:rPr lang="en-US" sz="5400" dirty="0" err="1">
                <a:solidFill>
                  <a:srgbClr val="FFFFFF"/>
                </a:solidFill>
                <a:latin typeface="URWGroteskTLigExtNar"/>
              </a:rPr>
              <a:t>Gestaltungsrichtlinien</a:t>
            </a:r>
            <a:endParaRPr lang="en-US" sz="5400" dirty="0">
              <a:solidFill>
                <a:srgbClr val="FFFFFF"/>
              </a:solidFill>
              <a:latin typeface="URWGroteskTLigExtNar"/>
            </a:endParaRPr>
          </a:p>
          <a:p>
            <a:pPr>
              <a:defRPr/>
            </a:pPr>
            <a:endParaRPr lang="de-DE" sz="5400" dirty="0">
              <a:latin typeface="+mj-lt"/>
            </a:endParaRPr>
          </a:p>
        </p:txBody>
      </p:sp>
      <p:pic>
        <p:nvPicPr>
          <p:cNvPr id="3" name="Grafik 2">
            <a:extLst>
              <a:ext uri="{FF2B5EF4-FFF2-40B4-BE49-F238E27FC236}">
                <a16:creationId xmlns:a16="http://schemas.microsoft.com/office/drawing/2014/main" id="{8E1967B5-CBDA-4B74-8C49-41DB37DC9F1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71600" y="2389584"/>
            <a:ext cx="3814305" cy="5507831"/>
          </a:xfrm>
          <a:prstGeom prst="rect">
            <a:avLst/>
          </a:prstGeom>
          <a:ln w="38100">
            <a:solidFill>
              <a:srgbClr val="AFCA0B"/>
            </a:solidFill>
          </a:ln>
        </p:spPr>
      </p:pic>
      <p:sp>
        <p:nvSpPr>
          <p:cNvPr id="4" name="Rechteck 3">
            <a:extLst>
              <a:ext uri="{FF2B5EF4-FFF2-40B4-BE49-F238E27FC236}">
                <a16:creationId xmlns:a16="http://schemas.microsoft.com/office/drawing/2014/main" id="{0C64D5D0-B241-4CE7-A000-8915BB54088A}"/>
              </a:ext>
            </a:extLst>
          </p:cNvPr>
          <p:cNvSpPr/>
          <p:nvPr/>
        </p:nvSpPr>
        <p:spPr>
          <a:xfrm>
            <a:off x="7402709" y="2389584"/>
            <a:ext cx="7859691" cy="6494085"/>
          </a:xfrm>
          <a:prstGeom prst="rect">
            <a:avLst/>
          </a:prstGeom>
        </p:spPr>
        <p:txBody>
          <a:bodyPr wrap="square">
            <a:spAutoFit/>
          </a:bodyPr>
          <a:lstStyle/>
          <a:p>
            <a:r>
              <a:rPr lang="de-DE" sz="3200" dirty="0">
                <a:latin typeface="URWGroteskTLigExtNar" pitchFamily="2" charset="0"/>
              </a:rPr>
              <a:t>Auf unserer Internetseite stehen Euch unsere verschiedenen Logovarianten frei zur Verfügung:</a:t>
            </a:r>
          </a:p>
          <a:p>
            <a:r>
              <a:rPr lang="de-DE" sz="3200" dirty="0">
                <a:latin typeface="URWGroteskTLigExtNar" pitchFamily="2" charset="0"/>
              </a:rPr>
              <a:t> </a:t>
            </a:r>
          </a:p>
          <a:p>
            <a:r>
              <a:rPr lang="de-DE" sz="3200" dirty="0">
                <a:latin typeface="URWGroteskTLigExtNar" pitchFamily="2" charset="0"/>
              </a:rPr>
              <a:t>https://wanderjugend.de/deutsche-</a:t>
            </a:r>
          </a:p>
          <a:p>
            <a:r>
              <a:rPr lang="de-DE" sz="3200" dirty="0" err="1">
                <a:latin typeface="URWGroteskTLigExtNar" pitchFamily="2" charset="0"/>
              </a:rPr>
              <a:t>wanderjugend</a:t>
            </a:r>
            <a:r>
              <a:rPr lang="de-DE" sz="3200" dirty="0">
                <a:latin typeface="URWGroteskTLigExtNar" pitchFamily="2" charset="0"/>
              </a:rPr>
              <a:t>/</a:t>
            </a:r>
            <a:r>
              <a:rPr lang="de-DE" sz="3200" dirty="0" err="1">
                <a:latin typeface="URWGroteskTLigExtNar" pitchFamily="2" charset="0"/>
              </a:rPr>
              <a:t>service</a:t>
            </a:r>
            <a:r>
              <a:rPr lang="de-DE" sz="3200" dirty="0">
                <a:latin typeface="URWGroteskTLigExtNar" pitchFamily="2" charset="0"/>
              </a:rPr>
              <a:t>/</a:t>
            </a:r>
            <a:r>
              <a:rPr lang="de-DE" sz="3200" dirty="0" err="1">
                <a:latin typeface="URWGroteskTLigExtNar" pitchFamily="2" charset="0"/>
              </a:rPr>
              <a:t>downloads</a:t>
            </a:r>
            <a:endParaRPr lang="de-DE" sz="3200" dirty="0">
              <a:latin typeface="URWGroteskTLigExtNar" pitchFamily="2" charset="0"/>
            </a:endParaRPr>
          </a:p>
          <a:p>
            <a:endParaRPr lang="de-DE" sz="3200" dirty="0">
              <a:latin typeface="URWGroteskTLigExtNar" pitchFamily="2" charset="0"/>
            </a:endParaRPr>
          </a:p>
          <a:p>
            <a:r>
              <a:rPr lang="de-DE" sz="3200" dirty="0">
                <a:latin typeface="URWGroteskTLigExtNar" pitchFamily="2" charset="0"/>
              </a:rPr>
              <a:t>Wie Ihr diese benutzen könnt und welche Farbpalette wir hauptsächlich verwenden, findet Ihr in unseren Gestaltungsrichtlinien.</a:t>
            </a:r>
          </a:p>
          <a:p>
            <a:endParaRPr lang="de-DE" sz="3200" dirty="0">
              <a:latin typeface="URWGroteskTLigExtNar" pitchFamily="2" charset="0"/>
            </a:endParaRPr>
          </a:p>
          <a:p>
            <a:endParaRPr lang="de-DE" sz="3200" dirty="0">
              <a:latin typeface="URWGroteskTExtLigExtNar" pitchFamily="2" charset="0"/>
            </a:endParaRPr>
          </a:p>
          <a:p>
            <a:endParaRPr lang="de-DE" sz="3200" dirty="0">
              <a:latin typeface="URWGroteskTExtLigExtNar" pitchFamily="2" charset="0"/>
            </a:endParaRPr>
          </a:p>
          <a:p>
            <a:endParaRPr lang="de-DE" sz="3200" dirty="0">
              <a:latin typeface="URWGroteskTExtLigExtNar" pitchFamily="2" charset="0"/>
            </a:endParaRPr>
          </a:p>
        </p:txBody>
      </p:sp>
    </p:spTree>
    <p:extLst>
      <p:ext uri="{BB962C8B-B14F-4D97-AF65-F5344CB8AC3E}">
        <p14:creationId xmlns:p14="http://schemas.microsoft.com/office/powerpoint/2010/main" val="96716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Wünsche und Ideen</a:t>
            </a:r>
            <a:endParaRPr lang="en-US" sz="5400" dirty="0">
              <a:solidFill>
                <a:srgbClr val="FFFFFF"/>
              </a:solidFill>
              <a:latin typeface="URWGroteskTLigExtNar" pitchFamily="2" charset="0"/>
            </a:endParaRPr>
          </a:p>
          <a:p>
            <a:pPr>
              <a:defRPr/>
            </a:pPr>
            <a:endParaRPr lang="de-DE" sz="5400" dirty="0">
              <a:latin typeface="+mj-lt"/>
            </a:endParaRPr>
          </a:p>
        </p:txBody>
      </p:sp>
      <p:sp>
        <p:nvSpPr>
          <p:cNvPr id="6" name="Inhaltsplatzhalter 2">
            <a:extLst>
              <a:ext uri="{FF2B5EF4-FFF2-40B4-BE49-F238E27FC236}">
                <a16:creationId xmlns:a16="http://schemas.microsoft.com/office/drawing/2014/main" id="{FC36616C-A8B2-4D2B-8A24-EABBD7D5B2CA}"/>
              </a:ext>
            </a:extLst>
          </p:cNvPr>
          <p:cNvSpPr txBox="1">
            <a:spLocks/>
          </p:cNvSpPr>
          <p:nvPr/>
        </p:nvSpPr>
        <p:spPr bwMode="auto">
          <a:xfrm>
            <a:off x="990005" y="1790700"/>
            <a:ext cx="1181792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sz="5400" b="1" dirty="0">
                <a:latin typeface="URWGroteskTExtLigExtNar" pitchFamily="2" charset="0"/>
              </a:rPr>
              <a:t>Neue Seminare? </a:t>
            </a:r>
          </a:p>
          <a:p>
            <a:pPr marL="0" indent="0">
              <a:buFont typeface="Arial" pitchFamily="34" charset="0"/>
              <a:buNone/>
            </a:pPr>
            <a:r>
              <a:rPr lang="de-DE" altLang="de-DE" sz="5400" b="1" dirty="0">
                <a:latin typeface="URWGroteskTExtLigExtNar" pitchFamily="2" charset="0"/>
              </a:rPr>
              <a:t>Fortbildungen? Veranstaltungen?</a:t>
            </a:r>
          </a:p>
          <a:p>
            <a:pPr marL="0" indent="0">
              <a:buFont typeface="Arial" pitchFamily="34" charset="0"/>
              <a:buNone/>
            </a:pPr>
            <a:endParaRPr lang="de-DE" altLang="de-DE" sz="1000" dirty="0">
              <a:latin typeface="URWGroteskTExtLigExtNar" pitchFamily="2" charset="0"/>
            </a:endParaRPr>
          </a:p>
          <a:p>
            <a:pPr marL="0" indent="0">
              <a:buFont typeface="Arial" pitchFamily="34" charset="0"/>
              <a:buNone/>
            </a:pPr>
            <a:r>
              <a:rPr lang="de-DE" altLang="de-DE" dirty="0">
                <a:latin typeface="URWGroteskTExtLigExtNar" pitchFamily="2" charset="0"/>
                <a:sym typeface="Wingdings" panose="05000000000000000000" pitchFamily="2" charset="2"/>
              </a:rPr>
              <a:t> </a:t>
            </a:r>
            <a:r>
              <a:rPr lang="de-DE" altLang="de-DE" dirty="0">
                <a:latin typeface="URWGroteskTExtLigExtNar" pitchFamily="2" charset="0"/>
              </a:rPr>
              <a:t>Gerne könnt Ihr Euch bei Wünschen und Ideen an die </a:t>
            </a:r>
            <a:r>
              <a:rPr lang="de-DE" altLang="de-DE" b="1" dirty="0">
                <a:latin typeface="URWGroteskTExtLigExtNar" pitchFamily="2" charset="0"/>
              </a:rPr>
              <a:t>DWJ-Bundesgeschäftsstelle</a:t>
            </a:r>
            <a:r>
              <a:rPr lang="de-DE" altLang="de-DE" dirty="0">
                <a:latin typeface="URWGroteskTExtLigExtNar" pitchFamily="2" charset="0"/>
              </a:rPr>
              <a:t> wenden.</a:t>
            </a:r>
          </a:p>
        </p:txBody>
      </p:sp>
      <p:pic>
        <p:nvPicPr>
          <p:cNvPr id="9" name="Grafik 8">
            <a:extLst>
              <a:ext uri="{FF2B5EF4-FFF2-40B4-BE49-F238E27FC236}">
                <a16:creationId xmlns:a16="http://schemas.microsoft.com/office/drawing/2014/main" id="{E79DDB36-B998-4EB6-B10B-D0C78D4CC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53800" y="2247900"/>
            <a:ext cx="6401078" cy="6016292"/>
          </a:xfrm>
          <a:prstGeom prst="rect">
            <a:avLst/>
          </a:prstGeom>
          <a:ln>
            <a:noFill/>
          </a:ln>
          <a:effectLst/>
        </p:spPr>
      </p:pic>
      <p:sp>
        <p:nvSpPr>
          <p:cNvPr id="10" name="Rechteck 15">
            <a:extLst>
              <a:ext uri="{FF2B5EF4-FFF2-40B4-BE49-F238E27FC236}">
                <a16:creationId xmlns:a16="http://schemas.microsoft.com/office/drawing/2014/main" id="{B5F1D408-DF8B-401B-AFC5-508A535F3F1B}"/>
              </a:ext>
            </a:extLst>
          </p:cNvPr>
          <p:cNvSpPr>
            <a:spLocks noChangeArrowheads="1"/>
          </p:cNvSpPr>
          <p:nvPr/>
        </p:nvSpPr>
        <p:spPr bwMode="auto">
          <a:xfrm>
            <a:off x="990005" y="5067300"/>
            <a:ext cx="22707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Deutsche Wanderjugend | Querallee 41 | 34119 Kassel</a:t>
            </a:r>
          </a:p>
          <a:p>
            <a:pPr>
              <a:spcBef>
                <a:spcPct val="0"/>
              </a:spcBef>
              <a:buNone/>
            </a:pPr>
            <a:r>
              <a:rPr lang="de-DE" altLang="de-DE" dirty="0">
                <a:latin typeface="URWGroteskTLigExtNar" pitchFamily="2" charset="0"/>
              </a:rPr>
              <a:t>Tel: 0561 400498-0 | Fax: 0561 400498-7</a:t>
            </a:r>
          </a:p>
          <a:p>
            <a:pPr>
              <a:spcBef>
                <a:spcPct val="0"/>
              </a:spcBef>
              <a:buNone/>
            </a:pPr>
            <a:r>
              <a:rPr lang="de-DE" altLang="de-DE" dirty="0">
                <a:latin typeface="URWGroteskTLigExtNar" pitchFamily="2" charset="0"/>
              </a:rPr>
              <a:t>Info[at]wanderjugend.de |  www.wanderjugend.de</a:t>
            </a:r>
          </a:p>
          <a:p>
            <a:pPr>
              <a:spcBef>
                <a:spcPct val="0"/>
              </a:spcBef>
              <a:buNone/>
            </a:pPr>
            <a:r>
              <a:rPr lang="de-DE" altLang="de-DE" dirty="0">
                <a:latin typeface="URWGroteskTLigExtNar" pitchFamily="2" charset="0"/>
              </a:rPr>
              <a:t>Facebook: @Deutsche Wanderjugend</a:t>
            </a:r>
          </a:p>
          <a:p>
            <a:pPr>
              <a:spcBef>
                <a:spcPct val="0"/>
              </a:spcBef>
              <a:buNone/>
            </a:pPr>
            <a:r>
              <a:rPr lang="de-DE" altLang="de-DE" dirty="0">
                <a:latin typeface="URWGroteskTLigExtNar" pitchFamily="2" charset="0"/>
              </a:rPr>
              <a:t>Instagram: </a:t>
            </a:r>
            <a:r>
              <a:rPr lang="de-DE" altLang="de-DE" dirty="0" err="1">
                <a:latin typeface="URWGroteskTLigExtNar" pitchFamily="2" charset="0"/>
              </a:rPr>
              <a:t>wanderjugend</a:t>
            </a:r>
            <a:endParaRPr lang="de-DE" altLang="de-DE" dirty="0">
              <a:latin typeface="URWGroteskTLigExtNar" pitchFamily="2" charset="0"/>
            </a:endParaRPr>
          </a:p>
          <a:p>
            <a:pPr>
              <a:spcBef>
                <a:spcPct val="0"/>
              </a:spcBef>
              <a:buNone/>
            </a:pPr>
            <a:r>
              <a:rPr lang="de-DE" altLang="de-DE" dirty="0">
                <a:latin typeface="URWGroteskTLigExtNar" pitchFamily="2" charset="0"/>
              </a:rPr>
              <a:t>YouTube: </a:t>
            </a:r>
            <a:r>
              <a:rPr lang="de-DE" altLang="de-DE" dirty="0" err="1">
                <a:latin typeface="URWGroteskTLigExtNar" pitchFamily="2" charset="0"/>
              </a:rPr>
              <a:t>DeutscheWanderjugend</a:t>
            </a:r>
            <a:endParaRPr lang="de-DE" altLang="de-DE" dirty="0">
              <a:latin typeface="URWGroteskTLigExtNar" pitchFamily="2" charset="0"/>
            </a:endParaRPr>
          </a:p>
          <a:p>
            <a:pPr>
              <a:spcBef>
                <a:spcPct val="0"/>
              </a:spcBef>
              <a:buNone/>
            </a:pPr>
            <a:endParaRPr lang="de-DE" altLang="de-DE" dirty="0">
              <a:solidFill>
                <a:schemeClr val="bg1"/>
              </a:solidFill>
              <a:highlight>
                <a:srgbClr val="008000"/>
              </a:highlight>
              <a:latin typeface="URWGroteskTLigExtNar" pitchFamily="2" charset="0"/>
            </a:endParaRPr>
          </a:p>
        </p:txBody>
      </p:sp>
    </p:spTree>
    <p:extLst>
      <p:ext uri="{BB962C8B-B14F-4D97-AF65-F5344CB8AC3E}">
        <p14:creationId xmlns:p14="http://schemas.microsoft.com/office/powerpoint/2010/main" val="195132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B403475E-0EF5-4AC1-B9F4-BD06B4A5C8B8}"/>
              </a:ext>
            </a:extLst>
          </p:cNvPr>
          <p:cNvSpPr>
            <a:spLocks noChangeArrowheads="1"/>
          </p:cNvSpPr>
          <p:nvPr/>
        </p:nvSpPr>
        <p:spPr bwMode="auto">
          <a:xfrm>
            <a:off x="685800" y="1888133"/>
            <a:ext cx="118479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Der Bundesjugendbeirat freut sich von Euch zu hören bzw. zu lesen:</a:t>
            </a:r>
          </a:p>
          <a:p>
            <a:pPr eaLnBrk="1" hangingPunct="1">
              <a:spcBef>
                <a:spcPct val="0"/>
              </a:spcBef>
              <a:buFont typeface="Arial" panose="020B0604020202020204" pitchFamily="34" charset="0"/>
              <a:buNone/>
            </a:pPr>
            <a:br>
              <a:rPr lang="de-DE" altLang="de-DE" dirty="0">
                <a:latin typeface="URWGroteskTLigExtNar" pitchFamily="2" charset="0"/>
              </a:rPr>
            </a:br>
            <a:endParaRPr lang="de-DE" altLang="de-DE" sz="1800" dirty="0"/>
          </a:p>
          <a:p>
            <a:pPr eaLnBrk="1" hangingPunct="1">
              <a:spcBef>
                <a:spcPct val="0"/>
              </a:spcBef>
              <a:buFontTx/>
              <a:buNone/>
            </a:pPr>
            <a:endParaRPr lang="de-DE" altLang="de-DE" sz="1800" dirty="0"/>
          </a:p>
        </p:txBody>
      </p:sp>
      <p:graphicFrame>
        <p:nvGraphicFramePr>
          <p:cNvPr id="11" name="Tabelle 10">
            <a:extLst>
              <a:ext uri="{FF2B5EF4-FFF2-40B4-BE49-F238E27FC236}">
                <a16:creationId xmlns:a16="http://schemas.microsoft.com/office/drawing/2014/main" id="{14D8828E-96C3-4D8D-A4E1-CA00BA1696B8}"/>
              </a:ext>
            </a:extLst>
          </p:cNvPr>
          <p:cNvGraphicFramePr>
            <a:graphicFrameLocks noGrp="1"/>
          </p:cNvGraphicFramePr>
          <p:nvPr>
            <p:extLst>
              <p:ext uri="{D42A27DB-BD31-4B8C-83A1-F6EECF244321}">
                <p14:modId xmlns:p14="http://schemas.microsoft.com/office/powerpoint/2010/main" val="3097616005"/>
              </p:ext>
            </p:extLst>
          </p:nvPr>
        </p:nvGraphicFramePr>
        <p:xfrm>
          <a:off x="817418" y="2628901"/>
          <a:ext cx="15925800" cy="5769966"/>
        </p:xfrm>
        <a:graphic>
          <a:graphicData uri="http://schemas.openxmlformats.org/drawingml/2006/table">
            <a:tbl>
              <a:tblPr firstRow="1" bandRow="1">
                <a:tableStyleId>{5C22544A-7EE6-4342-B048-85BDC9FD1C3A}</a:tableStyleId>
              </a:tblPr>
              <a:tblGrid>
                <a:gridCol w="2142158">
                  <a:extLst>
                    <a:ext uri="{9D8B030D-6E8A-4147-A177-3AD203B41FA5}">
                      <a16:colId xmlns:a16="http://schemas.microsoft.com/office/drawing/2014/main" val="2970534152"/>
                    </a:ext>
                  </a:extLst>
                </a:gridCol>
                <a:gridCol w="2889936">
                  <a:extLst>
                    <a:ext uri="{9D8B030D-6E8A-4147-A177-3AD203B41FA5}">
                      <a16:colId xmlns:a16="http://schemas.microsoft.com/office/drawing/2014/main" val="3733714670"/>
                    </a:ext>
                  </a:extLst>
                </a:gridCol>
                <a:gridCol w="5996124">
                  <a:extLst>
                    <a:ext uri="{9D8B030D-6E8A-4147-A177-3AD203B41FA5}">
                      <a16:colId xmlns:a16="http://schemas.microsoft.com/office/drawing/2014/main" val="634040475"/>
                    </a:ext>
                  </a:extLst>
                </a:gridCol>
                <a:gridCol w="4897582">
                  <a:extLst>
                    <a:ext uri="{9D8B030D-6E8A-4147-A177-3AD203B41FA5}">
                      <a16:colId xmlns:a16="http://schemas.microsoft.com/office/drawing/2014/main" val="3120215176"/>
                    </a:ext>
                  </a:extLst>
                </a:gridCol>
              </a:tblGrid>
              <a:tr h="606282">
                <a:tc>
                  <a:txBody>
                    <a:bodyPr/>
                    <a:lstStyle/>
                    <a:p>
                      <a:r>
                        <a:rPr lang="de-DE" sz="2400" b="0" dirty="0">
                          <a:solidFill>
                            <a:schemeClr val="bg1"/>
                          </a:solidFill>
                          <a:highlight>
                            <a:srgbClr val="AFCA0B"/>
                          </a:highlight>
                          <a:latin typeface="URWGroteskTLigExtNar" pitchFamily="2" charset="0"/>
                        </a:rPr>
                        <a:t>Beiratsmitglied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Funktion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Themen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highlight>
                            <a:srgbClr val="AFCA0B"/>
                          </a:highlight>
                          <a:latin typeface="URWGroteskTLigExtNar" pitchFamily="2" charset="0"/>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extLst>
                  <a:ext uri="{0D108BD9-81ED-4DB2-BD59-A6C34878D82A}">
                    <a16:rowId xmlns:a16="http://schemas.microsoft.com/office/drawing/2014/main" val="1478089245"/>
                  </a:ext>
                </a:extLst>
              </a:tr>
              <a:tr h="606282">
                <a:tc>
                  <a:txBody>
                    <a:bodyPr/>
                    <a:lstStyle/>
                    <a:p>
                      <a:r>
                        <a:rPr lang="de-DE" sz="2800" b="0" dirty="0">
                          <a:solidFill>
                            <a:schemeClr val="tx1"/>
                          </a:solidFill>
                          <a:latin typeface="URWGroteskTLigExtNar" pitchFamily="2" charset="0"/>
                        </a:rPr>
                        <a:t>Kevin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Bundesvorsitzender</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Außenvertretung</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b="0" i="0" dirty="0">
                          <a:solidFill>
                            <a:schemeClr val="tx1"/>
                          </a:solidFill>
                          <a:latin typeface="URWGroteskTLigExtNar" pitchFamily="2" charset="0"/>
                          <a:hlinkClick r:id="rId3">
                            <a:extLst>
                              <a:ext uri="{A12FA001-AC4F-418D-AE19-62706E023703}">
                                <ahyp:hlinkClr xmlns:ahyp="http://schemas.microsoft.com/office/drawing/2018/hyperlinkcolor" val="tx"/>
                              </a:ext>
                            </a:extLst>
                          </a:hlinkClick>
                        </a:rPr>
                        <a:t>kevin.mendl@wanderjugend.de</a:t>
                      </a:r>
                      <a:endParaRPr lang="en-US" sz="2800" b="0" i="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917397">
                <a:tc>
                  <a:txBody>
                    <a:bodyPr/>
                    <a:lstStyle/>
                    <a:p>
                      <a:r>
                        <a:rPr lang="de-DE" sz="2800" b="0" dirty="0">
                          <a:solidFill>
                            <a:schemeClr val="tx1"/>
                          </a:solidFill>
                          <a:latin typeface="URWGroteskTLigExtNar" pitchFamily="2" charset="0"/>
                        </a:rPr>
                        <a:t>Jana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Stellvertretende Bundesvorsitzende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Außenvertretung, </a:t>
                      </a:r>
                      <a:r>
                        <a:rPr lang="de-DE" sz="2800" b="0" dirty="0" err="1">
                          <a:latin typeface="URWGroteskTLigExtNar" pitchFamily="2" charset="0"/>
                        </a:rPr>
                        <a:t>Social</a:t>
                      </a:r>
                      <a:r>
                        <a:rPr lang="de-DE" sz="2800" b="0" dirty="0">
                          <a:latin typeface="URWGroteskTLigExtNar" pitchFamily="2" charset="0"/>
                        </a:rPr>
                        <a:t>-Media, 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4">
                            <a:extLst>
                              <a:ext uri="{A12FA001-AC4F-418D-AE19-62706E023703}">
                                <ahyp:hlinkClr xmlns:ahyp="http://schemas.microsoft.com/office/drawing/2018/hyperlinkcolor" val="tx"/>
                              </a:ext>
                            </a:extLst>
                          </a:hlinkClick>
                        </a:rPr>
                        <a:t>jana.lessenich@wanderjugend.de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646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Robert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Finanzverwalter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Finanzen und Werbemittel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5">
                            <a:extLst>
                              <a:ext uri="{A12FA001-AC4F-418D-AE19-62706E023703}">
                                <ahyp:hlinkClr xmlns:ahyp="http://schemas.microsoft.com/office/drawing/2018/hyperlinkcolor" val="tx"/>
                              </a:ext>
                            </a:extLst>
                          </a:hlinkClick>
                        </a:rPr>
                        <a:t>robert.becker@wanderjugend.de</a:t>
                      </a:r>
                      <a:endParaRPr lang="de-DE" altLang="de-DE" sz="280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673647">
                <a:tc>
                  <a:txBody>
                    <a:bodyPr/>
                    <a:lstStyle/>
                    <a:p>
                      <a:r>
                        <a:rPr lang="de-DE" sz="2800" b="0" dirty="0">
                          <a:solidFill>
                            <a:schemeClr val="tx1"/>
                          </a:solidFill>
                          <a:latin typeface="URWGroteskTLigExtNar" pitchFamily="2" charset="0"/>
                        </a:rPr>
                        <a:t>Ludwig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Vereinskontakte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hlinkClick r:id="rId6">
                            <a:extLst>
                              <a:ext uri="{A12FA001-AC4F-418D-AE19-62706E023703}">
                                <ahyp:hlinkClr xmlns:ahyp="http://schemas.microsoft.com/office/drawing/2018/hyperlinkcolor" val="tx"/>
                              </a:ext>
                            </a:extLst>
                          </a:hlinkClick>
                        </a:rPr>
                        <a:t>ludwig.lang@wanderjugend.de</a:t>
                      </a:r>
                      <a:endParaRPr lang="de-DE" sz="2800" b="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67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Amélie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err="1">
                          <a:latin typeface="URWGroteskTLigExtNar" pitchFamily="2" charset="0"/>
                        </a:rPr>
                        <a:t>Social</a:t>
                      </a:r>
                      <a:r>
                        <a:rPr lang="de-DE" sz="2800" b="0" dirty="0">
                          <a:latin typeface="URWGroteskTLigExtNar" pitchFamily="2" charset="0"/>
                        </a:rPr>
                        <a:t>-Media, geschlechtliche Vielfalt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7">
                            <a:extLst>
                              <a:ext uri="{A12FA001-AC4F-418D-AE19-62706E023703}">
                                <ahyp:hlinkClr xmlns:ahyp="http://schemas.microsoft.com/office/drawing/2018/hyperlinkcolor" val="tx"/>
                              </a:ext>
                            </a:extLst>
                          </a:hlinkClick>
                        </a:rPr>
                        <a:t>amelie.wuest@wanderjugend.de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0193"/>
                  </a:ext>
                </a:extLst>
              </a:tr>
              <a:tr h="673647">
                <a:tc>
                  <a:txBody>
                    <a:bodyPr/>
                    <a:lstStyle/>
                    <a:p>
                      <a:r>
                        <a:rPr lang="de-DE" sz="2800" b="0" dirty="0">
                          <a:solidFill>
                            <a:schemeClr val="tx1"/>
                          </a:solidFill>
                          <a:latin typeface="URWGroteskTLigExtNar" pitchFamily="2" charset="0"/>
                        </a:rPr>
                        <a:t>Tobi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8">
                            <a:extLst>
                              <a:ext uri="{A12FA001-AC4F-418D-AE19-62706E023703}">
                                <ahyp:hlinkClr xmlns:ahyp="http://schemas.microsoft.com/office/drawing/2018/hyperlinkcolor" val="tx"/>
                              </a:ext>
                            </a:extLst>
                          </a:hlinkClick>
                        </a:rPr>
                        <a:t>tobias.dettinger@wanderjugend.de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072186"/>
                  </a:ext>
                </a:extLst>
              </a:tr>
              <a:tr h="917397">
                <a:tc>
                  <a:txBody>
                    <a:bodyPr/>
                    <a:lstStyle/>
                    <a:p>
                      <a:r>
                        <a:rPr lang="de-DE" sz="2800" b="0" dirty="0">
                          <a:solidFill>
                            <a:schemeClr val="tx1"/>
                          </a:solidFill>
                          <a:latin typeface="URWGroteskTLigExtNar" pitchFamily="2" charset="0"/>
                        </a:rPr>
                        <a:t>Sophie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rPr>
                        <a:t>Außenvertretung, Veranstaltungen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9">
                            <a:extLst>
                              <a:ext uri="{A12FA001-AC4F-418D-AE19-62706E023703}">
                                <ahyp:hlinkClr xmlns:ahyp="http://schemas.microsoft.com/office/drawing/2018/hyperlinkcolor" val="tx"/>
                              </a:ext>
                            </a:extLst>
                          </a:hlinkClick>
                        </a:rPr>
                        <a:t>sophie.neckel@wanderjugend.de</a:t>
                      </a:r>
                      <a:endParaRPr lang="de-DE" altLang="de-DE" sz="2800" dirty="0">
                        <a:solidFill>
                          <a:schemeClr val="tx1"/>
                        </a:solidFill>
                        <a:latin typeface="URWGroteskTLigExtNar"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280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1333641"/>
                  </a:ext>
                </a:extLst>
              </a:tr>
            </a:tbl>
          </a:graphicData>
        </a:graphic>
      </p:graphicFrame>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Kontakt</a:t>
            </a:r>
            <a:endParaRPr lang="en-US" sz="5400" dirty="0">
              <a:solidFill>
                <a:srgbClr val="FFFFFF"/>
              </a:solidFill>
              <a:latin typeface="URWGroteskTLigExtNar" pitchFamily="2" charset="0"/>
            </a:endParaRPr>
          </a:p>
          <a:p>
            <a:pPr>
              <a:defRPr/>
            </a:pPr>
            <a:endParaRPr lang="de-DE" sz="5400" dirty="0">
              <a:latin typeface="+mj-lt"/>
            </a:endParaRPr>
          </a:p>
        </p:txBody>
      </p:sp>
    </p:spTree>
    <p:extLst>
      <p:ext uri="{BB962C8B-B14F-4D97-AF65-F5344CB8AC3E}">
        <p14:creationId xmlns:p14="http://schemas.microsoft.com/office/powerpoint/2010/main" val="206285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Stammtischparoli</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7466" y="2095500"/>
            <a:ext cx="8435547" cy="6324599"/>
          </a:xfrm>
          <a:prstGeom prst="rect">
            <a:avLst/>
          </a:prstGeom>
        </p:spPr>
      </p:pic>
      <p:sp>
        <p:nvSpPr>
          <p:cNvPr id="3" name="Textfeld 2"/>
          <p:cNvSpPr txBox="1"/>
          <p:nvPr/>
        </p:nvSpPr>
        <p:spPr>
          <a:xfrm>
            <a:off x="685800" y="2171700"/>
            <a:ext cx="7162800" cy="6740307"/>
          </a:xfrm>
          <a:prstGeom prst="rect">
            <a:avLst/>
          </a:prstGeom>
          <a:noFill/>
        </p:spPr>
        <p:txBody>
          <a:bodyPr wrap="square" rtlCol="0">
            <a:spAutoFit/>
          </a:bodyPr>
          <a:lstStyle/>
          <a:p>
            <a:pPr algn="ctr"/>
            <a:r>
              <a:rPr lang="de-DE" sz="3600" b="1" dirty="0">
                <a:latin typeface="URWGroteskTExtLigExtNar" pitchFamily="2" charset="0"/>
              </a:rPr>
              <a:t>05. bis 07. Juli 2024</a:t>
            </a:r>
          </a:p>
          <a:p>
            <a:pPr algn="ctr"/>
            <a:r>
              <a:rPr lang="de-DE" sz="3600" b="1" dirty="0">
                <a:latin typeface="URWGroteskTExtLigExtNar" pitchFamily="2" charset="0"/>
              </a:rPr>
              <a:t>Naturfreundehaus </a:t>
            </a:r>
            <a:r>
              <a:rPr lang="de-DE" sz="3600" b="1" dirty="0" err="1">
                <a:latin typeface="URWGroteskTExtLigExtNar" pitchFamily="2" charset="0"/>
              </a:rPr>
              <a:t>Lossetal</a:t>
            </a:r>
            <a:r>
              <a:rPr lang="de-DE" sz="3600" b="1" dirty="0">
                <a:latin typeface="URWGroteskTExtLigExtNar" pitchFamily="2" charset="0"/>
              </a:rPr>
              <a:t> </a:t>
            </a:r>
          </a:p>
          <a:p>
            <a:pPr algn="ctr"/>
            <a:r>
              <a:rPr lang="de-DE" sz="3600" b="1" dirty="0">
                <a:latin typeface="URWGroteskTExtLigExtNar" pitchFamily="2" charset="0"/>
              </a:rPr>
              <a:t>in Kassel-Kaufungen</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Populisten und Hassrednerinnen beschränken</a:t>
            </a:r>
          </a:p>
          <a:p>
            <a:pPr marL="571500" indent="-571500" algn="ctr">
              <a:buFont typeface="Arial" panose="020B0604020202020204" pitchFamily="34" charset="0"/>
              <a:buChar char="•"/>
            </a:pPr>
            <a:r>
              <a:rPr lang="de-DE" sz="3600" b="1" dirty="0">
                <a:latin typeface="URWGroteskTExtLigExtNar" pitchFamily="2" charset="0"/>
              </a:rPr>
              <a:t>Entgegnung von Hassparolen</a:t>
            </a:r>
          </a:p>
          <a:p>
            <a:pPr marL="571500" indent="-571500" algn="ctr">
              <a:buFont typeface="Arial" panose="020B0604020202020204" pitchFamily="34" charset="0"/>
              <a:buChar char="•"/>
            </a:pPr>
            <a:r>
              <a:rPr lang="de-DE" sz="3600" b="1" dirty="0">
                <a:latin typeface="URWGroteskTExtLigExtNar" pitchFamily="2" charset="0"/>
              </a:rPr>
              <a:t>Training für Rhetorik und Rechtssicherheit</a:t>
            </a:r>
          </a:p>
          <a:p>
            <a:pPr marL="571500" indent="-571500" algn="ctr">
              <a:buFont typeface="Arial" panose="020B0604020202020204" pitchFamily="34" charset="0"/>
              <a:buChar char="•"/>
            </a:pPr>
            <a:r>
              <a:rPr lang="de-DE" sz="3600" b="1" dirty="0">
                <a:latin typeface="URWGroteskTExtLigExtNar" pitchFamily="2" charset="0"/>
              </a:rPr>
              <a:t>Kooperation mit der Deutschen </a:t>
            </a:r>
            <a:r>
              <a:rPr lang="de-DE" sz="3600" b="1" dirty="0" err="1">
                <a:latin typeface="URWGroteskTExtLigExtNar" pitchFamily="2" charset="0"/>
              </a:rPr>
              <a:t>Schreberjugend</a:t>
            </a: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422368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kumimoji="0" lang="de-DE" sz="5400" b="0" i="0" u="none" strike="noStrike" kern="1200" cap="none" spc="0" normalizeH="0" baseline="0" dirty="0">
                <a:ln>
                  <a:noFill/>
                </a:ln>
                <a:solidFill>
                  <a:srgbClr val="FFFFFF"/>
                </a:solidFill>
                <a:effectLst/>
                <a:uLnTx/>
                <a:uFillTx/>
                <a:latin typeface="URWGroteskTLigExtNar" pitchFamily="2" charset="0"/>
                <a:ea typeface="+mn-ea"/>
                <a:cs typeface="+mn-cs"/>
              </a:rPr>
              <a:t>Naturschutzaktion in der Dübener Heide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85800" y="2171700"/>
            <a:ext cx="7162800" cy="6186309"/>
          </a:xfrm>
          <a:prstGeom prst="rect">
            <a:avLst/>
          </a:prstGeom>
          <a:noFill/>
        </p:spPr>
        <p:txBody>
          <a:bodyPr wrap="square" rtlCol="0">
            <a:spAutoFit/>
          </a:bodyPr>
          <a:lstStyle/>
          <a:p>
            <a:pPr algn="ctr"/>
            <a:r>
              <a:rPr lang="de-DE" sz="3600" b="1" dirty="0">
                <a:latin typeface="URWGroteskTExtLigExtNar" pitchFamily="2" charset="0"/>
              </a:rPr>
              <a:t>12. bis 14. Juli 2024</a:t>
            </a:r>
          </a:p>
          <a:p>
            <a:pPr algn="ctr"/>
            <a:r>
              <a:rPr lang="de-DE" sz="3600" b="1" dirty="0">
                <a:latin typeface="URWGroteskTExtLigExtNar" pitchFamily="2" charset="0"/>
              </a:rPr>
              <a:t>Naturpark Dübener Heide im Osten Sachsen-Anhalts bzw. Norden Sachsens </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Organisierte Fahrt ab Kassel</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Naturschutzarbeiten im Naturpark</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Ab 15 Jahren</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Mit englischer Partnergruppe</a:t>
            </a:r>
          </a:p>
        </p:txBody>
      </p:sp>
      <p:pic>
        <p:nvPicPr>
          <p:cNvPr id="4" name="Grafik 3">
            <a:extLst>
              <a:ext uri="{FF2B5EF4-FFF2-40B4-BE49-F238E27FC236}">
                <a16:creationId xmlns:a16="http://schemas.microsoft.com/office/drawing/2014/main" id="{8041D589-D21C-4CE4-81FA-FFC5EBD73A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9600" y="1943100"/>
            <a:ext cx="9677400" cy="6451600"/>
          </a:xfrm>
          <a:prstGeom prst="rect">
            <a:avLst/>
          </a:prstGeom>
        </p:spPr>
      </p:pic>
    </p:spTree>
    <p:extLst>
      <p:ext uri="{BB962C8B-B14F-4D97-AF65-F5344CB8AC3E}">
        <p14:creationId xmlns:p14="http://schemas.microsoft.com/office/powerpoint/2010/main" val="102425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Internationale Begegnung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8724" y="2353955"/>
            <a:ext cx="7709257" cy="5781943"/>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25. Juli bis 01. August 2024</a:t>
            </a:r>
          </a:p>
          <a:p>
            <a:pPr algn="ctr"/>
            <a:r>
              <a:rPr lang="de-DE" sz="3600" b="1" dirty="0" err="1">
                <a:latin typeface="URWGroteskTExtLigExtNar" pitchFamily="2" charset="0"/>
              </a:rPr>
              <a:t>Bessunger</a:t>
            </a:r>
            <a:r>
              <a:rPr lang="de-DE" sz="3600" b="1" dirty="0">
                <a:latin typeface="URWGroteskTExtLigExtNar" pitchFamily="2" charset="0"/>
              </a:rPr>
              <a:t> Forst / Darmstadt</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Trilateral (drei Länder)</a:t>
            </a:r>
          </a:p>
          <a:p>
            <a:pPr marL="571500" indent="-571500" algn="ctr">
              <a:buFont typeface="Arial" panose="020B0604020202020204" pitchFamily="34" charset="0"/>
              <a:buChar char="•"/>
            </a:pPr>
            <a:r>
              <a:rPr lang="de-DE" sz="3600" b="1" dirty="0">
                <a:latin typeface="URWGroteskTExtLigExtNar" pitchFamily="2" charset="0"/>
              </a:rPr>
              <a:t>Finnland, Frankreich, Deutschland</a:t>
            </a:r>
          </a:p>
          <a:p>
            <a:pPr marL="571500" indent="-571500" algn="ctr">
              <a:buFont typeface="Arial" panose="020B0604020202020204" pitchFamily="34" charset="0"/>
              <a:buChar char="•"/>
            </a:pPr>
            <a:r>
              <a:rPr lang="de-DE" sz="3600" b="1" dirty="0">
                <a:latin typeface="URWGroteskTExtLigExtNar" pitchFamily="2" charset="0"/>
              </a:rPr>
              <a:t>Motto: #</a:t>
            </a:r>
            <a:r>
              <a:rPr lang="de-DE" sz="3600" b="1" dirty="0" err="1">
                <a:latin typeface="URWGroteskTExtLigExtNar" pitchFamily="2" charset="0"/>
              </a:rPr>
              <a:t>togetherforfuture</a:t>
            </a: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Europäische Jugendziele: Grünes Europa und Gutes Lernen </a:t>
            </a:r>
          </a:p>
          <a:p>
            <a:pPr marL="571500" indent="-571500" algn="ctr">
              <a:buFont typeface="Arial" panose="020B0604020202020204" pitchFamily="34" charset="0"/>
              <a:buChar char="•"/>
            </a:pPr>
            <a:r>
              <a:rPr lang="de-DE" sz="3600" b="1" dirty="0">
                <a:latin typeface="URWGroteskTExtLigExtNar" pitchFamily="2" charset="0"/>
              </a:rPr>
              <a:t>Restplätze für 14- bis 19-Jährige, Infos bei svenja.misamer@wanderjugend.de</a:t>
            </a: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159970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Mit allen Sinnen – Inklusive Erlebnisse</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416272" y="2999661"/>
            <a:ext cx="6595967" cy="4397311"/>
          </a:xfrm>
          <a:prstGeom prst="rect">
            <a:avLst/>
          </a:prstGeom>
        </p:spPr>
      </p:pic>
      <p:sp>
        <p:nvSpPr>
          <p:cNvPr id="3" name="Textfeld 2"/>
          <p:cNvSpPr txBox="1"/>
          <p:nvPr/>
        </p:nvSpPr>
        <p:spPr>
          <a:xfrm>
            <a:off x="1447800" y="2503587"/>
            <a:ext cx="7162800" cy="5078313"/>
          </a:xfrm>
          <a:prstGeom prst="rect">
            <a:avLst/>
          </a:prstGeom>
          <a:noFill/>
        </p:spPr>
        <p:txBody>
          <a:bodyPr wrap="square" rtlCol="0">
            <a:spAutoFit/>
          </a:bodyPr>
          <a:lstStyle/>
          <a:p>
            <a:pPr algn="ctr"/>
            <a:r>
              <a:rPr lang="de-DE" sz="3600" b="1" dirty="0">
                <a:latin typeface="URWGroteskTExtLigExtNar" pitchFamily="2" charset="0"/>
              </a:rPr>
              <a:t>10. bis 11. August 2024</a:t>
            </a:r>
          </a:p>
          <a:p>
            <a:pPr algn="ctr"/>
            <a:r>
              <a:rPr lang="de-DE" sz="3600" b="1" dirty="0">
                <a:latin typeface="URWGroteskTExtLigExtNar" pitchFamily="2" charset="0"/>
              </a:rPr>
              <a:t>Jugendhof Arnsberg</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Inklusiver Lehrgang</a:t>
            </a:r>
          </a:p>
          <a:p>
            <a:pPr marL="571500" indent="-571500" algn="ctr">
              <a:buFont typeface="Arial" panose="020B0604020202020204" pitchFamily="34" charset="0"/>
              <a:buChar char="•"/>
            </a:pPr>
            <a:r>
              <a:rPr lang="de-DE" sz="3600" b="1" dirty="0">
                <a:latin typeface="URWGroteskTExtLigExtNar" pitchFamily="2" charset="0"/>
              </a:rPr>
              <a:t>Wandererfahrungen mit Sinneseinschränkungen</a:t>
            </a:r>
          </a:p>
          <a:p>
            <a:pPr marL="571500" indent="-571500" algn="ctr">
              <a:buFont typeface="Arial" panose="020B0604020202020204" pitchFamily="34" charset="0"/>
              <a:buChar char="•"/>
            </a:pPr>
            <a:r>
              <a:rPr lang="de-DE" sz="3600" b="1" dirty="0">
                <a:latin typeface="URWGroteskTExtLigExtNar" pitchFamily="2" charset="0"/>
              </a:rPr>
              <a:t>Sinnesspezifische Naturerlebnisse</a:t>
            </a:r>
          </a:p>
          <a:p>
            <a:pPr marL="571500" indent="-571500" algn="ctr">
              <a:buFont typeface="Arial" panose="020B0604020202020204" pitchFamily="34" charset="0"/>
              <a:buChar char="•"/>
            </a:pPr>
            <a:r>
              <a:rPr lang="de-DE" sz="3600" b="1" dirty="0">
                <a:latin typeface="URWGroteskTExtLigExtNar" pitchFamily="2" charset="0"/>
              </a:rPr>
              <a:t>Konzeption inklusiver Aktionen</a:t>
            </a:r>
          </a:p>
          <a:p>
            <a:pPr algn="ctr"/>
            <a:endParaRPr lang="de-DE" sz="3600" b="1" dirty="0">
              <a:latin typeface="URWGroteskTExtLigExtNar" pitchFamily="2" charset="0"/>
            </a:endParaRPr>
          </a:p>
        </p:txBody>
      </p:sp>
    </p:spTree>
    <p:extLst>
      <p:ext uri="{BB962C8B-B14F-4D97-AF65-F5344CB8AC3E}">
        <p14:creationId xmlns:p14="http://schemas.microsoft.com/office/powerpoint/2010/main" val="288036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noProof="0" dirty="0">
                <a:solidFill>
                  <a:srgbClr val="FFFFFF"/>
                </a:solidFill>
                <a:latin typeface="URWGroteskTLigExtNar" pitchFamily="2" charset="0"/>
              </a:rPr>
              <a:t>Outdoor-Kids-Lehrgang</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42999" y="1774825"/>
            <a:ext cx="6895645" cy="6915071"/>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18. August 2024</a:t>
            </a:r>
          </a:p>
          <a:p>
            <a:pPr algn="ctr"/>
            <a:r>
              <a:rPr lang="de-DE" sz="3600" b="1" dirty="0">
                <a:latin typeface="URWGroteskTExtLigExtNar" pitchFamily="2" charset="0"/>
              </a:rPr>
              <a:t>Wildemann im Harz</a:t>
            </a: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Für Jugendleitungen, Eltern u. a.</a:t>
            </a:r>
          </a:p>
          <a:p>
            <a:pPr marL="571500" indent="-571500" algn="ctr">
              <a:buFont typeface="Arial" panose="020B0604020202020204" pitchFamily="34" charset="0"/>
              <a:buChar char="•"/>
            </a:pPr>
            <a:r>
              <a:rPr lang="de-DE" sz="3600" b="1" dirty="0">
                <a:latin typeface="URWGroteskTExtLigExtNar" pitchFamily="2" charset="0"/>
              </a:rPr>
              <a:t>Anwendung der Outdoor-Kids-Programminhalte</a:t>
            </a:r>
          </a:p>
          <a:p>
            <a:pPr marL="571500" indent="-571500" algn="ctr">
              <a:buFont typeface="Arial" panose="020B0604020202020204" pitchFamily="34" charset="0"/>
              <a:buChar char="•"/>
            </a:pPr>
            <a:r>
              <a:rPr lang="de-DE" sz="3600" b="1" dirty="0">
                <a:latin typeface="URWGroteskTExtLigExtNar" pitchFamily="2" charset="0"/>
              </a:rPr>
              <a:t>Kinder und Familien für </a:t>
            </a:r>
            <a:r>
              <a:rPr lang="de-DE" sz="3600" b="1" dirty="0" err="1">
                <a:latin typeface="URWGroteskTExtLigExtNar" pitchFamily="2" charset="0"/>
              </a:rPr>
              <a:t>Draußenaktivitäten</a:t>
            </a:r>
            <a:r>
              <a:rPr lang="de-DE" sz="3600" b="1" dirty="0">
                <a:latin typeface="URWGroteskTExtLigExtNar" pitchFamily="2" charset="0"/>
              </a:rPr>
              <a:t> begeistern</a:t>
            </a:r>
          </a:p>
          <a:p>
            <a:pPr marL="571500" indent="-571500" algn="ctr">
              <a:buFont typeface="Arial" panose="020B0604020202020204" pitchFamily="34" charset="0"/>
              <a:buChar char="•"/>
            </a:pPr>
            <a:r>
              <a:rPr lang="de-DE" sz="3600" b="1" dirty="0">
                <a:latin typeface="URWGroteskTExtLigExtNar" pitchFamily="2" charset="0"/>
              </a:rPr>
              <a:t>Auf Einladung der DWJ im </a:t>
            </a:r>
            <a:r>
              <a:rPr lang="de-DE" sz="3600" b="1" dirty="0" err="1">
                <a:latin typeface="URWGroteskTExtLigExtNar" pitchFamily="2" charset="0"/>
              </a:rPr>
              <a:t>Harzklub</a:t>
            </a:r>
            <a:endParaRPr lang="de-DE" sz="3600" b="1" dirty="0">
              <a:latin typeface="URWGroteskTExtLigExtNar" pitchFamily="2" charset="0"/>
            </a:endParaRPr>
          </a:p>
          <a:p>
            <a:pPr algn="ct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294925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005B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700" b="0" i="0" u="none" strike="noStrike" kern="1200" cap="none" spc="0" normalizeH="0" baseline="0" noProof="0" dirty="0">
                <a:ln>
                  <a:noFill/>
                </a:ln>
                <a:solidFill>
                  <a:srgbClr val="FFFFFF"/>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a:noFill/>
                </a:ln>
                <a:solidFill>
                  <a:srgbClr val="FFFFFF"/>
                </a:solidFill>
                <a:effectLst/>
                <a:uLnTx/>
                <a:uFillTx/>
                <a:latin typeface="Calibri"/>
                <a:ea typeface="+mn-ea"/>
                <a:cs typeface="+mn-cs"/>
              </a:rPr>
              <a:t>         </a:t>
            </a:r>
            <a:r>
              <a:rPr lang="de-DE" sz="5400" dirty="0">
                <a:solidFill>
                  <a:srgbClr val="FFFFFF"/>
                </a:solidFill>
                <a:latin typeface="URWGroteskTLigExtNar" pitchFamily="2" charset="0"/>
              </a:rPr>
              <a:t>Wandern am Grünen Band</a:t>
            </a:r>
            <a:endParaRPr kumimoji="0" lang="en-US" sz="5400" b="0" i="0" u="none" strike="noStrike" kern="1200" cap="none" spc="0" normalizeH="0" baseline="0" noProof="0" dirty="0">
              <a:ln>
                <a:noFill/>
              </a:ln>
              <a:solidFill>
                <a:srgbClr val="FFFFFF"/>
              </a:solidFill>
              <a:effectLst/>
              <a:uLnTx/>
              <a:uFillTx/>
              <a:latin typeface="URWGroteskTLigExtNar"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Grafi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69679" y="2082846"/>
            <a:ext cx="8351521" cy="6261053"/>
          </a:xfrm>
          <a:prstGeom prst="rect">
            <a:avLst/>
          </a:prstGeom>
        </p:spPr>
      </p:pic>
      <p:sp>
        <p:nvSpPr>
          <p:cNvPr id="3" name="Textfeld 2"/>
          <p:cNvSpPr txBox="1"/>
          <p:nvPr/>
        </p:nvSpPr>
        <p:spPr>
          <a:xfrm>
            <a:off x="685800" y="2503587"/>
            <a:ext cx="7162800" cy="6186309"/>
          </a:xfrm>
          <a:prstGeom prst="rect">
            <a:avLst/>
          </a:prstGeom>
          <a:noFill/>
        </p:spPr>
        <p:txBody>
          <a:bodyPr wrap="square" rtlCol="0">
            <a:spAutoFit/>
          </a:bodyPr>
          <a:lstStyle/>
          <a:p>
            <a:pPr algn="ctr"/>
            <a:r>
              <a:rPr lang="de-DE" sz="3600" b="1" dirty="0">
                <a:latin typeface="URWGroteskTExtLigExtNar" pitchFamily="2" charset="0"/>
              </a:rPr>
              <a:t>23. bis 25. August 2024</a:t>
            </a:r>
          </a:p>
          <a:p>
            <a:pPr algn="ctr"/>
            <a:r>
              <a:rPr lang="de-DE" sz="3600" b="1" dirty="0" err="1">
                <a:latin typeface="URWGroteskTExtLigExtNar" pitchFamily="2" charset="0"/>
              </a:rPr>
              <a:t>Ostrhön</a:t>
            </a:r>
            <a:r>
              <a:rPr lang="de-DE" sz="3600" b="1" dirty="0">
                <a:latin typeface="URWGroteskTExtLigExtNar" pitchFamily="2" charset="0"/>
              </a:rPr>
              <a:t> (Point Alpha) rund um Geisa</a:t>
            </a:r>
          </a:p>
          <a:p>
            <a:pPr algn="ctr"/>
            <a:endParaRPr lang="de-DE" sz="3600" b="1" dirty="0">
              <a:latin typeface="URWGroteskTExtLigExtNar" pitchFamily="2" charset="0"/>
            </a:endParaRPr>
          </a:p>
          <a:p>
            <a:pPr algn="ct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Ehemalige innerdeutsche Grenze</a:t>
            </a:r>
          </a:p>
          <a:p>
            <a:pPr marL="571500" indent="-571500" algn="ctr">
              <a:buFont typeface="Arial" panose="020B0604020202020204" pitchFamily="34" charset="0"/>
              <a:buChar char="•"/>
            </a:pPr>
            <a:endParaRPr lang="de-DE" sz="3600" b="1" dirty="0">
              <a:latin typeface="URWGroteskTExtLigExtNar" pitchFamily="2" charset="0"/>
            </a:endParaRPr>
          </a:p>
          <a:p>
            <a:pPr marL="571500" indent="-571500" algn="ctr">
              <a:buFont typeface="Arial" panose="020B0604020202020204" pitchFamily="34" charset="0"/>
              <a:buChar char="•"/>
            </a:pPr>
            <a:r>
              <a:rPr lang="de-DE" sz="3600" b="1" dirty="0">
                <a:latin typeface="URWGroteskTExtLigExtNar" pitchFamily="2" charset="0"/>
              </a:rPr>
              <a:t>Historie und Umweltschutz</a:t>
            </a:r>
          </a:p>
          <a:p>
            <a:pPr algn="ctr"/>
            <a:r>
              <a:rPr lang="de-DE" sz="3600" b="1" dirty="0">
                <a:latin typeface="URWGroteskTExtLigExtNar" pitchFamily="2" charset="0"/>
              </a:rPr>
              <a:t> </a:t>
            </a:r>
          </a:p>
          <a:p>
            <a:pPr marL="571500" indent="-571500" algn="ctr">
              <a:buFont typeface="Arial" panose="020B0604020202020204" pitchFamily="34" charset="0"/>
              <a:buChar char="•"/>
            </a:pPr>
            <a:r>
              <a:rPr lang="de-DE" sz="3600" b="1" dirty="0">
                <a:latin typeface="URWGroteskTExtLigExtNar" pitchFamily="2" charset="0"/>
              </a:rPr>
              <a:t>Kennenlernen und Austauschen</a:t>
            </a:r>
          </a:p>
          <a:p>
            <a:pPr algn="ctr"/>
            <a:endParaRPr lang="de-DE" sz="3600" b="1" dirty="0">
              <a:latin typeface="URWGroteskTExtLigExtNar" pitchFamily="2" charset="0"/>
            </a:endParaRPr>
          </a:p>
          <a:p>
            <a:pPr marL="571500" indent="-571500" algn="ctr">
              <a:buFont typeface="Arial" panose="020B0604020202020204" pitchFamily="34" charset="0"/>
              <a:buChar char="•"/>
            </a:pPr>
            <a:endParaRPr lang="de-DE" sz="3600" b="1" dirty="0">
              <a:latin typeface="URWGroteskTExtLigExtNar" pitchFamily="2" charset="0"/>
            </a:endParaRPr>
          </a:p>
        </p:txBody>
      </p:sp>
    </p:spTree>
    <p:extLst>
      <p:ext uri="{BB962C8B-B14F-4D97-AF65-F5344CB8AC3E}">
        <p14:creationId xmlns:p14="http://schemas.microsoft.com/office/powerpoint/2010/main" val="753924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1323</Words>
  <Application>Microsoft Office PowerPoint</Application>
  <PresentationFormat>Benutzerdefiniert</PresentationFormat>
  <Paragraphs>407</Paragraphs>
  <Slides>37</Slides>
  <Notes>33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37</vt:i4>
      </vt:variant>
    </vt:vector>
  </HeadingPairs>
  <TitlesOfParts>
    <vt:vector size="47" baseType="lpstr">
      <vt:lpstr>Calibri</vt:lpstr>
      <vt:lpstr>URWGroteskTMed</vt:lpstr>
      <vt:lpstr>URWGroteskTExtLig</vt:lpstr>
      <vt:lpstr>Arial</vt:lpstr>
      <vt:lpstr>URWGroteskTLigExtNar</vt:lpstr>
      <vt:lpstr>URWGroteskT</vt:lpstr>
      <vt:lpstr>URWGroteskTExtLigNar</vt:lpstr>
      <vt:lpstr>Wingdings</vt:lpstr>
      <vt:lpstr>URWGroteskTExtLigExtNar</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PDF_DWJ_Bundesverband_Sommer_2024.pdf</dc:title>
  <dc:creator>Svenja Misamer;´Torsten Flader</dc:creator>
  <cp:lastModifiedBy>Torsten Flader</cp:lastModifiedBy>
  <cp:revision>146</cp:revision>
  <cp:lastPrinted>2023-06-13T13:28:12Z</cp:lastPrinted>
  <dcterms:created xsi:type="dcterms:W3CDTF">2006-08-16T00:00:00Z</dcterms:created>
  <dcterms:modified xsi:type="dcterms:W3CDTF">2024-05-17T15:11:22Z</dcterms:modified>
  <dc:identifier>DAFXR9yuONY</dc:identifier>
</cp:coreProperties>
</file>